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744" r:id="rId3"/>
  </p:sldMasterIdLst>
  <p:notesMasterIdLst>
    <p:notesMasterId r:id="rId10"/>
  </p:notesMasterIdLst>
  <p:sldIdLst>
    <p:sldId id="332" r:id="rId4"/>
    <p:sldId id="340" r:id="rId5"/>
    <p:sldId id="336" r:id="rId6"/>
    <p:sldId id="276" r:id="rId7"/>
    <p:sldId id="339" r:id="rId8"/>
    <p:sldId id="278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Jansson" initials="MJ" lastIdx="1" clrIdx="0">
    <p:extLst>
      <p:ext uri="{19B8F6BF-5375-455C-9EA6-DF929625EA0E}">
        <p15:presenceInfo xmlns:p15="http://schemas.microsoft.com/office/powerpoint/2012/main" userId="S-1-5-21-2136397482-2630166550-2498155280-262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C00"/>
    <a:srgbClr val="4C7CBA"/>
    <a:srgbClr val="92C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8" autoAdjust="0"/>
    <p:restoredTop sz="79521" autoAdjust="0"/>
  </p:normalViewPr>
  <p:slideViewPr>
    <p:cSldViewPr snapToGrid="0">
      <p:cViewPr varScale="1">
        <p:scale>
          <a:sx n="69" d="100"/>
          <a:sy n="69" d="100"/>
        </p:scale>
        <p:origin x="141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206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50AED-3CF0-4C40-9D47-EAE7ACF0D45B}" type="datetimeFigureOut">
              <a:rPr lang="sv-SE" smtClean="0"/>
              <a:t>2023-06-05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2AC26-5728-407F-A56D-9495AC55D1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49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4DBED-6CF1-44B7-8455-9B8C8748447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35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2AC26-5728-407F-A56D-9495AC55D1B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33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2AC26-5728-407F-A56D-9495AC55D1B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33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2AC26-5728-407F-A56D-9495AC55D1B7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387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2AC26-5728-407F-A56D-9495AC55D1B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928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65745" y="1209675"/>
            <a:ext cx="9359900" cy="221932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Presentationsrubrik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465745" y="3694112"/>
            <a:ext cx="9359900" cy="22193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 och datum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129E-E26E-4C21-A29B-AF82B1E8BA1E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CA0BB-B07A-4982-A14A-2E539A969B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5264-25F8-4A0C-9956-EE3AE45F631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7402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stor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56033793-52A0-3847-A1B3-366368B42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745" y="1412874"/>
            <a:ext cx="4551420" cy="9116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0B2A3EF-D449-C244-92CA-D9C92F481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5745" y="2456760"/>
            <a:ext cx="4551420" cy="3456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74228" y="1412874"/>
            <a:ext cx="5917772" cy="45005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A2A1-1F7C-41CA-B206-0C724AD7C134}" type="datetime1">
              <a:rPr lang="sv-SE" smtClean="0"/>
              <a:t>2023-06-05</a:t>
            </a:fld>
            <a:endParaRPr lang="sv-SE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4C5566D-5BB5-4A6F-B840-0B50151D10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111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0FD922BA-D049-3345-A6D7-D96D35D88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4227" y="1412874"/>
            <a:ext cx="4551420" cy="9116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5B40EFC2-7B04-E840-A395-E8BDB0189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4227" y="2456760"/>
            <a:ext cx="4551420" cy="3456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465745" y="1412875"/>
            <a:ext cx="4551420" cy="45005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0C58-B797-414D-8BBE-BFC6D40417BE}" type="datetime1">
              <a:rPr lang="sv-SE" smtClean="0"/>
              <a:t>2023-06-05</a:t>
            </a:fld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5962B4-1450-406C-AE52-1B990FDEB9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632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stor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1506CE79-4057-1047-BBE0-5EE579861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745" y="1412874"/>
            <a:ext cx="4551420" cy="9116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1BE7123C-D060-694F-B3CC-ADBE27B2F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5745" y="2456760"/>
            <a:ext cx="4551420" cy="3456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74228" y="296863"/>
            <a:ext cx="5917772" cy="56165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B086-BF9A-4C6A-B42F-73F7214D9810}" type="datetime1">
              <a:rPr lang="sv-SE" smtClean="0"/>
              <a:t>2023-06-05</a:t>
            </a:fld>
            <a:endParaRPr lang="sv-SE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FA4257D-009A-4C6C-A9C8-384777F778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439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två bilder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4227" y="296863"/>
            <a:ext cx="4547929" cy="17605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74228" y="2237400"/>
            <a:ext cx="4551418" cy="3676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/>
          </p:nvPr>
        </p:nvSpPr>
        <p:spPr>
          <a:xfrm>
            <a:off x="1465745" y="296862"/>
            <a:ext cx="4551417" cy="27082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6BB73265-D200-0640-A2E2-F7906CB15D3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465745" y="3205907"/>
            <a:ext cx="4551417" cy="27082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C15E06B-CD19-44D3-86E7-0069EF025A9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9F45A8-9E0A-4B63-8BD7-18E06444AB4B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5C59621-2528-478F-89A2-651A74F63E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8CA9FCB3-FCB7-4E3A-B44A-C9828DF9CD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5055264-25F8-4A0C-9956-EE3AE45F631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9634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2800" y="359999"/>
            <a:ext cx="10952115" cy="1620001"/>
          </a:xfrm>
        </p:spPr>
        <p:txBody>
          <a:bodyPr lIns="0" rIns="0" anchor="t">
            <a:noAutofit/>
          </a:bodyPr>
          <a:lstStyle>
            <a:lvl1pPr algn="l"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2800" y="1980001"/>
            <a:ext cx="10952115" cy="1304925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F009-8403-43C3-8519-7066932DF16B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AA3A879-E5C1-B949-54AB-1F8131932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278D1CC1-6EC5-9701-4773-D2B193B524DE}"/>
              </a:ext>
            </a:extLst>
          </p:cNvPr>
          <p:cNvSpPr/>
          <p:nvPr/>
        </p:nvSpPr>
        <p:spPr>
          <a:xfrm>
            <a:off x="11507432" y="2708590"/>
            <a:ext cx="684568" cy="1304926"/>
          </a:xfrm>
          <a:custGeom>
            <a:avLst/>
            <a:gdLst>
              <a:gd name="connsiteX0" fmla="*/ 652463 w 684568"/>
              <a:gd name="connsiteY0" fmla="*/ 0 h 1304926"/>
              <a:gd name="connsiteX1" fmla="*/ 684568 w 684568"/>
              <a:gd name="connsiteY1" fmla="*/ 3237 h 1304926"/>
              <a:gd name="connsiteX2" fmla="*/ 684568 w 684568"/>
              <a:gd name="connsiteY2" fmla="*/ 1301690 h 1304926"/>
              <a:gd name="connsiteX3" fmla="*/ 652463 w 684568"/>
              <a:gd name="connsiteY3" fmla="*/ 1304926 h 1304926"/>
              <a:gd name="connsiteX4" fmla="*/ 0 w 684568"/>
              <a:gd name="connsiteY4" fmla="*/ 652463 h 1304926"/>
              <a:gd name="connsiteX5" fmla="*/ 652463 w 684568"/>
              <a:gd name="connsiteY5" fmla="*/ 0 h 13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568" h="1304926">
                <a:moveTo>
                  <a:pt x="652463" y="0"/>
                </a:moveTo>
                <a:lnTo>
                  <a:pt x="684568" y="3237"/>
                </a:lnTo>
                <a:lnTo>
                  <a:pt x="684568" y="1301690"/>
                </a:lnTo>
                <a:lnTo>
                  <a:pt x="652463" y="1304926"/>
                </a:lnTo>
                <a:cubicBezTo>
                  <a:pt x="292118" y="1304926"/>
                  <a:pt x="0" y="1012808"/>
                  <a:pt x="0" y="652463"/>
                </a:cubicBezTo>
                <a:cubicBezTo>
                  <a:pt x="0" y="292118"/>
                  <a:pt x="292118" y="0"/>
                  <a:pt x="652463" y="0"/>
                </a:cubicBezTo>
                <a:close/>
              </a:path>
            </a:pathLst>
          </a:custGeom>
          <a:solidFill>
            <a:srgbClr val="FA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7292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1439-853D-4E9D-BDC9-BFA1A89D40E8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75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>
            <a:lvl1pPr marL="468000" indent="-4680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FB52-C6B0-4AAD-BD67-12B38519897E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47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2800" y="1890000"/>
            <a:ext cx="8074800" cy="4129200"/>
          </a:xfrm>
        </p:spPr>
        <p:txBody>
          <a:bodyPr rIns="0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6F624D-153A-4406-93C3-7D1B4E23F196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9049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5EA4-3CB7-43A7-B2D2-AC49FE60F136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6E654F9-632A-22A0-9A6D-23B9CBA2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F6BAD17A-F93A-F7BA-1ACD-E624684CAE40}"/>
              </a:ext>
            </a:extLst>
          </p:cNvPr>
          <p:cNvSpPr/>
          <p:nvPr/>
        </p:nvSpPr>
        <p:spPr>
          <a:xfrm>
            <a:off x="11507432" y="2708590"/>
            <a:ext cx="684568" cy="1304926"/>
          </a:xfrm>
          <a:custGeom>
            <a:avLst/>
            <a:gdLst>
              <a:gd name="connsiteX0" fmla="*/ 652463 w 684568"/>
              <a:gd name="connsiteY0" fmla="*/ 0 h 1304926"/>
              <a:gd name="connsiteX1" fmla="*/ 684568 w 684568"/>
              <a:gd name="connsiteY1" fmla="*/ 3237 h 1304926"/>
              <a:gd name="connsiteX2" fmla="*/ 684568 w 684568"/>
              <a:gd name="connsiteY2" fmla="*/ 1301690 h 1304926"/>
              <a:gd name="connsiteX3" fmla="*/ 652463 w 684568"/>
              <a:gd name="connsiteY3" fmla="*/ 1304926 h 1304926"/>
              <a:gd name="connsiteX4" fmla="*/ 0 w 684568"/>
              <a:gd name="connsiteY4" fmla="*/ 652463 h 1304926"/>
              <a:gd name="connsiteX5" fmla="*/ 652463 w 684568"/>
              <a:gd name="connsiteY5" fmla="*/ 0 h 13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568" h="1304926">
                <a:moveTo>
                  <a:pt x="652463" y="0"/>
                </a:moveTo>
                <a:lnTo>
                  <a:pt x="684568" y="3237"/>
                </a:lnTo>
                <a:lnTo>
                  <a:pt x="684568" y="1301690"/>
                </a:lnTo>
                <a:lnTo>
                  <a:pt x="652463" y="1304926"/>
                </a:lnTo>
                <a:cubicBezTo>
                  <a:pt x="292118" y="1304926"/>
                  <a:pt x="0" y="1012808"/>
                  <a:pt x="0" y="652463"/>
                </a:cubicBezTo>
                <a:cubicBezTo>
                  <a:pt x="0" y="292118"/>
                  <a:pt x="292118" y="0"/>
                  <a:pt x="652463" y="0"/>
                </a:cubicBezTo>
                <a:close/>
              </a:path>
            </a:pathLst>
          </a:custGeom>
          <a:solidFill>
            <a:srgbClr val="FA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848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53064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6887" y="1908063"/>
            <a:ext cx="53516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3761-0C0C-46EA-A7CF-60741FC9052E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116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5745" y="1"/>
            <a:ext cx="9359900" cy="119697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65745" y="1412875"/>
            <a:ext cx="9359900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BD79-111B-4D22-B78E-3264BDB74C52}" type="datetime1">
              <a:rPr lang="sv-SE" smtClean="0"/>
              <a:t>2023-06-05</a:t>
            </a:fld>
            <a:endParaRPr lang="sv-S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FA5AC9E-07C4-4857-B7ED-3B06D82F6E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4423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499927"/>
            <a:ext cx="5306401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799" y="2426463"/>
            <a:ext cx="5306401" cy="361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26887" y="1496145"/>
            <a:ext cx="5351628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26887" y="2426006"/>
            <a:ext cx="5351628" cy="36112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D34-CDC9-417D-AC38-B2F69945DCB6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984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1917-CA12-4E09-A841-26E9DC16C3A4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6543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4C9-886B-42E1-A3A3-457DBDE97B49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1444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34056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51843" y="1893600"/>
            <a:ext cx="3452400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3"/>
          </p:nvPr>
        </p:nvSpPr>
        <p:spPr>
          <a:xfrm>
            <a:off x="8127687" y="1893600"/>
            <a:ext cx="34508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B5F19B-455B-4066-90CF-9A9D0042C238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713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två bildtext/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342102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565" y="5486400"/>
            <a:ext cx="5311635" cy="550863"/>
          </a:xfrm>
        </p:spPr>
        <p:txBody>
          <a:bodyPr anchor="b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Bildtext/källa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99C3E5-474E-4262-A513-6A79C36A9B0D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8916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4129200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5B9D-5A52-461F-810C-0B03ED042AAD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6746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Welco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BE06-4FCA-4CE7-BE2A-2779ED093C9C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7626467" y="7710490"/>
            <a:ext cx="3456000" cy="216000"/>
          </a:xfrm>
        </p:spPr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11068507" y="7710490"/>
            <a:ext cx="482400" cy="216000"/>
          </a:xfrm>
        </p:spPr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E55C200-9715-5396-D6E2-4F116E58E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E15C1B7-30F7-F54F-577D-5A8946C8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9" y="2466523"/>
            <a:ext cx="8467492" cy="14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10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blåg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2782BFD-1947-AFEB-FF04-B59489E04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723" r="337" b="28244"/>
          <a:stretch/>
        </p:blipFill>
        <p:spPr>
          <a:xfrm>
            <a:off x="-41413" y="0"/>
            <a:ext cx="12233413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D7BD-7D06-43DA-B412-A799E4729F50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7640115" y="8038041"/>
            <a:ext cx="3456000" cy="216000"/>
          </a:xfrm>
        </p:spPr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11082155" y="8038041"/>
            <a:ext cx="482400" cy="216000"/>
          </a:xfrm>
        </p:spPr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4DA1BF-0DEF-60E1-0802-1628934F2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0132744-B376-F3A6-AA00-681003FC3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9" y="2466523"/>
            <a:ext cx="8467492" cy="14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76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Fjä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gräs, himmel, utomhus, tält&#10;&#10;Automatiskt genererad beskrivning">
            <a:extLst>
              <a:ext uri="{FF2B5EF4-FFF2-40B4-BE49-F238E27FC236}">
                <a16:creationId xmlns:a16="http://schemas.microsoft.com/office/drawing/2014/main" id="{75218C7E-4246-768C-17A1-123160785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" y="0"/>
            <a:ext cx="12189420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03B9-F37F-41EE-B946-F5CABD465F44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7640115" y="7369298"/>
            <a:ext cx="3456000" cy="216000"/>
          </a:xfrm>
        </p:spPr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11082155" y="7369298"/>
            <a:ext cx="482400" cy="216000"/>
          </a:xfrm>
        </p:spPr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2CCE7E-74DB-8D8D-D35B-C7184940D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FD4135E-E37A-3A40-7280-886B7A4A0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9" y="2466523"/>
            <a:ext cx="8467492" cy="14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83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somm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gräs, utomhus, himmel, väg&#10;&#10;Automatiskt genererad beskrivning">
            <a:extLst>
              <a:ext uri="{FF2B5EF4-FFF2-40B4-BE49-F238E27FC236}">
                <a16:creationId xmlns:a16="http://schemas.microsoft.com/office/drawing/2014/main" id="{EC3BD171-3CF5-5326-3A20-8BA700AEA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3811-6991-416D-B2F8-AD7B3B1804A1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7640115" y="7219172"/>
            <a:ext cx="3456000" cy="216000"/>
          </a:xfrm>
        </p:spPr>
        <p:txBody>
          <a:bodyPr/>
          <a:lstStyle/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11082155" y="7219172"/>
            <a:ext cx="482400" cy="216000"/>
          </a:xfrm>
        </p:spPr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E523BDA-0A72-892B-EAE9-7998E52F1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A172A8D-48E9-3661-BACC-D82C3B06E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9" y="2466523"/>
            <a:ext cx="8467492" cy="14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07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1298FFC8-8490-AE4B-8F4D-ECB151E8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745" y="1"/>
            <a:ext cx="9359900" cy="119697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6211E6A4-7C9E-234A-995E-F2476DA3B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745" y="1412875"/>
            <a:ext cx="9359900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895E6-01E6-4473-9307-6E64265EAE54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114CF1E-D4F5-44AB-8823-41CB250B7B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5264-25F8-4A0C-9956-EE3AE45F631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3407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mslag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200" tIns="223200" rIns="121917" bIns="60958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BA93-5507-47D4-BA73-9510C4CFB7E1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Förvaltningsavdelningen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364D2CE-B810-E2DD-013A-C5E68ED6D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95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65745" y="1209675"/>
            <a:ext cx="9359900" cy="221932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Presentationsrubrik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465745" y="3694112"/>
            <a:ext cx="9359900" cy="22193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 och datum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44E-AD81-437E-959E-1A7C3797C5F9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0E9178-A43D-4FFF-A714-433CD4073D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5264-25F8-4A0C-9956-EE3AE45F631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413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5745" y="1"/>
            <a:ext cx="9359900" cy="119697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65745" y="1412875"/>
            <a:ext cx="9359900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EB19-90F3-4AD2-B70B-814EB8512323}" type="datetime1">
              <a:rPr lang="sv-SE" smtClean="0"/>
              <a:t>2023-06-05</a:t>
            </a:fld>
            <a:endParaRPr lang="sv-S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6A3CA3A-09D5-48ED-82BA-0038B7F5C2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1601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1298FFC8-8490-AE4B-8F4D-ECB151E8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745" y="1"/>
            <a:ext cx="9359900" cy="119697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6211E6A4-7C9E-234A-995E-F2476DA3B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745" y="1412875"/>
            <a:ext cx="9359900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A1B0-68C7-44F4-9FAE-CFD49FAEA10C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A7610D7-ED72-4CD9-B457-24953D2B0B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5264-25F8-4A0C-9956-EE3AE45F631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8777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5745" y="1412876"/>
            <a:ext cx="9356411" cy="2016124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65745" y="3690650"/>
            <a:ext cx="9356411" cy="2222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F123-A5B3-4246-91D4-FAA36422F477}" type="datetime1">
              <a:rPr lang="sv-SE" smtClean="0"/>
              <a:t>2023-06-05</a:t>
            </a:fld>
            <a:endParaRPr lang="sv-S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D3CAF42-B882-4835-BFB1-98E4CD738E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6206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5745" y="1"/>
            <a:ext cx="9359900" cy="1196974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65745" y="1412875"/>
            <a:ext cx="4547931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74225" y="1412875"/>
            <a:ext cx="4547931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EE8E-2AC8-4579-AF62-68CEFCC0537F}" type="datetime1">
              <a:rPr lang="sv-SE" smtClean="0"/>
              <a:t>2023-06-05</a:t>
            </a:fld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7A479E-7DE9-4EB0-A2B1-DF44BFA053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7433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5745" y="1"/>
            <a:ext cx="9356411" cy="1196974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69234" y="1412875"/>
            <a:ext cx="4544442" cy="8367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65745" y="2465511"/>
            <a:ext cx="4547931" cy="34479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4225" y="1412875"/>
            <a:ext cx="4551420" cy="8367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4225" y="2465511"/>
            <a:ext cx="4547931" cy="3447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F7FD-610D-44E6-AD04-5786986CB909}" type="datetime1">
              <a:rPr lang="sv-SE" smtClean="0"/>
              <a:t>2023-06-05</a:t>
            </a:fld>
            <a:endParaRPr lang="sv-SE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7FDEF4A-C071-467C-9544-8FFF51190B28}"/>
              </a:ext>
            </a:extLst>
          </p:cNvPr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151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5746" y="1568"/>
            <a:ext cx="9359900" cy="1195407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7709-E32A-4FAB-8C27-FCE2B4F035FC}" type="datetime1">
              <a:rPr lang="sv-SE" smtClean="0"/>
              <a:t>2023-06-05</a:t>
            </a:fld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A0D93D-F9FA-4CBE-B383-63C8EEE44F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622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7BA6-D941-4240-BE6B-B7142012A64E}" type="datetime1">
              <a:rPr lang="sv-SE" smtClean="0"/>
              <a:t>2023-06-05</a:t>
            </a:fld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96F1C7-F26A-43A3-9DAF-3DE210EFC3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6762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65745" y="1412874"/>
            <a:ext cx="4551420" cy="9116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465745" y="2456760"/>
            <a:ext cx="4551420" cy="3456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74225" y="1412874"/>
            <a:ext cx="4551420" cy="4500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3442-D79C-410E-BBDA-071247674327}" type="datetime1">
              <a:rPr lang="sv-SE" smtClean="0"/>
              <a:t>2023-06-05</a:t>
            </a:fld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6F7F43-02EC-4515-9D5D-2B3CC1F434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254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5745" y="1412876"/>
            <a:ext cx="9356411" cy="2016124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65745" y="3690650"/>
            <a:ext cx="9356411" cy="2222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0AA5-2911-419C-B7C2-7958B10644B3}" type="datetime1">
              <a:rPr lang="sv-SE" smtClean="0"/>
              <a:t>2023-06-05</a:t>
            </a:fld>
            <a:endParaRPr lang="sv-S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28D954E-9D52-4130-A610-6E1CE7713E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8796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stor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56033793-52A0-3847-A1B3-366368B42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745" y="1412874"/>
            <a:ext cx="4551420" cy="9116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0B2A3EF-D449-C244-92CA-D9C92F481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5745" y="2456760"/>
            <a:ext cx="4551420" cy="3456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74228" y="1412874"/>
            <a:ext cx="5917772" cy="45005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8530-83E1-422F-8F29-5FF60500D567}" type="datetime1">
              <a:rPr lang="sv-SE" smtClean="0"/>
              <a:t>2023-06-05</a:t>
            </a:fld>
            <a:endParaRPr lang="sv-SE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A3FF3AA6-06EC-4A18-8A8A-62A8B403D9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69870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0FD922BA-D049-3345-A6D7-D96D35D88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4227" y="1412874"/>
            <a:ext cx="4551420" cy="9116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5B40EFC2-7B04-E840-A395-E8BDB0189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4227" y="2456760"/>
            <a:ext cx="4551420" cy="3456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465745" y="1412875"/>
            <a:ext cx="4551420" cy="45005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221F-7702-4AC0-8E54-C19AC0752FAA}" type="datetime1">
              <a:rPr lang="sv-SE" smtClean="0"/>
              <a:t>2023-06-05</a:t>
            </a:fld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B9F220-D180-4515-A3D3-A6CA60684D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258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stor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1506CE79-4057-1047-BBE0-5EE579861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745" y="1412874"/>
            <a:ext cx="4551420" cy="9116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1BE7123C-D060-694F-B3CC-ADBE27B2F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5745" y="2456760"/>
            <a:ext cx="4551420" cy="3456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74228" y="296863"/>
            <a:ext cx="5917772" cy="56165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3562-38DF-4BCC-9B15-3F6AC04B4351}" type="datetime1">
              <a:rPr lang="sv-SE" smtClean="0"/>
              <a:t>2023-06-05</a:t>
            </a:fld>
            <a:endParaRPr lang="sv-SE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E637B02-B939-40B6-AF9D-9CF7209EE8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7602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två bilder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4227" y="296863"/>
            <a:ext cx="4547929" cy="17605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74228" y="2237400"/>
            <a:ext cx="4551418" cy="3676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/>
          </p:nvPr>
        </p:nvSpPr>
        <p:spPr>
          <a:xfrm>
            <a:off x="1465745" y="296862"/>
            <a:ext cx="4551417" cy="27082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6BB73265-D200-0640-A2E2-F7906CB15D3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465745" y="3205907"/>
            <a:ext cx="4551417" cy="27082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081D-7E11-4E83-BF11-CA3A83FCEF49}" type="datetime1">
              <a:rPr lang="sv-SE" smtClean="0"/>
              <a:t>2023-06-05</a:t>
            </a:fld>
            <a:endParaRPr lang="sv-SE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282E191-622E-45A9-B500-8480491DF8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728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5745" y="1"/>
            <a:ext cx="9359900" cy="1196974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65745" y="1412875"/>
            <a:ext cx="4547931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74225" y="1412875"/>
            <a:ext cx="4547931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833C-4A68-4617-AC81-7AF8A6B59F68}" type="datetime1">
              <a:rPr lang="sv-SE" smtClean="0"/>
              <a:t>2023-06-05</a:t>
            </a:fld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F800AC-84E3-4254-87DF-7C5F36963B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4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5745" y="1"/>
            <a:ext cx="9356411" cy="1196974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69234" y="1412875"/>
            <a:ext cx="4544442" cy="8367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65745" y="2465511"/>
            <a:ext cx="4547931" cy="34479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4225" y="1412875"/>
            <a:ext cx="4551420" cy="8367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4225" y="2465511"/>
            <a:ext cx="4547931" cy="3447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58F9-07E6-40D2-9AD7-03009E06C585}" type="datetime1">
              <a:rPr lang="sv-SE" smtClean="0"/>
              <a:t>2023-06-05</a:t>
            </a:fld>
            <a:endParaRPr lang="sv-SE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4F829D5-04F4-45DF-BE42-D6EAF9D35A85}"/>
              </a:ext>
            </a:extLst>
          </p:cNvPr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8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5746" y="1568"/>
            <a:ext cx="9359900" cy="1195407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5915-1FE2-44BF-9C32-9DF0E12EF011}" type="datetime1">
              <a:rPr lang="sv-SE" smtClean="0"/>
              <a:t>2023-06-05</a:t>
            </a:fld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3DAB17-0FF2-43B7-97B5-3CD34B067F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32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410-FFDF-4567-A8AF-07F8D69F9CC4}" type="datetime1">
              <a:rPr lang="sv-SE" smtClean="0"/>
              <a:t>2023-06-05</a:t>
            </a:fld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70ECBC-8BF9-4076-B575-412D29E9CB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50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65745" y="1412874"/>
            <a:ext cx="4551420" cy="9116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465745" y="2456760"/>
            <a:ext cx="4551420" cy="3456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74225" y="1412874"/>
            <a:ext cx="4551420" cy="4500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2127-0E01-4088-88CA-5127636945B4}" type="datetime1">
              <a:rPr lang="sv-SE" smtClean="0"/>
              <a:t>2023-06-05</a:t>
            </a:fld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368930-34E2-4E59-A5C6-5A614EB4BA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C0D-B48B-4E17-81D8-6943F3477C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69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Swedish Board of Agriculture logotype.">
            <a:extLst>
              <a:ext uri="{FF2B5EF4-FFF2-40B4-BE49-F238E27FC236}">
                <a16:creationId xmlns:a16="http://schemas.microsoft.com/office/drawing/2014/main" id="{FD037EF8-3E37-421C-917A-9EC72994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" y="16383"/>
            <a:ext cx="13081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rubrik 7"/>
          <p:cNvSpPr>
            <a:spLocks noGrp="1"/>
          </p:cNvSpPr>
          <p:nvPr>
            <p:ph type="title"/>
          </p:nvPr>
        </p:nvSpPr>
        <p:spPr>
          <a:xfrm>
            <a:off x="1466931" y="0"/>
            <a:ext cx="9358714" cy="1196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idx="1"/>
          </p:nvPr>
        </p:nvSpPr>
        <p:spPr>
          <a:xfrm>
            <a:off x="1466931" y="1426303"/>
            <a:ext cx="9358714" cy="4487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0" name="Bild 18" descr="Decorative element, green border.">
            <a:extLst>
              <a:ext uri="{FF2B5EF4-FFF2-40B4-BE49-F238E27FC236}">
                <a16:creationId xmlns:a16="http://schemas.microsoft.com/office/drawing/2014/main" id="{E3E93866-7436-FD4C-9C92-1304EB17628B}"/>
              </a:ext>
            </a:extLst>
          </p:cNvPr>
          <p:cNvSpPr/>
          <p:nvPr/>
        </p:nvSpPr>
        <p:spPr>
          <a:xfrm>
            <a:off x="0" y="6141403"/>
            <a:ext cx="12192000" cy="711200"/>
          </a:xfrm>
          <a:custGeom>
            <a:avLst/>
            <a:gdLst>
              <a:gd name="connsiteX0" fmla="*/ 8464804 w 12192000"/>
              <a:gd name="connsiteY0" fmla="*/ 63 h 711200"/>
              <a:gd name="connsiteX1" fmla="*/ 9225090 w 12192000"/>
              <a:gd name="connsiteY1" fmla="*/ 215074 h 711200"/>
              <a:gd name="connsiteX2" fmla="*/ 8065389 w 12192000"/>
              <a:gd name="connsiteY2" fmla="*/ 63 h 711200"/>
              <a:gd name="connsiteX3" fmla="*/ 7715949 w 12192000"/>
              <a:gd name="connsiteY3" fmla="*/ 63 h 711200"/>
              <a:gd name="connsiteX4" fmla="*/ 8988552 w 12192000"/>
              <a:gd name="connsiteY4" fmla="*/ 335089 h 711200"/>
              <a:gd name="connsiteX5" fmla="*/ 7099491 w 12192000"/>
              <a:gd name="connsiteY5" fmla="*/ 63 h 711200"/>
              <a:gd name="connsiteX6" fmla="*/ 6631877 w 12192000"/>
              <a:gd name="connsiteY6" fmla="*/ 63 h 711200"/>
              <a:gd name="connsiteX7" fmla="*/ 8809165 w 12192000"/>
              <a:gd name="connsiteY7" fmla="*/ 459677 h 711200"/>
              <a:gd name="connsiteX8" fmla="*/ 10626217 w 12192000"/>
              <a:gd name="connsiteY8" fmla="*/ 63 h 711200"/>
              <a:gd name="connsiteX9" fmla="*/ 10626217 w 12192000"/>
              <a:gd name="connsiteY9" fmla="*/ 63 h 711200"/>
              <a:gd name="connsiteX10" fmla="*/ 8464804 w 12192000"/>
              <a:gd name="connsiteY10" fmla="*/ 63 h 711200"/>
              <a:gd name="connsiteX11" fmla="*/ 8760523 w 12192000"/>
              <a:gd name="connsiteY11" fmla="*/ 478282 h 711200"/>
              <a:gd name="connsiteX12" fmla="*/ 5729351 w 12192000"/>
              <a:gd name="connsiteY12" fmla="*/ 0 h 711200"/>
              <a:gd name="connsiteX13" fmla="*/ 0 w 12192000"/>
              <a:gd name="connsiteY13" fmla="*/ 0 h 711200"/>
              <a:gd name="connsiteX14" fmla="*/ 0 w 12192000"/>
              <a:gd name="connsiteY14" fmla="*/ 716597 h 711200"/>
              <a:gd name="connsiteX15" fmla="*/ 12192000 w 12192000"/>
              <a:gd name="connsiteY15" fmla="*/ 716597 h 711200"/>
              <a:gd name="connsiteX16" fmla="*/ 12192000 w 12192000"/>
              <a:gd name="connsiteY16" fmla="*/ 28892 h 711200"/>
              <a:gd name="connsiteX17" fmla="*/ 8431085 w 12192000"/>
              <a:gd name="connsiteY17" fmla="*/ 605091 h 711200"/>
              <a:gd name="connsiteX18" fmla="*/ 8760523 w 12192000"/>
              <a:gd name="connsiteY18" fmla="*/ 478282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711200">
                <a:moveTo>
                  <a:pt x="8464804" y="63"/>
                </a:moveTo>
                <a:cubicBezTo>
                  <a:pt x="8728393" y="63119"/>
                  <a:pt x="8963978" y="128270"/>
                  <a:pt x="9225090" y="215074"/>
                </a:cubicBezTo>
                <a:cubicBezTo>
                  <a:pt x="9225344" y="215392"/>
                  <a:pt x="8789098" y="114363"/>
                  <a:pt x="8065389" y="63"/>
                </a:cubicBezTo>
                <a:lnTo>
                  <a:pt x="7715949" y="63"/>
                </a:lnTo>
                <a:cubicBezTo>
                  <a:pt x="8125016" y="82804"/>
                  <a:pt x="8578024" y="195834"/>
                  <a:pt x="8988552" y="335089"/>
                </a:cubicBezTo>
                <a:cubicBezTo>
                  <a:pt x="8988869" y="335470"/>
                  <a:pt x="8192389" y="144970"/>
                  <a:pt x="7099491" y="63"/>
                </a:cubicBezTo>
                <a:lnTo>
                  <a:pt x="6631877" y="63"/>
                </a:lnTo>
                <a:cubicBezTo>
                  <a:pt x="7231253" y="88582"/>
                  <a:pt x="8062659" y="260413"/>
                  <a:pt x="8809165" y="459677"/>
                </a:cubicBezTo>
                <a:cubicBezTo>
                  <a:pt x="9271000" y="294894"/>
                  <a:pt x="9973945" y="46672"/>
                  <a:pt x="10626217" y="63"/>
                </a:cubicBezTo>
                <a:lnTo>
                  <a:pt x="10626217" y="63"/>
                </a:lnTo>
                <a:lnTo>
                  <a:pt x="8464804" y="63"/>
                </a:lnTo>
                <a:close/>
                <a:moveTo>
                  <a:pt x="8760523" y="478282"/>
                </a:moveTo>
                <a:cubicBezTo>
                  <a:pt x="8392223" y="402082"/>
                  <a:pt x="7211822" y="148018"/>
                  <a:pt x="5729351" y="0"/>
                </a:cubicBezTo>
                <a:lnTo>
                  <a:pt x="0" y="0"/>
                </a:lnTo>
                <a:lnTo>
                  <a:pt x="0" y="716597"/>
                </a:lnTo>
                <a:lnTo>
                  <a:pt x="12192000" y="716597"/>
                </a:lnTo>
                <a:lnTo>
                  <a:pt x="12192000" y="28892"/>
                </a:lnTo>
                <a:cubicBezTo>
                  <a:pt x="10231501" y="6350"/>
                  <a:pt x="9063101" y="420243"/>
                  <a:pt x="8431085" y="605091"/>
                </a:cubicBezTo>
                <a:cubicBezTo>
                  <a:pt x="8603932" y="536892"/>
                  <a:pt x="8640572" y="522351"/>
                  <a:pt x="8760523" y="478282"/>
                </a:cubicBezTo>
                <a:close/>
              </a:path>
            </a:pathLst>
          </a:custGeom>
          <a:solidFill>
            <a:srgbClr val="93C01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-3489" y="6356350"/>
            <a:ext cx="1419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42842F-0B87-414B-B9F7-2CDA6C68EAAE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EA60934-2742-42F6-B3A2-199189C197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72461" y="6356350"/>
            <a:ext cx="1419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5055264-25F8-4A0C-9956-EE3AE45F631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91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6" r:id="rId11"/>
    <p:sldLayoutId id="2147483667" r:id="rId12"/>
    <p:sldLayoutId id="2147483668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92">
          <p15:clr>
            <a:srgbClr val="F26B43"/>
          </p15:clr>
        </p15:guide>
        <p15:guide id="2" orient="horz" pos="754">
          <p15:clr>
            <a:srgbClr val="F26B43"/>
          </p15:clr>
        </p15:guide>
        <p15:guide id="3" pos="6788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3725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890713"/>
            <a:ext cx="10955715" cy="4129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76240" y="297899"/>
            <a:ext cx="97789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3958055-47D1-4D2C-B91E-A9654B7D7D0C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7640115" y="6304768"/>
            <a:ext cx="3456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Ministry of Enterprise and Innovation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82155" y="6304768"/>
            <a:ext cx="4824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baseline="0">
                <a:solidFill>
                  <a:schemeClr val="tx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type Swedish Presidency of the Council of the European Union.">
            <a:extLst>
              <a:ext uri="{FF2B5EF4-FFF2-40B4-BE49-F238E27FC236}">
                <a16:creationId xmlns:a16="http://schemas.microsoft.com/office/drawing/2014/main" id="{C46A6FE6-A13D-55F7-F75E-B556AB066D9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045377"/>
            <a:ext cx="2144355" cy="4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baseline="0">
          <a:solidFill>
            <a:srgbClr val="5C5F5F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17">
          <p15:clr>
            <a:srgbClr val="F26B43"/>
          </p15:clr>
        </p15:guide>
        <p15:guide id="3" orient="horz" pos="3803">
          <p15:clr>
            <a:srgbClr val="F26B43"/>
          </p15:clr>
        </p15:guide>
        <p15:guide id="4" orient="horz" pos="1191">
          <p15:clr>
            <a:srgbClr val="F26B43"/>
          </p15:clr>
        </p15:guide>
        <p15:guide id="5" pos="33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 21" descr="Jordbruksverkets logotyp.">
            <a:extLst>
              <a:ext uri="{FF2B5EF4-FFF2-40B4-BE49-F238E27FC236}">
                <a16:creationId xmlns:a16="http://schemas.microsoft.com/office/drawing/2014/main" id="{DB6A9B66-C6CB-2B41-87A9-2D367377E91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3489" y="0"/>
            <a:ext cx="1420725" cy="1211356"/>
          </a:xfrm>
          <a:prstGeom prst="rect">
            <a:avLst/>
          </a:prstGeom>
        </p:spPr>
      </p:pic>
      <p:sp>
        <p:nvSpPr>
          <p:cNvPr id="8" name="Platshållare för rubrik 7"/>
          <p:cNvSpPr>
            <a:spLocks noGrp="1"/>
          </p:cNvSpPr>
          <p:nvPr>
            <p:ph type="title"/>
          </p:nvPr>
        </p:nvSpPr>
        <p:spPr>
          <a:xfrm>
            <a:off x="1466931" y="0"/>
            <a:ext cx="9358714" cy="1196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idx="1"/>
          </p:nvPr>
        </p:nvSpPr>
        <p:spPr>
          <a:xfrm>
            <a:off x="1466931" y="1426303"/>
            <a:ext cx="9358714" cy="4487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0" name="Bild 18" descr="Dekorationslist grön.">
            <a:extLst>
              <a:ext uri="{FF2B5EF4-FFF2-40B4-BE49-F238E27FC236}">
                <a16:creationId xmlns:a16="http://schemas.microsoft.com/office/drawing/2014/main" id="{E3E93866-7436-FD4C-9C92-1304EB17628B}"/>
              </a:ext>
            </a:extLst>
          </p:cNvPr>
          <p:cNvSpPr/>
          <p:nvPr/>
        </p:nvSpPr>
        <p:spPr>
          <a:xfrm>
            <a:off x="0" y="6141403"/>
            <a:ext cx="12192000" cy="711200"/>
          </a:xfrm>
          <a:custGeom>
            <a:avLst/>
            <a:gdLst>
              <a:gd name="connsiteX0" fmla="*/ 8464804 w 12192000"/>
              <a:gd name="connsiteY0" fmla="*/ 63 h 711200"/>
              <a:gd name="connsiteX1" fmla="*/ 9225090 w 12192000"/>
              <a:gd name="connsiteY1" fmla="*/ 215074 h 711200"/>
              <a:gd name="connsiteX2" fmla="*/ 8065389 w 12192000"/>
              <a:gd name="connsiteY2" fmla="*/ 63 h 711200"/>
              <a:gd name="connsiteX3" fmla="*/ 7715949 w 12192000"/>
              <a:gd name="connsiteY3" fmla="*/ 63 h 711200"/>
              <a:gd name="connsiteX4" fmla="*/ 8988552 w 12192000"/>
              <a:gd name="connsiteY4" fmla="*/ 335089 h 711200"/>
              <a:gd name="connsiteX5" fmla="*/ 7099491 w 12192000"/>
              <a:gd name="connsiteY5" fmla="*/ 63 h 711200"/>
              <a:gd name="connsiteX6" fmla="*/ 6631877 w 12192000"/>
              <a:gd name="connsiteY6" fmla="*/ 63 h 711200"/>
              <a:gd name="connsiteX7" fmla="*/ 8809165 w 12192000"/>
              <a:gd name="connsiteY7" fmla="*/ 459677 h 711200"/>
              <a:gd name="connsiteX8" fmla="*/ 10626217 w 12192000"/>
              <a:gd name="connsiteY8" fmla="*/ 63 h 711200"/>
              <a:gd name="connsiteX9" fmla="*/ 10626217 w 12192000"/>
              <a:gd name="connsiteY9" fmla="*/ 63 h 711200"/>
              <a:gd name="connsiteX10" fmla="*/ 8464804 w 12192000"/>
              <a:gd name="connsiteY10" fmla="*/ 63 h 711200"/>
              <a:gd name="connsiteX11" fmla="*/ 8760523 w 12192000"/>
              <a:gd name="connsiteY11" fmla="*/ 478282 h 711200"/>
              <a:gd name="connsiteX12" fmla="*/ 5729351 w 12192000"/>
              <a:gd name="connsiteY12" fmla="*/ 0 h 711200"/>
              <a:gd name="connsiteX13" fmla="*/ 0 w 12192000"/>
              <a:gd name="connsiteY13" fmla="*/ 0 h 711200"/>
              <a:gd name="connsiteX14" fmla="*/ 0 w 12192000"/>
              <a:gd name="connsiteY14" fmla="*/ 716597 h 711200"/>
              <a:gd name="connsiteX15" fmla="*/ 12192000 w 12192000"/>
              <a:gd name="connsiteY15" fmla="*/ 716597 h 711200"/>
              <a:gd name="connsiteX16" fmla="*/ 12192000 w 12192000"/>
              <a:gd name="connsiteY16" fmla="*/ 28892 h 711200"/>
              <a:gd name="connsiteX17" fmla="*/ 8431085 w 12192000"/>
              <a:gd name="connsiteY17" fmla="*/ 605091 h 711200"/>
              <a:gd name="connsiteX18" fmla="*/ 8760523 w 12192000"/>
              <a:gd name="connsiteY18" fmla="*/ 478282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711200">
                <a:moveTo>
                  <a:pt x="8464804" y="63"/>
                </a:moveTo>
                <a:cubicBezTo>
                  <a:pt x="8728393" y="63119"/>
                  <a:pt x="8963978" y="128270"/>
                  <a:pt x="9225090" y="215074"/>
                </a:cubicBezTo>
                <a:cubicBezTo>
                  <a:pt x="9225344" y="215392"/>
                  <a:pt x="8789098" y="114363"/>
                  <a:pt x="8065389" y="63"/>
                </a:cubicBezTo>
                <a:lnTo>
                  <a:pt x="7715949" y="63"/>
                </a:lnTo>
                <a:cubicBezTo>
                  <a:pt x="8125016" y="82804"/>
                  <a:pt x="8578024" y="195834"/>
                  <a:pt x="8988552" y="335089"/>
                </a:cubicBezTo>
                <a:cubicBezTo>
                  <a:pt x="8988869" y="335470"/>
                  <a:pt x="8192389" y="144970"/>
                  <a:pt x="7099491" y="63"/>
                </a:cubicBezTo>
                <a:lnTo>
                  <a:pt x="6631877" y="63"/>
                </a:lnTo>
                <a:cubicBezTo>
                  <a:pt x="7231253" y="88582"/>
                  <a:pt x="8062659" y="260413"/>
                  <a:pt x="8809165" y="459677"/>
                </a:cubicBezTo>
                <a:cubicBezTo>
                  <a:pt x="9271000" y="294894"/>
                  <a:pt x="9973945" y="46672"/>
                  <a:pt x="10626217" y="63"/>
                </a:cubicBezTo>
                <a:lnTo>
                  <a:pt x="10626217" y="63"/>
                </a:lnTo>
                <a:lnTo>
                  <a:pt x="8464804" y="63"/>
                </a:lnTo>
                <a:close/>
                <a:moveTo>
                  <a:pt x="8760523" y="478282"/>
                </a:moveTo>
                <a:cubicBezTo>
                  <a:pt x="8392223" y="402082"/>
                  <a:pt x="7211822" y="148018"/>
                  <a:pt x="5729351" y="0"/>
                </a:cubicBezTo>
                <a:lnTo>
                  <a:pt x="0" y="0"/>
                </a:lnTo>
                <a:lnTo>
                  <a:pt x="0" y="716597"/>
                </a:lnTo>
                <a:lnTo>
                  <a:pt x="12192000" y="716597"/>
                </a:lnTo>
                <a:lnTo>
                  <a:pt x="12192000" y="28892"/>
                </a:lnTo>
                <a:cubicBezTo>
                  <a:pt x="10231501" y="6350"/>
                  <a:pt x="9063101" y="420243"/>
                  <a:pt x="8431085" y="605091"/>
                </a:cubicBezTo>
                <a:cubicBezTo>
                  <a:pt x="8603932" y="536892"/>
                  <a:pt x="8640572" y="522351"/>
                  <a:pt x="8760523" y="478282"/>
                </a:cubicBezTo>
                <a:close/>
              </a:path>
            </a:pathLst>
          </a:custGeom>
          <a:solidFill>
            <a:srgbClr val="93C01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-3489" y="6356350"/>
            <a:ext cx="1419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0ED9D952-E267-41C8-A8C7-86A7B38F4F43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0B342AE-A996-47C7-B05C-6746DAB4DB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72461" y="6356350"/>
            <a:ext cx="1419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5055264-25F8-4A0C-9956-EE3AE45F631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53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92">
          <p15:clr>
            <a:srgbClr val="F26B43"/>
          </p15:clr>
        </p15:guide>
        <p15:guide id="2" orient="horz" pos="754">
          <p15:clr>
            <a:srgbClr val="F26B43"/>
          </p15:clr>
        </p15:guide>
        <p15:guide id="3" pos="6788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3725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WELCOME TO SWEDEN – </a:t>
            </a:r>
            <a:br>
              <a:rPr lang="en-GB" sz="4400" dirty="0"/>
            </a:br>
            <a:r>
              <a:rPr lang="en-US" dirty="0"/>
              <a:t>53</a:t>
            </a:r>
            <a:r>
              <a:rPr lang="en-US" baseline="30000" dirty="0"/>
              <a:t>rd</a:t>
            </a:r>
            <a:r>
              <a:rPr lang="en-US" dirty="0"/>
              <a:t> Conference of Directors of EU Paying Agencies</a:t>
            </a:r>
            <a:br>
              <a:rPr lang="sv-SE" dirty="0"/>
            </a:br>
            <a:br>
              <a:rPr lang="en-GB" sz="4400" dirty="0"/>
            </a:br>
            <a:br>
              <a:rPr lang="en-US" dirty="0">
                <a:latin typeface="Roboto"/>
              </a:rPr>
            </a:br>
            <a:br>
              <a:rPr lang="en-GB" sz="4400" dirty="0"/>
            </a:br>
            <a:br>
              <a:rPr lang="en-GB" sz="4400" dirty="0"/>
            </a:br>
            <a:endParaRPr lang="sv-SE" sz="44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subTitle" idx="1"/>
          </p:nvPr>
        </p:nvSpPr>
        <p:spPr>
          <a:xfrm>
            <a:off x="612440" y="4336419"/>
            <a:ext cx="10952115" cy="1304925"/>
          </a:xfrm>
        </p:spPr>
        <p:txBody>
          <a:bodyPr/>
          <a:lstStyle/>
          <a:p>
            <a:r>
              <a:rPr lang="en-GB" sz="2400" dirty="0"/>
              <a:t>Mrs. Christina Nordin</a:t>
            </a:r>
          </a:p>
          <a:p>
            <a:r>
              <a:rPr lang="en-US" sz="2400" dirty="0"/>
              <a:t>Director General</a:t>
            </a:r>
            <a:br>
              <a:rPr lang="en-US" sz="2400" dirty="0"/>
            </a:br>
            <a:r>
              <a:rPr lang="en-US" sz="2400" dirty="0">
                <a:solidFill>
                  <a:schemeClr val="accent3"/>
                </a:solidFill>
              </a:rPr>
              <a:t>Swedish Board of Agriculture </a:t>
            </a:r>
            <a:endParaRPr lang="en-GB" sz="2400" dirty="0">
              <a:solidFill>
                <a:schemeClr val="accent3"/>
              </a:solidFill>
            </a:endParaRPr>
          </a:p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72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78AF6-2314-4B5B-BBFA-B4F5C431319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2023-06-05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AEC0D-B48B-4E17-81D8-6943F3477C3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23"/>
            <a:ext cx="12192000" cy="614924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C7DA8E32-5C17-4793-ABB5-FB9C10A0F4AB}"/>
              </a:ext>
            </a:extLst>
          </p:cNvPr>
          <p:cNvGrpSpPr/>
          <p:nvPr/>
        </p:nvGrpSpPr>
        <p:grpSpPr>
          <a:xfrm>
            <a:off x="3463645" y="2260257"/>
            <a:ext cx="4597442" cy="1465252"/>
            <a:chOff x="3626776" y="2230458"/>
            <a:chExt cx="4597442" cy="1465252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366D8E16-B678-47FC-86C5-5B41029E8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776" y="2230458"/>
              <a:ext cx="2605186" cy="1465252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0359AC09-2E34-4EA1-A957-7DEED3165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230458"/>
              <a:ext cx="2128218" cy="14652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5FC2F90C-9791-44E7-8527-4F37BE0B8294}"/>
              </a:ext>
            </a:extLst>
          </p:cNvPr>
          <p:cNvSpPr txBox="1"/>
          <p:nvPr/>
        </p:nvSpPr>
        <p:spPr>
          <a:xfrm>
            <a:off x="916198" y="674212"/>
            <a:ext cx="4236440" cy="1446550"/>
          </a:xfrm>
          <a:prstGeom prst="rect">
            <a:avLst/>
          </a:prstGeom>
          <a:solidFill>
            <a:srgbClr val="E8D4B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</a:t>
            </a: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changes</a:t>
            </a: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FF4C184-9243-4FE0-A239-F5531C7EFA01}"/>
              </a:ext>
            </a:extLst>
          </p:cNvPr>
          <p:cNvSpPr txBox="1"/>
          <p:nvPr/>
        </p:nvSpPr>
        <p:spPr>
          <a:xfrm>
            <a:off x="6867331" y="813398"/>
            <a:ext cx="4898571" cy="1323439"/>
          </a:xfrm>
          <a:prstGeom prst="rect">
            <a:avLst/>
          </a:prstGeom>
          <a:solidFill>
            <a:srgbClr val="E1F1F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Antibiotic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resistance</a:t>
            </a:r>
            <a:endParaRPr kumimoji="0" lang="sv-S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6B62D54-DA19-4551-A0A7-AD0F1DFF7851}"/>
              </a:ext>
            </a:extLst>
          </p:cNvPr>
          <p:cNvSpPr txBox="1"/>
          <p:nvPr/>
        </p:nvSpPr>
        <p:spPr>
          <a:xfrm>
            <a:off x="916198" y="3806085"/>
            <a:ext cx="4236440" cy="1323439"/>
          </a:xfrm>
          <a:prstGeom prst="rect">
            <a:avLst/>
          </a:prstGeom>
          <a:solidFill>
            <a:srgbClr val="ECEFE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Loss </a:t>
            </a:r>
            <a:r>
              <a:rPr kumimoji="0" lang="sv-SE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</a:t>
            </a:r>
            <a:r>
              <a:rPr kumimoji="0" lang="sv-SE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iodiversity</a:t>
            </a:r>
            <a:endParaRPr kumimoji="0" lang="sv-S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7E2EB53-88F5-4856-BB59-486B367805FA}"/>
              </a:ext>
            </a:extLst>
          </p:cNvPr>
          <p:cNvSpPr txBox="1"/>
          <p:nvPr/>
        </p:nvSpPr>
        <p:spPr>
          <a:xfrm>
            <a:off x="6643396" y="3806085"/>
            <a:ext cx="5150191" cy="1323439"/>
          </a:xfrm>
          <a:prstGeom prst="rect">
            <a:avLst/>
          </a:prstGeom>
          <a:solidFill>
            <a:srgbClr val="ECEFE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sv-SE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growing</a:t>
            </a: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282807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58C15A-BC9B-46AE-ADBA-EBAF10D2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245" y="259726"/>
            <a:ext cx="9359900" cy="1195407"/>
          </a:xfrm>
        </p:spPr>
        <p:txBody>
          <a:bodyPr/>
          <a:lstStyle/>
          <a:p>
            <a:r>
              <a:rPr lang="en-GB" dirty="0"/>
              <a:t>We must use the CAP Strategic Plans to meet the future. We have to think ahead…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5967B52-5A49-49CC-9FCC-1FA6DF12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5915-1FE2-44BF-9C32-9DF0E12EF011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69664CA-D586-4E57-B46E-E5AEAAE529BC}"/>
              </a:ext>
            </a:extLst>
          </p:cNvPr>
          <p:cNvSpPr/>
          <p:nvPr/>
        </p:nvSpPr>
        <p:spPr>
          <a:xfrm>
            <a:off x="6256058" y="8656914"/>
            <a:ext cx="2685126" cy="609625"/>
          </a:xfrm>
          <a:prstGeom prst="rect">
            <a:avLst/>
          </a:prstGeom>
          <a:solidFill>
            <a:srgbClr val="E7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F87559DE-4F62-4AE1-A58D-9E0D26EED2EB}"/>
              </a:ext>
            </a:extLst>
          </p:cNvPr>
          <p:cNvSpPr txBox="1">
            <a:spLocks/>
          </p:cNvSpPr>
          <p:nvPr/>
        </p:nvSpPr>
        <p:spPr>
          <a:xfrm>
            <a:off x="6400620" y="1402881"/>
            <a:ext cx="5663044" cy="4500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  <a:p>
            <a:r>
              <a:rPr lang="sv-SE" sz="2800" dirty="0" err="1"/>
              <a:t>We</a:t>
            </a:r>
            <a:r>
              <a:rPr lang="sv-SE" sz="2800" dirty="0"/>
              <a:t> </a:t>
            </a:r>
            <a:r>
              <a:rPr lang="sv-SE" sz="2800" dirty="0" err="1"/>
              <a:t>have</a:t>
            </a:r>
            <a:r>
              <a:rPr lang="sv-SE" sz="2800" dirty="0"/>
              <a:t> to </a:t>
            </a:r>
            <a:r>
              <a:rPr lang="sv-SE" sz="2800" dirty="0" err="1"/>
              <a:t>use</a:t>
            </a:r>
            <a:r>
              <a:rPr lang="sv-SE" sz="2800" dirty="0"/>
              <a:t> all </a:t>
            </a:r>
            <a:r>
              <a:rPr lang="sv-SE" sz="2800" dirty="0" err="1"/>
              <a:t>our</a:t>
            </a:r>
            <a:r>
              <a:rPr lang="sv-SE" sz="2800" dirty="0"/>
              <a:t> </a:t>
            </a:r>
            <a:r>
              <a:rPr lang="sv-SE" sz="2800" dirty="0" err="1"/>
              <a:t>tools</a:t>
            </a:r>
            <a:r>
              <a:rPr lang="sv-SE" sz="2800" dirty="0"/>
              <a:t> to face the </a:t>
            </a:r>
            <a:r>
              <a:rPr lang="sv-SE" sz="2800" dirty="0" err="1"/>
              <a:t>challenges</a:t>
            </a:r>
            <a:endParaRPr lang="sv-SE" sz="2800" dirty="0"/>
          </a:p>
          <a:p>
            <a:r>
              <a:rPr lang="sv-SE" sz="2800" dirty="0"/>
              <a:t>The CAP </a:t>
            </a:r>
            <a:r>
              <a:rPr lang="sv-SE" sz="2800" dirty="0" err="1"/>
              <a:t>Strategic</a:t>
            </a:r>
            <a:r>
              <a:rPr lang="sv-SE" sz="2800" dirty="0"/>
              <a:t> Plans </a:t>
            </a:r>
            <a:r>
              <a:rPr lang="sv-SE" sz="2800" dirty="0" err="1"/>
              <a:t>are</a:t>
            </a:r>
            <a:r>
              <a:rPr lang="sv-SE" sz="2800" dirty="0"/>
              <a:t> </a:t>
            </a:r>
            <a:r>
              <a:rPr lang="sv-SE" sz="2800" dirty="0" err="1"/>
              <a:t>important</a:t>
            </a:r>
            <a:r>
              <a:rPr lang="sv-SE" sz="2800" dirty="0"/>
              <a:t> </a:t>
            </a:r>
            <a:r>
              <a:rPr lang="sv-SE" sz="2800" dirty="0" err="1"/>
              <a:t>tools</a:t>
            </a:r>
            <a:endParaRPr lang="sv-SE" sz="2800" dirty="0"/>
          </a:p>
          <a:p>
            <a:r>
              <a:rPr lang="en-US" sz="2800" dirty="0"/>
              <a:t>We need to think holistically </a:t>
            </a:r>
          </a:p>
          <a:p>
            <a:pPr marL="0" indent="0">
              <a:buNone/>
            </a:pPr>
            <a:r>
              <a:rPr lang="en-US" sz="2800" dirty="0"/>
              <a:t>– all perspectives of sustainability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5AD93DF7-A64D-413D-A740-EADA2D655AD4}"/>
              </a:ext>
            </a:extLst>
          </p:cNvPr>
          <p:cNvSpPr/>
          <p:nvPr/>
        </p:nvSpPr>
        <p:spPr>
          <a:xfrm>
            <a:off x="1913030" y="1988040"/>
            <a:ext cx="3605247" cy="3605247"/>
          </a:xfrm>
          <a:custGeom>
            <a:avLst/>
            <a:gdLst>
              <a:gd name="connsiteX0" fmla="*/ 2275840 w 4551680"/>
              <a:gd name="connsiteY0" fmla="*/ 0 h 4551680"/>
              <a:gd name="connsiteX1" fmla="*/ 4246775 w 4551680"/>
              <a:gd name="connsiteY1" fmla="*/ 1137920 h 4551680"/>
              <a:gd name="connsiteX2" fmla="*/ 4246775 w 4551680"/>
              <a:gd name="connsiteY2" fmla="*/ 3413760 h 4551680"/>
              <a:gd name="connsiteX3" fmla="*/ 2275840 w 4551680"/>
              <a:gd name="connsiteY3" fmla="*/ 2275840 h 4551680"/>
              <a:gd name="connsiteX4" fmla="*/ 2275840 w 4551680"/>
              <a:gd name="connsiteY4" fmla="*/ 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680" h="4551680">
                <a:moveTo>
                  <a:pt x="2275840" y="0"/>
                </a:moveTo>
                <a:cubicBezTo>
                  <a:pt x="3088919" y="0"/>
                  <a:pt x="3840236" y="433773"/>
                  <a:pt x="4246775" y="1137920"/>
                </a:cubicBezTo>
                <a:cubicBezTo>
                  <a:pt x="4653315" y="1842067"/>
                  <a:pt x="4653315" y="2709613"/>
                  <a:pt x="4246775" y="3413760"/>
                </a:cubicBezTo>
                <a:lnTo>
                  <a:pt x="2275840" y="2275840"/>
                </a:lnTo>
                <a:lnTo>
                  <a:pt x="2275840" y="0"/>
                </a:lnTo>
                <a:close/>
              </a:path>
            </a:pathLst>
          </a:custGeom>
          <a:solidFill>
            <a:srgbClr val="92C01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0105" tIns="865293" rIns="558055" bIns="221996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sv-SE" sz="2600" dirty="0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DAF1033D-97EB-45CD-BB7F-F7E8C7E086DF}"/>
              </a:ext>
            </a:extLst>
          </p:cNvPr>
          <p:cNvSpPr/>
          <p:nvPr/>
        </p:nvSpPr>
        <p:spPr>
          <a:xfrm>
            <a:off x="1913030" y="1988040"/>
            <a:ext cx="3605247" cy="3605247"/>
          </a:xfrm>
          <a:custGeom>
            <a:avLst/>
            <a:gdLst>
              <a:gd name="connsiteX0" fmla="*/ 4246775 w 4551680"/>
              <a:gd name="connsiteY0" fmla="*/ 3413760 h 4551680"/>
              <a:gd name="connsiteX1" fmla="*/ 2275840 w 4551680"/>
              <a:gd name="connsiteY1" fmla="*/ 4551680 h 4551680"/>
              <a:gd name="connsiteX2" fmla="*/ 304905 w 4551680"/>
              <a:gd name="connsiteY2" fmla="*/ 3413760 h 4551680"/>
              <a:gd name="connsiteX3" fmla="*/ 2275840 w 4551680"/>
              <a:gd name="connsiteY3" fmla="*/ 2275840 h 4551680"/>
              <a:gd name="connsiteX4" fmla="*/ 4246775 w 4551680"/>
              <a:gd name="connsiteY4" fmla="*/ 341376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680" h="4551680">
                <a:moveTo>
                  <a:pt x="4246775" y="3413760"/>
                </a:moveTo>
                <a:cubicBezTo>
                  <a:pt x="3840235" y="4117907"/>
                  <a:pt x="3088919" y="4551680"/>
                  <a:pt x="2275840" y="4551680"/>
                </a:cubicBezTo>
                <a:cubicBezTo>
                  <a:pt x="1462761" y="4551680"/>
                  <a:pt x="711444" y="4117907"/>
                  <a:pt x="304905" y="3413760"/>
                </a:cubicBezTo>
                <a:lnTo>
                  <a:pt x="2275840" y="2275840"/>
                </a:lnTo>
                <a:lnTo>
                  <a:pt x="4246775" y="3413760"/>
                </a:lnTo>
                <a:close/>
              </a:path>
            </a:pathLst>
          </a:custGeom>
          <a:solidFill>
            <a:srgbClr val="4C7CB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1694" tIns="2897294" rIns="1271693" bIns="29633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endParaRPr lang="sv-SE" sz="2600" dirty="0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46585851-1914-4849-B2A1-9981171E0018}"/>
              </a:ext>
            </a:extLst>
          </p:cNvPr>
          <p:cNvSpPr/>
          <p:nvPr/>
        </p:nvSpPr>
        <p:spPr>
          <a:xfrm>
            <a:off x="1913030" y="1988040"/>
            <a:ext cx="3605247" cy="3605247"/>
          </a:xfrm>
          <a:custGeom>
            <a:avLst/>
            <a:gdLst>
              <a:gd name="connsiteX0" fmla="*/ 304905 w 4551680"/>
              <a:gd name="connsiteY0" fmla="*/ 3413760 h 4551680"/>
              <a:gd name="connsiteX1" fmla="*/ 304905 w 4551680"/>
              <a:gd name="connsiteY1" fmla="*/ 1137920 h 4551680"/>
              <a:gd name="connsiteX2" fmla="*/ 2275840 w 4551680"/>
              <a:gd name="connsiteY2" fmla="*/ 0 h 4551680"/>
              <a:gd name="connsiteX3" fmla="*/ 2275840 w 4551680"/>
              <a:gd name="connsiteY3" fmla="*/ 2275840 h 4551680"/>
              <a:gd name="connsiteX4" fmla="*/ 304905 w 4551680"/>
              <a:gd name="connsiteY4" fmla="*/ 341376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680" h="4551680">
                <a:moveTo>
                  <a:pt x="304905" y="3413760"/>
                </a:moveTo>
                <a:cubicBezTo>
                  <a:pt x="-101635" y="2709613"/>
                  <a:pt x="-101635" y="1842067"/>
                  <a:pt x="304905" y="1137920"/>
                </a:cubicBezTo>
                <a:cubicBezTo>
                  <a:pt x="711445" y="433773"/>
                  <a:pt x="1462761" y="0"/>
                  <a:pt x="2275840" y="0"/>
                </a:cubicBezTo>
                <a:lnTo>
                  <a:pt x="2275840" y="2275840"/>
                </a:lnTo>
                <a:lnTo>
                  <a:pt x="304905" y="3413760"/>
                </a:lnTo>
                <a:close/>
              </a:path>
            </a:pathLst>
          </a:custGeom>
          <a:solidFill>
            <a:srgbClr val="E7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3080" tIns="919480" rIns="2545080" bIns="216577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sv-SE" sz="2600" kern="1200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E866F41F-8076-4BC8-8C22-F8F10C7B3741}"/>
              </a:ext>
            </a:extLst>
          </p:cNvPr>
          <p:cNvSpPr txBox="1"/>
          <p:nvPr/>
        </p:nvSpPr>
        <p:spPr>
          <a:xfrm rot="21194868">
            <a:off x="1897385" y="1972899"/>
            <a:ext cx="3505821" cy="303094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sv-SE" sz="2000" b="1" dirty="0"/>
              <a:t>Social </a:t>
            </a:r>
            <a:r>
              <a:rPr lang="sv-SE" sz="2000" b="1" dirty="0" err="1"/>
              <a:t>sustainability</a:t>
            </a:r>
            <a:endParaRPr lang="sv-SE" sz="2000" b="1" dirty="0"/>
          </a:p>
          <a:p>
            <a:endParaRPr lang="sv-SE" sz="1600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D59FC54-94E8-4236-88D6-266A0623CC14}"/>
              </a:ext>
            </a:extLst>
          </p:cNvPr>
          <p:cNvSpPr txBox="1"/>
          <p:nvPr/>
        </p:nvSpPr>
        <p:spPr>
          <a:xfrm rot="2805768">
            <a:off x="2598509" y="2193882"/>
            <a:ext cx="2784650" cy="264964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000" b="1" dirty="0" err="1"/>
              <a:t>Economic</a:t>
            </a:r>
            <a:r>
              <a:rPr lang="sv-SE" sz="2000" b="1" dirty="0"/>
              <a:t> </a:t>
            </a:r>
            <a:r>
              <a:rPr lang="sv-SE" sz="2000" b="1" dirty="0" err="1"/>
              <a:t>sustainability</a:t>
            </a:r>
            <a:endParaRPr lang="sv-SE" sz="2000" b="1" dirty="0"/>
          </a:p>
          <a:p>
            <a:endParaRPr lang="sv-SE" sz="1600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1A5F6DA-9620-4895-852E-4EA4C5A5105A}"/>
              </a:ext>
            </a:extLst>
          </p:cNvPr>
          <p:cNvSpPr txBox="1"/>
          <p:nvPr/>
        </p:nvSpPr>
        <p:spPr>
          <a:xfrm rot="10800000">
            <a:off x="1868972" y="1329432"/>
            <a:ext cx="3605246" cy="417667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000" b="1" dirty="0" err="1"/>
              <a:t>Environmental</a:t>
            </a:r>
            <a:r>
              <a:rPr lang="sv-SE" sz="2000" b="1" dirty="0"/>
              <a:t>  </a:t>
            </a:r>
            <a:r>
              <a:rPr lang="sv-SE" sz="2000" b="1" dirty="0" err="1"/>
              <a:t>sustainability</a:t>
            </a:r>
            <a:endParaRPr lang="sv-SE" sz="2000" b="1" dirty="0"/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22273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61242" y="204753"/>
            <a:ext cx="10943969" cy="1196974"/>
          </a:xfrm>
        </p:spPr>
        <p:txBody>
          <a:bodyPr/>
          <a:lstStyle/>
          <a:p>
            <a:r>
              <a:rPr lang="sv-SE" dirty="0"/>
              <a:t>The Swedish CAP </a:t>
            </a:r>
            <a:r>
              <a:rPr lang="sv-SE" dirty="0" err="1"/>
              <a:t>Strategic</a:t>
            </a:r>
            <a:r>
              <a:rPr lang="sv-SE" dirty="0"/>
              <a:t> Plan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61242" y="1797681"/>
            <a:ext cx="5239855" cy="425708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defRPr/>
            </a:pPr>
            <a:r>
              <a:rPr lang="en-US" dirty="0">
                <a:solidFill>
                  <a:prstClr val="black"/>
                </a:solidFill>
              </a:rPr>
              <a:t>A simpler and more focused policy</a:t>
            </a:r>
          </a:p>
          <a:p>
            <a:pPr marL="285750" indent="-285750">
              <a:defRPr/>
            </a:pPr>
            <a:r>
              <a:rPr lang="en-US" dirty="0">
                <a:solidFill>
                  <a:prstClr val="black"/>
                </a:solidFill>
              </a:rPr>
              <a:t>Focus on the national food strategy</a:t>
            </a:r>
          </a:p>
          <a:p>
            <a:pPr marL="285750" indent="-285750">
              <a:defRPr/>
            </a:pPr>
            <a:r>
              <a:rPr lang="en-US" dirty="0">
                <a:solidFill>
                  <a:prstClr val="black"/>
                </a:solidFill>
              </a:rPr>
              <a:t>Productivity, profitability and competitiveness of the sector </a:t>
            </a:r>
          </a:p>
          <a:p>
            <a:pPr marL="285750" lvl="0" indent="-285750">
              <a:defRPr/>
            </a:pPr>
            <a:r>
              <a:rPr lang="en-US" dirty="0">
                <a:solidFill>
                  <a:prstClr val="black"/>
                </a:solidFill>
              </a:rPr>
              <a:t>Animal welfare</a:t>
            </a:r>
          </a:p>
          <a:p>
            <a:pPr marL="285750" lvl="0" indent="-285750">
              <a:defRPr/>
            </a:pPr>
            <a:r>
              <a:rPr lang="en-US" dirty="0">
                <a:solidFill>
                  <a:prstClr val="black"/>
                </a:solidFill>
              </a:rPr>
              <a:t>Increased ambition in the environmental and climate fields </a:t>
            </a:r>
          </a:p>
          <a:p>
            <a:pPr marL="285750" lvl="0" indent="-285750">
              <a:defRPr/>
            </a:pPr>
            <a:r>
              <a:rPr lang="en-US" dirty="0"/>
              <a:t>Measures to strengthen agricultural knowledge and innovation systems</a:t>
            </a:r>
          </a:p>
          <a:p>
            <a:pPr marL="285750" lvl="0" indent="-285750">
              <a:defRPr/>
            </a:pPr>
            <a:r>
              <a:rPr lang="sv-SE" dirty="0" err="1"/>
              <a:t>Simplification</a:t>
            </a:r>
            <a:endParaRPr lang="sv-SE" dirty="0"/>
          </a:p>
          <a:p>
            <a:pPr marL="285750" lvl="0" indent="-285750">
              <a:defRPr/>
            </a:pPr>
            <a:r>
              <a:rPr lang="en-US" dirty="0"/>
              <a:t>Long-term attractiveness and faith in the support systems</a:t>
            </a:r>
          </a:p>
          <a:p>
            <a:pPr marL="285750" lvl="0" indent="-285750">
              <a:defRPr/>
            </a:pPr>
            <a:r>
              <a:rPr lang="sv-SE" dirty="0"/>
              <a:t>Implementation on </a:t>
            </a:r>
            <a:r>
              <a:rPr lang="sv-SE" dirty="0" err="1"/>
              <a:t>time</a:t>
            </a:r>
            <a:r>
              <a:rPr lang="sv-SE" dirty="0"/>
              <a:t>!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  <p:pic>
        <p:nvPicPr>
          <p:cNvPr id="6" name="Platshållare för bild 11" descr="En bild som visar gul, himmel, utomhus, blomma&#10;&#10;Automatiskt genererad beskrivning">
            <a:extLst>
              <a:ext uri="{FF2B5EF4-FFF2-40B4-BE49-F238E27FC236}">
                <a16:creationId xmlns:a16="http://schemas.microsoft.com/office/drawing/2014/main" id="{0734BF4F-ECBA-420B-A2AF-6E3F415995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r="-2" b="-2"/>
          <a:stretch/>
        </p:blipFill>
        <p:spPr>
          <a:xfrm>
            <a:off x="6991001" y="2282136"/>
            <a:ext cx="4565239" cy="3531652"/>
          </a:xfrm>
          <a:prstGeom prst="rect">
            <a:avLst/>
          </a:prstGeom>
          <a:noFill/>
        </p:spPr>
      </p:pic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B603B3D-D925-434D-B0FC-F9026FE37F36}"/>
              </a:ext>
            </a:extLst>
          </p:cNvPr>
          <p:cNvSpPr txBox="1">
            <a:spLocks/>
          </p:cNvSpPr>
          <p:nvPr/>
        </p:nvSpPr>
        <p:spPr>
          <a:xfrm>
            <a:off x="8919687" y="5778217"/>
            <a:ext cx="2629047" cy="27654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sv-SE" kern="1200" dirty="0">
                <a:latin typeface="+mn-lt"/>
                <a:ea typeface="+mn-ea"/>
                <a:cs typeface="+mn-cs"/>
              </a:rPr>
              <a:t>Foto: Helena Wahlman/imagebank.sweden.se</a:t>
            </a:r>
          </a:p>
        </p:txBody>
      </p:sp>
    </p:spTree>
    <p:extLst>
      <p:ext uri="{BB962C8B-B14F-4D97-AF65-F5344CB8AC3E}">
        <p14:creationId xmlns:p14="http://schemas.microsoft.com/office/powerpoint/2010/main" val="226716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FF8810-ED4E-4572-96A0-FC1599BF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895E6-01E6-4473-9307-6E64265EAE54}" type="datetime1">
              <a:rPr lang="sv-SE" smtClean="0"/>
              <a:t>2023-06-05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C34F19B-280B-4AFD-8CA1-2A8FFE49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5264-25F8-4A0C-9956-EE3AE45F631B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EB23E99-28CC-4AED-B02E-23A1E36E5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889" y="-1269982"/>
            <a:ext cx="15982717" cy="728577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6FDCAFE-EE14-4939-A19A-62A851C0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123" y="673768"/>
            <a:ext cx="8034404" cy="790164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issues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E2282A-9281-475F-B7AF-9784347A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123" y="1671231"/>
            <a:ext cx="8034404" cy="4137259"/>
          </a:xfrm>
          <a:solidFill>
            <a:schemeClr val="bg1">
              <a:alpha val="54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sz="3600" dirty="0"/>
              <a:t>How can we get lower error rates and administrative costs while increasing the ambition and effect?</a:t>
            </a:r>
          </a:p>
          <a:p>
            <a:pPr lvl="0"/>
            <a:r>
              <a:rPr lang="sv-SE" sz="3600" dirty="0"/>
              <a:t>The </a:t>
            </a:r>
            <a:r>
              <a:rPr lang="sv-SE" sz="3600" dirty="0" err="1"/>
              <a:t>need</a:t>
            </a:r>
            <a:r>
              <a:rPr lang="sv-SE" sz="3600" dirty="0"/>
              <a:t> </a:t>
            </a:r>
            <a:r>
              <a:rPr lang="sv-SE" sz="3600" dirty="0" err="1"/>
              <a:t>of</a:t>
            </a:r>
            <a:r>
              <a:rPr lang="sv-SE" sz="3600" dirty="0"/>
              <a:t> </a:t>
            </a:r>
            <a:r>
              <a:rPr lang="sv-SE" sz="3600" dirty="0" err="1"/>
              <a:t>increased</a:t>
            </a:r>
            <a:r>
              <a:rPr lang="sv-SE" sz="3600" dirty="0"/>
              <a:t> </a:t>
            </a:r>
            <a:r>
              <a:rPr lang="sv-SE" sz="3600" dirty="0" err="1"/>
              <a:t>production</a:t>
            </a:r>
            <a:r>
              <a:rPr lang="sv-SE" sz="3600" dirty="0"/>
              <a:t> </a:t>
            </a:r>
            <a:r>
              <a:rPr lang="sv-SE" sz="3600" dirty="0" err="1"/>
              <a:t>versus</a:t>
            </a:r>
            <a:r>
              <a:rPr lang="sv-SE" sz="3600" dirty="0"/>
              <a:t> the risk </a:t>
            </a:r>
            <a:r>
              <a:rPr lang="sv-SE" sz="3600" dirty="0" err="1"/>
              <a:t>of</a:t>
            </a:r>
            <a:r>
              <a:rPr lang="sv-SE" sz="3600" dirty="0"/>
              <a:t> </a:t>
            </a:r>
            <a:r>
              <a:rPr lang="sv-SE" sz="3600" dirty="0" err="1"/>
              <a:t>reduced</a:t>
            </a:r>
            <a:r>
              <a:rPr lang="sv-SE" sz="3600" dirty="0"/>
              <a:t> </a:t>
            </a:r>
            <a:r>
              <a:rPr lang="sv-SE" sz="3600" dirty="0" err="1"/>
              <a:t>production</a:t>
            </a:r>
            <a:r>
              <a:rPr lang="sv-SE" sz="3600" dirty="0"/>
              <a:t> </a:t>
            </a:r>
            <a:r>
              <a:rPr lang="sv-SE" sz="3600" dirty="0" err="1"/>
              <a:t>due</a:t>
            </a:r>
            <a:r>
              <a:rPr lang="sv-SE" sz="3600" dirty="0"/>
              <a:t> to </a:t>
            </a:r>
            <a:r>
              <a:rPr lang="sv-SE" sz="3600" dirty="0" err="1"/>
              <a:t>higher</a:t>
            </a:r>
            <a:r>
              <a:rPr lang="sv-SE" sz="3600" dirty="0"/>
              <a:t> </a:t>
            </a:r>
            <a:r>
              <a:rPr lang="sv-SE" sz="3600" dirty="0" err="1"/>
              <a:t>environmental</a:t>
            </a:r>
            <a:r>
              <a:rPr lang="sv-SE" sz="3600" dirty="0"/>
              <a:t> and </a:t>
            </a:r>
            <a:r>
              <a:rPr lang="sv-SE" sz="3600" dirty="0" err="1"/>
              <a:t>climate</a:t>
            </a:r>
            <a:r>
              <a:rPr lang="sv-SE" sz="3600" dirty="0"/>
              <a:t> ambitions.</a:t>
            </a:r>
          </a:p>
          <a:p>
            <a:pPr lvl="0"/>
            <a:r>
              <a:rPr lang="sv-SE" sz="3600" dirty="0" err="1"/>
              <a:t>Importance</a:t>
            </a:r>
            <a:r>
              <a:rPr lang="sv-SE" sz="3600" dirty="0"/>
              <a:t> </a:t>
            </a:r>
            <a:r>
              <a:rPr lang="sv-SE" sz="3600" dirty="0" err="1"/>
              <a:t>of</a:t>
            </a:r>
            <a:r>
              <a:rPr lang="sv-SE" sz="3600" dirty="0"/>
              <a:t> </a:t>
            </a:r>
            <a:r>
              <a:rPr lang="sv-SE" sz="3600" dirty="0" err="1"/>
              <a:t>using</a:t>
            </a:r>
            <a:r>
              <a:rPr lang="sv-SE" sz="3600" dirty="0"/>
              <a:t> the area </a:t>
            </a:r>
            <a:r>
              <a:rPr lang="sv-SE" sz="3600" dirty="0" err="1"/>
              <a:t>monitoring</a:t>
            </a:r>
            <a:r>
              <a:rPr lang="sv-SE" sz="3600" dirty="0"/>
              <a:t> system </a:t>
            </a:r>
            <a:r>
              <a:rPr lang="sv-SE" sz="3600" dirty="0" err="1"/>
              <a:t>wisely</a:t>
            </a:r>
            <a:r>
              <a:rPr lang="sv-SE" sz="3600" dirty="0"/>
              <a:t>.</a:t>
            </a:r>
          </a:p>
          <a:p>
            <a:pPr lvl="0"/>
            <a:endParaRPr lang="sv-SE" sz="3600" dirty="0"/>
          </a:p>
          <a:p>
            <a:pPr marL="0" lvl="0" indent="0">
              <a:buNone/>
            </a:pPr>
            <a:endParaRPr lang="sv-SE" sz="3600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2651F4B-F82C-4D18-9865-1AFC10B0B0EC}"/>
              </a:ext>
            </a:extLst>
          </p:cNvPr>
          <p:cNvSpPr/>
          <p:nvPr/>
        </p:nvSpPr>
        <p:spPr>
          <a:xfrm>
            <a:off x="6351" y="0"/>
            <a:ext cx="12172949" cy="6813547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31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82B2D4C-94F8-469B-8602-039ACC552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36" y="2293562"/>
            <a:ext cx="8537363" cy="182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2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Jordbruksverk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DA117"/>
      </a:accent1>
      <a:accent2>
        <a:srgbClr val="179EDB"/>
      </a:accent2>
      <a:accent3>
        <a:srgbClr val="ED1C24"/>
      </a:accent3>
      <a:accent4>
        <a:srgbClr val="E07A0A"/>
      </a:accent4>
      <a:accent5>
        <a:srgbClr val="7DA117"/>
      </a:accent5>
      <a:accent6>
        <a:srgbClr val="179EDB"/>
      </a:accent6>
      <a:hlink>
        <a:srgbClr val="2F5496"/>
      </a:hlink>
      <a:folHlink>
        <a:srgbClr val="2F5496"/>
      </a:folHlink>
    </a:clrScheme>
    <a:fontScheme name="Jordbruksver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män-widescreen_engelsk.potx" id="{1E40700D-3371-465B-B620-06A5BEEAE6C1}" vid="{FF068AFA-E97D-4243-A3D1-EC74F87120CA}"/>
    </a:ext>
  </a:extLst>
</a:theme>
</file>

<file path=ppt/theme/theme2.xml><?xml version="1.0" encoding="utf-8"?>
<a:theme xmlns:a="http://schemas.openxmlformats.org/drawingml/2006/main" name="RK PPT">
  <a:themeElements>
    <a:clrScheme name="EUOrdf">
      <a:dk1>
        <a:sysClr val="windowText" lastClr="000000"/>
      </a:dk1>
      <a:lt1>
        <a:sysClr val="window" lastClr="FFFFFF"/>
      </a:lt1>
      <a:dk2>
        <a:srgbClr val="716B5F"/>
      </a:dk2>
      <a:lt2>
        <a:srgbClr val="DFDDD9"/>
      </a:lt2>
      <a:accent1>
        <a:srgbClr val="1A3050"/>
      </a:accent1>
      <a:accent2>
        <a:srgbClr val="DFDDD9"/>
      </a:accent2>
      <a:accent3>
        <a:srgbClr val="FACB00"/>
      </a:accent3>
      <a:accent4>
        <a:srgbClr val="A0B6C9"/>
      </a:accent4>
      <a:accent5>
        <a:srgbClr val="716B5F"/>
      </a:accent5>
      <a:accent6>
        <a:srgbClr val="E0E7EE"/>
      </a:accent6>
      <a:hlink>
        <a:srgbClr val="0563C1"/>
      </a:hlink>
      <a:folHlink>
        <a:srgbClr val="954F72"/>
      </a:folHlink>
    </a:clrScheme>
    <a:fontScheme name="Regeringskansl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2023.potx" id="{C51BF3C7-E466-42FF-94A2-91F4DB304F23}" vid="{FF8F205E-3C47-49BB-AD15-A141D26C43AF}"/>
    </a:ext>
  </a:extLst>
</a:theme>
</file>

<file path=ppt/theme/theme3.xml><?xml version="1.0" encoding="utf-8"?>
<a:theme xmlns:a="http://schemas.openxmlformats.org/drawingml/2006/main" name="2_Office-tema">
  <a:themeElements>
    <a:clrScheme name="Jordbruksverket">
      <a:dk1>
        <a:sysClr val="windowText" lastClr="000000"/>
      </a:dk1>
      <a:lt1>
        <a:sysClr val="window" lastClr="FFFFFF"/>
      </a:lt1>
      <a:dk2>
        <a:srgbClr val="93C01B"/>
      </a:dk2>
      <a:lt2>
        <a:srgbClr val="E0DDC4"/>
      </a:lt2>
      <a:accent1>
        <a:srgbClr val="85BCE9"/>
      </a:accent1>
      <a:accent2>
        <a:srgbClr val="E9CD04"/>
      </a:accent2>
      <a:accent3>
        <a:srgbClr val="CBD328"/>
      </a:accent3>
      <a:accent4>
        <a:srgbClr val="63939C"/>
      </a:accent4>
      <a:accent5>
        <a:srgbClr val="DB8E18"/>
      </a:accent5>
      <a:accent6>
        <a:srgbClr val="6E4A00"/>
      </a:accent6>
      <a:hlink>
        <a:srgbClr val="0000FF"/>
      </a:hlink>
      <a:folHlink>
        <a:srgbClr val="800080"/>
      </a:folHlink>
    </a:clrScheme>
    <a:fontScheme name="Jordbruksver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män-widescreen.potx" id="{A691A065-D7FE-4149-80F4-1825B6C1312E}" vid="{A4B5FB44-872B-40C3-92BC-95D032E9570E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Allmän-widescreen_engelsk</Template>
  <TotalTime>2672</TotalTime>
  <Words>218</Words>
  <Application>Microsoft Office PowerPoint</Application>
  <PresentationFormat>Bredbild</PresentationFormat>
  <Paragraphs>55</Paragraphs>
  <Slides>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Arial</vt:lpstr>
      <vt:lpstr>Calibri</vt:lpstr>
      <vt:lpstr>Roboto</vt:lpstr>
      <vt:lpstr>Office-tema</vt:lpstr>
      <vt:lpstr>RK PPT</vt:lpstr>
      <vt:lpstr>2_Office-tema</vt:lpstr>
      <vt:lpstr>WELCOME TO SWEDEN –  53rd Conference of Directors of EU Paying Agencies     </vt:lpstr>
      <vt:lpstr>PowerPoint-presentation</vt:lpstr>
      <vt:lpstr>We must use the CAP Strategic Plans to meet the future. We have to think ahead…</vt:lpstr>
      <vt:lpstr>The Swedish CAP Strategic Plan</vt:lpstr>
      <vt:lpstr>Key issues</vt:lpstr>
      <vt:lpstr>PowerPoint-presentation</vt:lpstr>
    </vt:vector>
  </TitlesOfParts>
  <Company>Jordbruksverket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we mean by sustainable animal production? Strategic objectives for a sustainable food system in Sweden</dc:title>
  <dc:creator>Maria Jansson</dc:creator>
  <cp:lastModifiedBy>Annika Boiardt</cp:lastModifiedBy>
  <cp:revision>58</cp:revision>
  <dcterms:created xsi:type="dcterms:W3CDTF">2023-04-18T20:23:00Z</dcterms:created>
  <dcterms:modified xsi:type="dcterms:W3CDTF">2023-06-05T13:17:45Z</dcterms:modified>
</cp:coreProperties>
</file>