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p:sldMasterIdLst>
    <p:sldMasterId id="2147483648" r:id="rId6"/>
  </p:sldMasterIdLst>
  <p:notesMasterIdLst>
    <p:notesMasterId r:id="rId18"/>
  </p:notesMasterIdLst>
  <p:sldIdLst>
    <p:sldId id="256" r:id="rId7"/>
    <p:sldId id="368" r:id="rId8"/>
    <p:sldId id="367" r:id="rId9"/>
    <p:sldId id="363" r:id="rId10"/>
    <p:sldId id="360" r:id="rId11"/>
    <p:sldId id="365" r:id="rId12"/>
    <p:sldId id="366" r:id="rId13"/>
    <p:sldId id="361" r:id="rId14"/>
    <p:sldId id="364" r:id="rId15"/>
    <p:sldId id="362" r:id="rId16"/>
    <p:sldId id="263" r:id="rId17"/>
  </p:sldIdLst>
  <p:sldSz cx="12192000" cy="6858000"/>
  <p:notesSz cx="6858000" cy="9144000"/>
  <p:custDataLst>
    <p:tags r:id="rId19"/>
  </p:custDataLst>
  <p:defaultTextStyle>
    <a:lvl1pPr algn="l" rtl="0" eaLnBrk="0" fontAlgn="base" hangingPunct="0">
      <a:spcBef>
        <a:spcPct val="0"/>
      </a:spcBef>
      <a:spcAft>
        <a:spcPct val="0"/>
      </a:spcAft>
      <a:defRPr kern="1200">
        <a:solidFill>
          <a:srgbClr val="000000"/>
        </a:solidFill>
        <a:latin typeface="Calibri" panose="020F0502020204030204" pitchFamily="34" charset="0"/>
        <a:ea typeface="+mn-ea"/>
        <a:cs typeface="EC Square Sans Pro Medium" pitchFamily="34" charset="0"/>
        <a:sym typeface="Calibri" panose="020F0502020204030204" pitchFamily="34" charset="0"/>
      </a:defRPr>
    </a:lvl1pPr>
    <a:lvl2pPr marL="457200" algn="l" rtl="0" eaLnBrk="0" fontAlgn="base" hangingPunct="0">
      <a:spcBef>
        <a:spcPct val="0"/>
      </a:spcBef>
      <a:spcAft>
        <a:spcPct val="0"/>
      </a:spcAft>
      <a:defRPr kern="1200">
        <a:solidFill>
          <a:srgbClr val="000000"/>
        </a:solidFill>
        <a:latin typeface="Calibri" panose="020F0502020204030204" pitchFamily="34" charset="0"/>
        <a:ea typeface="+mn-ea"/>
        <a:cs typeface="EC Square Sans Pro Medium" pitchFamily="34" charset="0"/>
        <a:sym typeface="Calibri" panose="020F0502020204030204" pitchFamily="34" charset="0"/>
      </a:defRPr>
    </a:lvl2pPr>
    <a:lvl3pPr marL="914400" algn="l" rtl="0" eaLnBrk="0" fontAlgn="base" hangingPunct="0">
      <a:spcBef>
        <a:spcPct val="0"/>
      </a:spcBef>
      <a:spcAft>
        <a:spcPct val="0"/>
      </a:spcAft>
      <a:defRPr kern="1200">
        <a:solidFill>
          <a:srgbClr val="000000"/>
        </a:solidFill>
        <a:latin typeface="Calibri" panose="020F0502020204030204" pitchFamily="34" charset="0"/>
        <a:ea typeface="+mn-ea"/>
        <a:cs typeface="EC Square Sans Pro Medium" pitchFamily="34" charset="0"/>
        <a:sym typeface="Calibri" panose="020F0502020204030204" pitchFamily="34" charset="0"/>
      </a:defRPr>
    </a:lvl3pPr>
    <a:lvl4pPr marL="1371600" algn="l" rtl="0" eaLnBrk="0" fontAlgn="base" hangingPunct="0">
      <a:spcBef>
        <a:spcPct val="0"/>
      </a:spcBef>
      <a:spcAft>
        <a:spcPct val="0"/>
      </a:spcAft>
      <a:defRPr kern="1200">
        <a:solidFill>
          <a:srgbClr val="000000"/>
        </a:solidFill>
        <a:latin typeface="Calibri" panose="020F0502020204030204" pitchFamily="34" charset="0"/>
        <a:ea typeface="+mn-ea"/>
        <a:cs typeface="EC Square Sans Pro Medium" pitchFamily="34" charset="0"/>
        <a:sym typeface="Calibri" panose="020F0502020204030204" pitchFamily="34" charset="0"/>
      </a:defRPr>
    </a:lvl4pPr>
    <a:lvl5pPr marL="1828800" algn="l" rtl="0" eaLnBrk="0" fontAlgn="base" hangingPunct="0">
      <a:spcBef>
        <a:spcPct val="0"/>
      </a:spcBef>
      <a:spcAft>
        <a:spcPct val="0"/>
      </a:spcAft>
      <a:defRPr kern="1200">
        <a:solidFill>
          <a:srgbClr val="000000"/>
        </a:solidFill>
        <a:latin typeface="Calibri" panose="020F0502020204030204" pitchFamily="34" charset="0"/>
        <a:ea typeface="+mn-ea"/>
        <a:cs typeface="EC Square Sans Pro Medium" pitchFamily="34" charset="0"/>
        <a:sym typeface="Calibri" panose="020F0502020204030204" pitchFamily="34" charset="0"/>
      </a:defRPr>
    </a:lvl5pPr>
    <a:lvl6pPr marL="2286000" algn="l" defTabSz="914400" rtl="0" eaLnBrk="1" latinLnBrk="0" hangingPunct="1">
      <a:defRPr kern="1200">
        <a:solidFill>
          <a:srgbClr val="000000"/>
        </a:solidFill>
        <a:latin typeface="Calibri" panose="020F0502020204030204" pitchFamily="34" charset="0"/>
        <a:ea typeface="+mn-ea"/>
        <a:cs typeface="EC Square Sans Pro Medium" pitchFamily="34" charset="0"/>
        <a:sym typeface="Calibri" panose="020F0502020204030204" pitchFamily="34" charset="0"/>
      </a:defRPr>
    </a:lvl6pPr>
    <a:lvl7pPr marL="2743200" algn="l" defTabSz="914400" rtl="0" eaLnBrk="1" latinLnBrk="0" hangingPunct="1">
      <a:defRPr kern="1200">
        <a:solidFill>
          <a:srgbClr val="000000"/>
        </a:solidFill>
        <a:latin typeface="Calibri" panose="020F0502020204030204" pitchFamily="34" charset="0"/>
        <a:ea typeface="+mn-ea"/>
        <a:cs typeface="EC Square Sans Pro Medium" pitchFamily="34" charset="0"/>
        <a:sym typeface="Calibri" panose="020F0502020204030204" pitchFamily="34" charset="0"/>
      </a:defRPr>
    </a:lvl7pPr>
    <a:lvl8pPr marL="3200400" algn="l" defTabSz="914400" rtl="0" eaLnBrk="1" latinLnBrk="0" hangingPunct="1">
      <a:defRPr kern="1200">
        <a:solidFill>
          <a:srgbClr val="000000"/>
        </a:solidFill>
        <a:latin typeface="Calibri" panose="020F0502020204030204" pitchFamily="34" charset="0"/>
        <a:ea typeface="+mn-ea"/>
        <a:cs typeface="EC Square Sans Pro Medium" pitchFamily="34" charset="0"/>
        <a:sym typeface="Calibri" panose="020F0502020204030204" pitchFamily="34" charset="0"/>
      </a:defRPr>
    </a:lvl8pPr>
    <a:lvl9pPr marL="3657600" algn="l" defTabSz="914400" rtl="0" eaLnBrk="1" latinLnBrk="0" hangingPunct="1">
      <a:defRPr kern="1200">
        <a:solidFill>
          <a:srgbClr val="000000"/>
        </a:solidFill>
        <a:latin typeface="Calibri" panose="020F0502020204030204" pitchFamily="34" charset="0"/>
        <a:ea typeface="+mn-ea"/>
        <a:cs typeface="EC Square Sans Pro Medium" pitchFamily="34" charset="0"/>
        <a:sym typeface="Calibri" panose="020F050202020403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28" autoAdjust="0"/>
    <p:restoredTop sz="72513" autoAdjust="0"/>
  </p:normalViewPr>
  <p:slideViewPr>
    <p:cSldViewPr>
      <p:cViewPr varScale="1">
        <p:scale>
          <a:sx n="101" d="100"/>
          <a:sy n="101" d="100"/>
        </p:scale>
        <p:origin x="328" y="72"/>
      </p:cViewPr>
      <p:guideLst>
        <p:guide orient="horz" pos="2160"/>
        <p:guide pos="3840"/>
      </p:guideLst>
    </p:cSldViewPr>
  </p:slideViewPr>
  <p:notesTextViewPr>
    <p:cViewPr>
      <p:scale>
        <a:sx n="3" d="2"/>
        <a:sy n="3" d="2"/>
      </p:scale>
      <p:origin x="0" y="0"/>
    </p:cViewPr>
  </p:notesTextViewPr>
  <p:notesViewPr>
    <p:cSldViewPr>
      <p:cViewPr>
        <p:scale>
          <a:sx n="80" d="100"/>
          <a:sy n="80" d="100"/>
        </p:scale>
        <p:origin x="2064" y="-4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tags" Target="tags/tag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1">
            <a:extLst>
              <a:ext uri="{FF2B5EF4-FFF2-40B4-BE49-F238E27FC236}">
                <a16:creationId xmlns:a16="http://schemas.microsoft.com/office/drawing/2014/main" id="{D13D9318-F7D1-2065-E575-BE66E1C0D587}"/>
              </a:ext>
            </a:extLst>
          </p:cNvPr>
          <p:cNvSpPr>
            <a:spLocks noGrp="1" noRot="1" noChangeAspect="1"/>
          </p:cNvSpPr>
          <p:nvPr>
            <p:ph type="sldImg"/>
          </p:nvPr>
        </p:nvSpPr>
        <p:spPr bwMode="auto">
          <a:xfrm>
            <a:off x="1143000" y="685800"/>
            <a:ext cx="4572000" cy="342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 name="Rectangle 2">
            <a:extLst>
              <a:ext uri="{FF2B5EF4-FFF2-40B4-BE49-F238E27FC236}">
                <a16:creationId xmlns:a16="http://schemas.microsoft.com/office/drawing/2014/main" id="{264BD833-84B9-2E8A-C892-ADDADB7B5DAA}"/>
              </a:ext>
            </a:extLst>
          </p:cNvPr>
          <p:cNvSpPr>
            <a:spLocks noGrp="1"/>
          </p:cNvSpPr>
          <p:nvPr>
            <p:ph type="body" sz="quarter" idx="1"/>
          </p:nvPr>
        </p:nvSpPr>
        <p:spPr bwMode="auto">
          <a:xfrm>
            <a:off x="914400" y="4343400"/>
            <a:ext cx="50292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t>Click to edit the Template text styles</a:t>
            </a:r>
          </a:p>
          <a:p>
            <a:pPr lvl="1"/>
            <a:r>
              <a:t>Second level</a:t>
            </a:r>
          </a:p>
          <a:p>
            <a:pPr lvl="2"/>
            <a:r>
              <a:t>Third level</a:t>
            </a:r>
          </a:p>
          <a:p>
            <a:pPr lvl="3"/>
            <a:r>
              <a:t>Fourth level</a:t>
            </a:r>
          </a:p>
          <a:p>
            <a:pPr lvl="4"/>
            <a:r>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1pPr>
    <a:lvl2pPr indent="228600" algn="l" rtl="0" eaLnBrk="0" fontAlgn="base" hangingPunct="0">
      <a:spcBef>
        <a:spcPct val="0"/>
      </a:spcBef>
      <a:spcAft>
        <a:spcPct val="0"/>
      </a:spcAft>
      <a:defRPr sz="1200"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2pPr>
    <a:lvl3pPr indent="457200" algn="l" rtl="0" eaLnBrk="0" fontAlgn="base" hangingPunct="0">
      <a:spcBef>
        <a:spcPct val="0"/>
      </a:spcBef>
      <a:spcAft>
        <a:spcPct val="0"/>
      </a:spcAft>
      <a:defRPr sz="1200"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3pPr>
    <a:lvl4pPr indent="685800" algn="l" rtl="0" eaLnBrk="0" fontAlgn="base" hangingPunct="0">
      <a:spcBef>
        <a:spcPct val="0"/>
      </a:spcBef>
      <a:spcAft>
        <a:spcPct val="0"/>
      </a:spcAft>
      <a:defRPr sz="1200"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4pPr>
    <a:lvl5pPr indent="914400" algn="l" rtl="0" eaLnBrk="0" fontAlgn="base" hangingPunct="0">
      <a:spcBef>
        <a:spcPct val="0"/>
      </a:spcBef>
      <a:spcAft>
        <a:spcPct val="0"/>
      </a:spcAft>
      <a:defRPr sz="1200"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1149F283-D97A-B0B0-9618-00E71811F144}"/>
              </a:ext>
            </a:extLst>
          </p:cNvPr>
          <p:cNvSpPr>
            <a:spLocks noGrp="1" noRot="1" noChangeAspect="1" noTextEdit="1"/>
          </p:cNvSpPr>
          <p:nvPr>
            <p:ph type="sldImg"/>
          </p:nvPr>
        </p:nvSpPr>
        <p:spPr>
          <a:xfrm>
            <a:off x="381000" y="711200"/>
            <a:ext cx="6096000" cy="3429000"/>
          </a:xfrm>
        </p:spPr>
      </p:sp>
      <p:sp>
        <p:nvSpPr>
          <p:cNvPr id="8195" name="Notes Placeholder 2">
            <a:extLst>
              <a:ext uri="{FF2B5EF4-FFF2-40B4-BE49-F238E27FC236}">
                <a16:creationId xmlns:a16="http://schemas.microsoft.com/office/drawing/2014/main" id="{3B091908-0CFD-6895-A5B3-2787B577734F}"/>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72CCE761-94F9-7424-4810-F5C98D991DB0}"/>
              </a:ext>
            </a:extLst>
          </p:cNvPr>
          <p:cNvSpPr>
            <a:spLocks noGrp="1" noRot="1" noChangeAspect="1" noTextEdit="1"/>
          </p:cNvSpPr>
          <p:nvPr>
            <p:ph type="sldImg"/>
          </p:nvPr>
        </p:nvSpPr>
        <p:spPr>
          <a:xfrm>
            <a:off x="381000" y="685800"/>
            <a:ext cx="6096000" cy="3429000"/>
          </a:xfrm>
        </p:spPr>
      </p:sp>
      <p:sp>
        <p:nvSpPr>
          <p:cNvPr id="10243" name="Notes Placeholder 2">
            <a:extLst>
              <a:ext uri="{FF2B5EF4-FFF2-40B4-BE49-F238E27FC236}">
                <a16:creationId xmlns:a16="http://schemas.microsoft.com/office/drawing/2014/main" id="{1E81D717-FC9B-A610-E7D5-10B000CDCA0F}"/>
              </a:ext>
            </a:extLst>
          </p:cNvPr>
          <p:cNvSpPr>
            <a:spLocks noGrp="1"/>
          </p:cNvSpPr>
          <p:nvPr>
            <p:ph type="body" idx="1"/>
          </p:nvPr>
        </p:nvSpPr>
        <p:spPr/>
        <p:txBody>
          <a:bodyPr/>
          <a:lstStyle/>
          <a:p>
            <a:endParaRPr sz="1200" kern="1200" dirty="0">
              <a:solidFill>
                <a:srgbClr val="000000"/>
              </a:solidFill>
              <a:effectLst/>
              <a:latin typeface="Calibri" panose="020F0502020204030204" pitchFamily="34" charset="0"/>
              <a:ea typeface="+mn-ea"/>
              <a:cs typeface="Calibri" panose="020F0502020204030204" pitchFamily="34" charset="0"/>
              <a:sym typeface="Calibri" panose="020F0502020204030204" pitchFamily="34" charset="0"/>
            </a:endParaRPr>
          </a:p>
        </p:txBody>
      </p:sp>
    </p:spTree>
    <p:extLst>
      <p:ext uri="{BB962C8B-B14F-4D97-AF65-F5344CB8AC3E}">
        <p14:creationId xmlns:p14="http://schemas.microsoft.com/office/powerpoint/2010/main" val="4075848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dirty="0"/>
          </a:p>
        </p:txBody>
      </p:sp>
    </p:spTree>
    <p:extLst>
      <p:ext uri="{BB962C8B-B14F-4D97-AF65-F5344CB8AC3E}">
        <p14:creationId xmlns:p14="http://schemas.microsoft.com/office/powerpoint/2010/main" val="3015255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C480C96C-6D69-DACF-FE02-CA9C03D51124}"/>
              </a:ext>
            </a:extLst>
          </p:cNvPr>
          <p:cNvSpPr>
            <a:spLocks noGrp="1" noRot="1" noChangeAspect="1" noTextEdit="1"/>
          </p:cNvSpPr>
          <p:nvPr>
            <p:ph type="sldImg"/>
          </p:nvPr>
        </p:nvSpPr>
        <p:spPr>
          <a:xfrm>
            <a:off x="381000" y="685800"/>
            <a:ext cx="6096000" cy="3429000"/>
          </a:xfrm>
        </p:spPr>
      </p:sp>
      <p:sp>
        <p:nvSpPr>
          <p:cNvPr id="46083" name="Notes Placeholder 2">
            <a:extLst>
              <a:ext uri="{FF2B5EF4-FFF2-40B4-BE49-F238E27FC236}">
                <a16:creationId xmlns:a16="http://schemas.microsoft.com/office/drawing/2014/main" id="{6501F5D6-D82F-A533-C988-6E568B5E21AB}"/>
              </a:ext>
            </a:extLst>
          </p:cNvPr>
          <p:cNvSpPr>
            <a:spLocks noGrp="1"/>
          </p:cNvSpPr>
          <p:nvPr>
            <p:ph type="body" idx="1"/>
          </p:nvPr>
        </p:nvSpPr>
        <p:spPr/>
        <p:txBody>
          <a:bodyPr/>
          <a:lstStyle/>
          <a:p>
            <a:pPr>
              <a:lnSpc>
                <a:spcPct val="300000"/>
              </a:lnSpc>
              <a:spcAft>
                <a:spcPts val="800"/>
              </a:spcAft>
            </a:pPr>
            <a:r>
              <a:rPr lang="en-GB" i="1" dirty="0">
                <a:latin typeface="Verdana" panose="020B0604030504040204" pitchFamily="34" charset="0"/>
                <a:ea typeface="Calibri" panose="020F0502020204030204" pitchFamily="34" charset="0"/>
              </a:rPr>
              <a:t>As just said, one outstanding activity </a:t>
            </a:r>
            <a:r>
              <a:rPr lang="en-GB" i="1" dirty="0" smtClean="0">
                <a:latin typeface="Verdana" panose="020B0604030504040204" pitchFamily="34" charset="0"/>
                <a:ea typeface="Calibri" panose="020F0502020204030204" pitchFamily="34" charset="0"/>
              </a:rPr>
              <a:t>of OLAF is the drafting on</a:t>
            </a:r>
            <a:r>
              <a:rPr lang="en-GB" b="1" i="1" dirty="0" smtClean="0">
                <a:latin typeface="Verdana" panose="020B0604030504040204" pitchFamily="34" charset="0"/>
                <a:ea typeface="Calibri" panose="020F0502020204030204" pitchFamily="34" charset="0"/>
              </a:rPr>
              <a:t> </a:t>
            </a:r>
            <a:r>
              <a:rPr lang="en-GB" b="1" i="1" dirty="0">
                <a:latin typeface="Verdana" panose="020B0604030504040204" pitchFamily="34" charset="0"/>
                <a:ea typeface="Calibri" panose="020F0502020204030204" pitchFamily="34" charset="0"/>
              </a:rPr>
              <a:t>the annual report on …. </a:t>
            </a:r>
            <a:r>
              <a:rPr lang="en-GB" i="1" dirty="0">
                <a:latin typeface="Verdana" panose="020B0604030504040204" pitchFamily="34" charset="0"/>
                <a:ea typeface="Calibri" panose="020F0502020204030204" pitchFamily="34" charset="0"/>
              </a:rPr>
              <a:t>Which is commonly referred to as</a:t>
            </a:r>
            <a:r>
              <a:rPr lang="en-GB" b="1" i="1" dirty="0">
                <a:latin typeface="Verdana" panose="020B0604030504040204" pitchFamily="34" charset="0"/>
                <a:ea typeface="Calibri" panose="020F0502020204030204" pitchFamily="34" charset="0"/>
              </a:rPr>
              <a:t> PIF report </a:t>
            </a:r>
            <a:r>
              <a:rPr lang="en-GB" i="1" dirty="0">
                <a:latin typeface="Verdana" panose="020B0604030504040204" pitchFamily="34" charset="0"/>
                <a:ea typeface="Calibri" panose="020F0502020204030204" pitchFamily="34" charset="0"/>
              </a:rPr>
              <a:t>&gt; it is available in Spanish, the link indicated here brings you to the Spanish text.</a:t>
            </a:r>
            <a:r>
              <a:rPr lang="en-GB" b="1" i="1" dirty="0">
                <a:latin typeface="Verdana" panose="020B0604030504040204" pitchFamily="34" charset="0"/>
                <a:ea typeface="Calibri" panose="020F0502020204030204" pitchFamily="34" charset="0"/>
              </a:rPr>
              <a:t> </a:t>
            </a:r>
            <a:endParaRPr lang="en-GB" sz="1100" dirty="0">
              <a:ea typeface="Calibri" panose="020F0502020204030204" pitchFamily="34" charset="0"/>
              <a:cs typeface="Times New Roman" panose="02020603050405020304" pitchFamily="18" charset="0"/>
            </a:endParaRPr>
          </a:p>
          <a:p>
            <a:pPr>
              <a:lnSpc>
                <a:spcPct val="300000"/>
              </a:lnSpc>
              <a:spcAft>
                <a:spcPts val="800"/>
              </a:spcAft>
            </a:pPr>
            <a:r>
              <a:rPr lang="en-GB" i="1" dirty="0">
                <a:latin typeface="Verdana" panose="020B0604030504040204" pitchFamily="34" charset="0"/>
                <a:ea typeface="Calibri" panose="020F0502020204030204" pitchFamily="34" charset="0"/>
              </a:rPr>
              <a:t>Please be aware that it is </a:t>
            </a:r>
            <a:r>
              <a:rPr lang="en-GB" b="1" i="1" dirty="0">
                <a:latin typeface="Verdana" panose="020B0604030504040204" pitchFamily="34" charset="0"/>
                <a:ea typeface="Calibri" panose="020F0502020204030204" pitchFamily="34" charset="0"/>
              </a:rPr>
              <a:t>not an OLAF report</a:t>
            </a:r>
            <a:r>
              <a:rPr lang="en-GB" i="1" dirty="0">
                <a:latin typeface="Verdana" panose="020B0604030504040204" pitchFamily="34" charset="0"/>
                <a:ea typeface="Calibri" panose="020F0502020204030204" pitchFamily="34" charset="0"/>
              </a:rPr>
              <a:t>; OLAF prepares the report on behalf of the Commission.  </a:t>
            </a:r>
            <a:endParaRPr lang="en-GB" sz="1100" dirty="0">
              <a:ea typeface="Calibri" panose="020F0502020204030204" pitchFamily="34" charset="0"/>
              <a:cs typeface="Times New Roman" panose="02020603050405020304" pitchFamily="18" charset="0"/>
            </a:endParaRPr>
          </a:p>
          <a:p>
            <a:pPr>
              <a:lnSpc>
                <a:spcPct val="300000"/>
              </a:lnSpc>
              <a:spcAft>
                <a:spcPts val="800"/>
              </a:spcAft>
            </a:pPr>
            <a:r>
              <a:rPr lang="en-GB" i="1" dirty="0">
                <a:latin typeface="Verdana" panose="020B0604030504040204" pitchFamily="34" charset="0"/>
                <a:ea typeface="Calibri" panose="020F0502020204030204" pitchFamily="34" charset="0"/>
              </a:rPr>
              <a:t>This is what the report looks like, the latest edition was the one published in September 2022 and covered the year 2021. We are now preparing the report covering the year 2022, should be published in July this year.</a:t>
            </a:r>
            <a:endParaRPr lang="en-GB" sz="1100" dirty="0">
              <a:ea typeface="Calibri" panose="020F0502020204030204" pitchFamily="34" charset="0"/>
              <a:cs typeface="Times New Roman" panose="02020603050405020304" pitchFamily="18" charset="0"/>
            </a:endParaRPr>
          </a:p>
          <a:p>
            <a:pPr>
              <a:lnSpc>
                <a:spcPct val="300000"/>
              </a:lnSpc>
              <a:spcAft>
                <a:spcPts val="800"/>
              </a:spcAft>
            </a:pPr>
            <a:r>
              <a:rPr lang="en-GB" b="1" i="1" u="sng" dirty="0">
                <a:latin typeface="Verdana" panose="020B0604030504040204" pitchFamily="34" charset="0"/>
                <a:ea typeface="Calibri" panose="020F0502020204030204" pitchFamily="34" charset="0"/>
              </a:rPr>
              <a:t>In short, the PIF Report details the measures taken at EU and national level to combat fraud affecting the EU budget. </a:t>
            </a:r>
            <a:endParaRPr lang="en-GB" b="1" i="1" u="sng" dirty="0" smtClean="0">
              <a:latin typeface="Verdana" panose="020B0604030504040204" pitchFamily="34" charset="0"/>
              <a:ea typeface="Calibri" panose="020F0502020204030204" pitchFamily="34" charset="0"/>
            </a:endParaRPr>
          </a:p>
          <a:p>
            <a:pPr>
              <a:lnSpc>
                <a:spcPct val="300000"/>
              </a:lnSpc>
              <a:spcAft>
                <a:spcPts val="800"/>
              </a:spcAft>
            </a:pPr>
            <a:endParaRPr lang="en-GB" sz="1100" b="1" i="1" u="sng" dirty="0">
              <a:latin typeface="Verdana" panose="020B0604030504040204" pitchFamily="34" charset="0"/>
              <a:ea typeface="Calibri" panose="020F0502020204030204" pitchFamily="34" charset="0"/>
            </a:endParaRPr>
          </a:p>
          <a:p>
            <a:pPr>
              <a:lnSpc>
                <a:spcPct val="300000"/>
              </a:lnSpc>
              <a:spcAft>
                <a:spcPts val="800"/>
              </a:spcAft>
            </a:pPr>
            <a:r>
              <a:rPr lang="en-GB" sz="1100" i="1" dirty="0" smtClean="0">
                <a:latin typeface="Verdana" panose="020B0604030504040204" pitchFamily="34" charset="0"/>
                <a:ea typeface="Calibri" panose="020F0502020204030204" pitchFamily="34" charset="0"/>
              </a:rPr>
              <a:t>As </a:t>
            </a:r>
            <a:r>
              <a:rPr lang="en-GB" sz="1100" i="1" dirty="0">
                <a:latin typeface="Verdana" panose="020B0604030504040204" pitchFamily="34" charset="0"/>
                <a:ea typeface="Calibri" panose="020F0502020204030204" pitchFamily="34" charset="0"/>
              </a:rPr>
              <a:t>I will </a:t>
            </a:r>
            <a:r>
              <a:rPr lang="en-GB" sz="1100" i="1" dirty="0" smtClean="0">
                <a:latin typeface="Verdana" panose="020B0604030504040204" pitchFamily="34" charset="0"/>
                <a:ea typeface="Calibri" panose="020F0502020204030204" pitchFamily="34" charset="0"/>
              </a:rPr>
              <a:t>show in more details later</a:t>
            </a:r>
            <a:r>
              <a:rPr lang="en-GB" sz="1100" i="1" dirty="0">
                <a:latin typeface="Verdana" panose="020B0604030504040204" pitchFamily="34" charset="0"/>
                <a:ea typeface="Calibri" panose="020F0502020204030204" pitchFamily="34" charset="0"/>
              </a:rPr>
              <a:t>, the Commission’s PIF report </a:t>
            </a:r>
            <a:r>
              <a:rPr lang="en-GB" sz="1100" b="1" i="1" dirty="0">
                <a:latin typeface="Verdana" panose="020B0604030504040204" pitchFamily="34" charset="0"/>
                <a:ea typeface="Calibri" panose="020F0502020204030204" pitchFamily="34" charset="0"/>
              </a:rPr>
              <a:t>provides among other an overview of the CAP fraud, presented in terms of number of cases of fraudulent irregularities reported </a:t>
            </a:r>
            <a:r>
              <a:rPr lang="en-GB" sz="1100" b="1" i="1" dirty="0" smtClean="0">
                <a:latin typeface="Verdana" panose="020B0604030504040204" pitchFamily="34" charset="0"/>
                <a:ea typeface="Calibri" panose="020F0502020204030204" pitchFamily="34" charset="0"/>
              </a:rPr>
              <a:t>by MS and </a:t>
            </a:r>
            <a:r>
              <a:rPr lang="en-GB" sz="1100" b="1" i="1" dirty="0">
                <a:latin typeface="Verdana" panose="020B0604030504040204" pitchFamily="34" charset="0"/>
                <a:ea typeface="Calibri" panose="020F0502020204030204" pitchFamily="34" charset="0"/>
              </a:rPr>
              <a:t>amounts involved, and includes statistics and related background analyses</a:t>
            </a:r>
            <a:r>
              <a:rPr lang="en-GB" sz="1100" i="1" dirty="0">
                <a:latin typeface="Verdana" panose="020B0604030504040204" pitchFamily="34" charset="0"/>
                <a:ea typeface="Calibri" panose="020F0502020204030204" pitchFamily="34" charset="0"/>
              </a:rPr>
              <a:t>. </a:t>
            </a:r>
            <a:endParaRPr lang="en-GB" sz="1050" dirty="0">
              <a:ea typeface="Calibri" panose="020F0502020204030204" pitchFamily="34" charset="0"/>
              <a:cs typeface="Times New Roman" panose="02020603050405020304" pitchFamily="18" charset="0"/>
            </a:endParaRPr>
          </a:p>
          <a:p>
            <a:pPr>
              <a:lnSpc>
                <a:spcPct val="300000"/>
              </a:lnSpc>
              <a:spcAft>
                <a:spcPts val="800"/>
              </a:spcAft>
            </a:pPr>
            <a:r>
              <a:rPr lang="en-GB" sz="1100" i="1" dirty="0">
                <a:latin typeface="Verdana" panose="020B0604030504040204" pitchFamily="34" charset="0"/>
                <a:ea typeface="Calibri" panose="020F0502020204030204" pitchFamily="34" charset="0"/>
              </a:rPr>
              <a:t>The analysis of this information makes it possible </a:t>
            </a:r>
            <a:r>
              <a:rPr lang="en-GB" sz="1100" b="1" i="1" dirty="0">
                <a:latin typeface="Verdana" panose="020B0604030504040204" pitchFamily="34" charset="0"/>
                <a:ea typeface="Calibri" panose="020F0502020204030204" pitchFamily="34" charset="0"/>
              </a:rPr>
              <a:t>to identify the areas most exposed to </a:t>
            </a:r>
            <a:r>
              <a:rPr lang="en-GB" sz="1100" b="1" i="1" dirty="0" err="1">
                <a:latin typeface="Verdana" panose="020B0604030504040204" pitchFamily="34" charset="0"/>
                <a:ea typeface="Calibri" panose="020F0502020204030204" pitchFamily="34" charset="0"/>
              </a:rPr>
              <a:t>irreg</a:t>
            </a:r>
            <a:r>
              <a:rPr lang="en-GB" sz="1100" b="1" i="1" dirty="0">
                <a:latin typeface="Verdana" panose="020B0604030504040204" pitchFamily="34" charset="0"/>
                <a:ea typeface="Calibri" panose="020F0502020204030204" pitchFamily="34" charset="0"/>
              </a:rPr>
              <a:t> and fraud</a:t>
            </a:r>
            <a:r>
              <a:rPr lang="en-GB" sz="1100" i="1" dirty="0">
                <a:latin typeface="Verdana" panose="020B0604030504040204" pitchFamily="34" charset="0"/>
                <a:ea typeface="Calibri" panose="020F0502020204030204" pitchFamily="34" charset="0"/>
              </a:rPr>
              <a:t>, and aims at a better targeting of action at both EU and national level. </a:t>
            </a:r>
            <a:endParaRPr lang="en-GB" sz="1050" dirty="0">
              <a:ea typeface="Calibri" panose="020F0502020204030204" pitchFamily="34" charset="0"/>
              <a:cs typeface="Times New Roman" panose="02020603050405020304" pitchFamily="18" charset="0"/>
            </a:endParaRPr>
          </a:p>
          <a:p>
            <a:pPr>
              <a:lnSpc>
                <a:spcPct val="300000"/>
              </a:lnSpc>
              <a:spcAft>
                <a:spcPts val="800"/>
              </a:spcAft>
            </a:pPr>
            <a:endParaRPr lang="en-GB" sz="1100" dirty="0">
              <a:ea typeface="Calibri" panose="020F0502020204030204" pitchFamily="34" charset="0"/>
              <a:cs typeface="Times New Roman" panose="02020603050405020304" pitchFamily="18" charset="0"/>
            </a:endParaRPr>
          </a:p>
          <a:p>
            <a:endParaRPr sz="1200" kern="1200" dirty="0">
              <a:solidFill>
                <a:srgbClr val="000000"/>
              </a:solidFill>
              <a:effectLst/>
              <a:latin typeface="Calibri" panose="020F0502020204030204" pitchFamily="34" charset="0"/>
              <a:ea typeface="+mn-ea"/>
              <a:cs typeface="Calibri" panose="020F0502020204030204" pitchFamily="34" charset="0"/>
              <a:sym typeface="Calibri" panose="020F0502020204030204" pitchFamily="34" charset="0"/>
            </a:endParaRPr>
          </a:p>
        </p:txBody>
      </p:sp>
    </p:spTree>
    <p:extLst>
      <p:ext uri="{BB962C8B-B14F-4D97-AF65-F5344CB8AC3E}">
        <p14:creationId xmlns:p14="http://schemas.microsoft.com/office/powerpoint/2010/main" val="1306550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72CCE761-94F9-7424-4810-F5C98D991DB0}"/>
              </a:ext>
            </a:extLst>
          </p:cNvPr>
          <p:cNvSpPr>
            <a:spLocks noGrp="1" noRot="1" noChangeAspect="1" noTextEdit="1"/>
          </p:cNvSpPr>
          <p:nvPr>
            <p:ph type="sldImg"/>
          </p:nvPr>
        </p:nvSpPr>
        <p:spPr>
          <a:xfrm>
            <a:off x="381000" y="685800"/>
            <a:ext cx="6096000" cy="3429000"/>
          </a:xfrm>
        </p:spPr>
      </p:sp>
      <p:sp>
        <p:nvSpPr>
          <p:cNvPr id="10243" name="Notes Placeholder 2">
            <a:extLst>
              <a:ext uri="{FF2B5EF4-FFF2-40B4-BE49-F238E27FC236}">
                <a16:creationId xmlns:a16="http://schemas.microsoft.com/office/drawing/2014/main" id="{1E81D717-FC9B-A610-E7D5-10B000CDCA0F}"/>
              </a:ext>
            </a:extLst>
          </p:cNvPr>
          <p:cNvSpPr>
            <a:spLocks noGrp="1"/>
          </p:cNvSpPr>
          <p:nvPr>
            <p:ph type="body" idx="1"/>
          </p:nvPr>
        </p:nvSpPr>
        <p:spPr/>
        <p:txBody>
          <a:bodyPr/>
          <a:lstStyle/>
          <a:p>
            <a:endParaRPr sz="1200" kern="1200" dirty="0">
              <a:solidFill>
                <a:srgbClr val="000000"/>
              </a:solidFill>
              <a:effectLst/>
              <a:latin typeface="Calibri" panose="020F0502020204030204" pitchFamily="34" charset="0"/>
              <a:ea typeface="+mn-ea"/>
              <a:cs typeface="Calibri" panose="020F0502020204030204" pitchFamily="34" charset="0"/>
              <a:sym typeface="Calibri" panose="020F0502020204030204" pitchFamily="34" charset="0"/>
            </a:endParaRPr>
          </a:p>
        </p:txBody>
      </p:sp>
    </p:spTree>
    <p:extLst>
      <p:ext uri="{BB962C8B-B14F-4D97-AF65-F5344CB8AC3E}">
        <p14:creationId xmlns:p14="http://schemas.microsoft.com/office/powerpoint/2010/main" val="3446209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72CCE761-94F9-7424-4810-F5C98D991DB0}"/>
              </a:ext>
            </a:extLst>
          </p:cNvPr>
          <p:cNvSpPr>
            <a:spLocks noGrp="1" noRot="1" noChangeAspect="1" noTextEdit="1"/>
          </p:cNvSpPr>
          <p:nvPr>
            <p:ph type="sldImg"/>
          </p:nvPr>
        </p:nvSpPr>
        <p:spPr>
          <a:xfrm>
            <a:off x="381000" y="685800"/>
            <a:ext cx="6096000" cy="3429000"/>
          </a:xfrm>
        </p:spPr>
      </p:sp>
      <p:sp>
        <p:nvSpPr>
          <p:cNvPr id="10243" name="Notes Placeholder 2">
            <a:extLst>
              <a:ext uri="{FF2B5EF4-FFF2-40B4-BE49-F238E27FC236}">
                <a16:creationId xmlns:a16="http://schemas.microsoft.com/office/drawing/2014/main" id="{1E81D717-FC9B-A610-E7D5-10B000CDCA0F}"/>
              </a:ext>
            </a:extLst>
          </p:cNvPr>
          <p:cNvSpPr>
            <a:spLocks noGrp="1"/>
          </p:cNvSpPr>
          <p:nvPr>
            <p:ph type="body" idx="1"/>
          </p:nvPr>
        </p:nvSpPr>
        <p:spPr/>
        <p:txBody>
          <a:bodyPr/>
          <a:lstStyle/>
          <a:p>
            <a:endParaRPr sz="1200" kern="1200" dirty="0">
              <a:solidFill>
                <a:srgbClr val="000000"/>
              </a:solidFill>
              <a:effectLst/>
              <a:latin typeface="Calibri" panose="020F0502020204030204" pitchFamily="34" charset="0"/>
              <a:ea typeface="+mn-ea"/>
              <a:cs typeface="Calibri" panose="020F0502020204030204" pitchFamily="34" charset="0"/>
              <a:sym typeface="Calibri" panose="020F0502020204030204" pitchFamily="34" charset="0"/>
            </a:endParaRPr>
          </a:p>
        </p:txBody>
      </p:sp>
    </p:spTree>
    <p:extLst>
      <p:ext uri="{BB962C8B-B14F-4D97-AF65-F5344CB8AC3E}">
        <p14:creationId xmlns:p14="http://schemas.microsoft.com/office/powerpoint/2010/main" val="1165891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72CCE761-94F9-7424-4810-F5C98D991DB0}"/>
              </a:ext>
            </a:extLst>
          </p:cNvPr>
          <p:cNvSpPr>
            <a:spLocks noGrp="1" noRot="1" noChangeAspect="1" noTextEdit="1"/>
          </p:cNvSpPr>
          <p:nvPr>
            <p:ph type="sldImg"/>
          </p:nvPr>
        </p:nvSpPr>
        <p:spPr>
          <a:xfrm>
            <a:off x="381000" y="685800"/>
            <a:ext cx="6096000" cy="3429000"/>
          </a:xfrm>
        </p:spPr>
      </p:sp>
      <p:sp>
        <p:nvSpPr>
          <p:cNvPr id="10243" name="Notes Placeholder 2">
            <a:extLst>
              <a:ext uri="{FF2B5EF4-FFF2-40B4-BE49-F238E27FC236}">
                <a16:creationId xmlns:a16="http://schemas.microsoft.com/office/drawing/2014/main" id="{1E81D717-FC9B-A610-E7D5-10B000CDCA0F}"/>
              </a:ext>
            </a:extLst>
          </p:cNvPr>
          <p:cNvSpPr>
            <a:spLocks noGrp="1"/>
          </p:cNvSpPr>
          <p:nvPr>
            <p:ph type="body" idx="1"/>
          </p:nvPr>
        </p:nvSpPr>
        <p:spPr/>
        <p:txBody>
          <a:bodyPr/>
          <a:lstStyle/>
          <a:p>
            <a:endParaRPr sz="1200" kern="1200" dirty="0">
              <a:solidFill>
                <a:srgbClr val="000000"/>
              </a:solidFill>
              <a:effectLst/>
              <a:latin typeface="Calibri" panose="020F0502020204030204" pitchFamily="34" charset="0"/>
              <a:ea typeface="+mn-ea"/>
              <a:cs typeface="Calibri" panose="020F0502020204030204" pitchFamily="34" charset="0"/>
              <a:sym typeface="Calibri" panose="020F0502020204030204" pitchFamily="34" charset="0"/>
            </a:endParaRPr>
          </a:p>
        </p:txBody>
      </p:sp>
    </p:spTree>
    <p:extLst>
      <p:ext uri="{BB962C8B-B14F-4D97-AF65-F5344CB8AC3E}">
        <p14:creationId xmlns:p14="http://schemas.microsoft.com/office/powerpoint/2010/main" val="2571381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72CCE761-94F9-7424-4810-F5C98D991DB0}"/>
              </a:ext>
            </a:extLst>
          </p:cNvPr>
          <p:cNvSpPr>
            <a:spLocks noGrp="1" noRot="1" noChangeAspect="1" noTextEdit="1"/>
          </p:cNvSpPr>
          <p:nvPr>
            <p:ph type="sldImg"/>
          </p:nvPr>
        </p:nvSpPr>
        <p:spPr>
          <a:xfrm>
            <a:off x="381000" y="685800"/>
            <a:ext cx="6096000" cy="3429000"/>
          </a:xfrm>
        </p:spPr>
      </p:sp>
      <p:sp>
        <p:nvSpPr>
          <p:cNvPr id="10243" name="Notes Placeholder 2">
            <a:extLst>
              <a:ext uri="{FF2B5EF4-FFF2-40B4-BE49-F238E27FC236}">
                <a16:creationId xmlns:a16="http://schemas.microsoft.com/office/drawing/2014/main" id="{1E81D717-FC9B-A610-E7D5-10B000CDCA0F}"/>
              </a:ext>
            </a:extLst>
          </p:cNvPr>
          <p:cNvSpPr>
            <a:spLocks noGrp="1"/>
          </p:cNvSpPr>
          <p:nvPr>
            <p:ph type="body" idx="1"/>
          </p:nvPr>
        </p:nvSpPr>
        <p:spPr/>
        <p:txBody>
          <a:bodyPr/>
          <a:lstStyle/>
          <a:p>
            <a:endParaRPr sz="1200" kern="1200" dirty="0">
              <a:solidFill>
                <a:srgbClr val="000000"/>
              </a:solidFill>
              <a:effectLst/>
              <a:latin typeface="Calibri" panose="020F0502020204030204" pitchFamily="34" charset="0"/>
              <a:ea typeface="+mn-ea"/>
              <a:cs typeface="Calibri" panose="020F0502020204030204" pitchFamily="34" charset="0"/>
              <a:sym typeface="Calibri" panose="020F0502020204030204" pitchFamily="34" charset="0"/>
            </a:endParaRPr>
          </a:p>
        </p:txBody>
      </p:sp>
    </p:spTree>
    <p:extLst>
      <p:ext uri="{BB962C8B-B14F-4D97-AF65-F5344CB8AC3E}">
        <p14:creationId xmlns:p14="http://schemas.microsoft.com/office/powerpoint/2010/main" val="4210986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72CCE761-94F9-7424-4810-F5C98D991DB0}"/>
              </a:ext>
            </a:extLst>
          </p:cNvPr>
          <p:cNvSpPr>
            <a:spLocks noGrp="1" noRot="1" noChangeAspect="1" noTextEdit="1"/>
          </p:cNvSpPr>
          <p:nvPr>
            <p:ph type="sldImg"/>
          </p:nvPr>
        </p:nvSpPr>
        <p:spPr>
          <a:xfrm>
            <a:off x="381000" y="685800"/>
            <a:ext cx="6096000" cy="3429000"/>
          </a:xfrm>
        </p:spPr>
      </p:sp>
      <p:sp>
        <p:nvSpPr>
          <p:cNvPr id="10243" name="Notes Placeholder 2">
            <a:extLst>
              <a:ext uri="{FF2B5EF4-FFF2-40B4-BE49-F238E27FC236}">
                <a16:creationId xmlns:a16="http://schemas.microsoft.com/office/drawing/2014/main" id="{1E81D717-FC9B-A610-E7D5-10B000CDCA0F}"/>
              </a:ext>
            </a:extLst>
          </p:cNvPr>
          <p:cNvSpPr>
            <a:spLocks noGrp="1"/>
          </p:cNvSpPr>
          <p:nvPr>
            <p:ph type="body" idx="1"/>
          </p:nvPr>
        </p:nvSpPr>
        <p:spPr/>
        <p:txBody>
          <a:bodyPr/>
          <a:lstStyle/>
          <a:p>
            <a:endParaRPr sz="1200" kern="1200" dirty="0">
              <a:solidFill>
                <a:srgbClr val="000000"/>
              </a:solidFill>
              <a:effectLst/>
              <a:latin typeface="Calibri" panose="020F0502020204030204" pitchFamily="34" charset="0"/>
              <a:ea typeface="+mn-ea"/>
              <a:cs typeface="Calibri" panose="020F0502020204030204" pitchFamily="34" charset="0"/>
              <a:sym typeface="Calibri" panose="020F0502020204030204" pitchFamily="34" charset="0"/>
            </a:endParaRPr>
          </a:p>
        </p:txBody>
      </p:sp>
    </p:spTree>
    <p:extLst>
      <p:ext uri="{BB962C8B-B14F-4D97-AF65-F5344CB8AC3E}">
        <p14:creationId xmlns:p14="http://schemas.microsoft.com/office/powerpoint/2010/main" val="14696086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72CCE761-94F9-7424-4810-F5C98D991DB0}"/>
              </a:ext>
            </a:extLst>
          </p:cNvPr>
          <p:cNvSpPr>
            <a:spLocks noGrp="1" noRot="1" noChangeAspect="1" noTextEdit="1"/>
          </p:cNvSpPr>
          <p:nvPr>
            <p:ph type="sldImg"/>
          </p:nvPr>
        </p:nvSpPr>
        <p:spPr>
          <a:xfrm>
            <a:off x="381000" y="685800"/>
            <a:ext cx="6096000" cy="3429000"/>
          </a:xfrm>
        </p:spPr>
      </p:sp>
      <p:sp>
        <p:nvSpPr>
          <p:cNvPr id="10243" name="Notes Placeholder 2">
            <a:extLst>
              <a:ext uri="{FF2B5EF4-FFF2-40B4-BE49-F238E27FC236}">
                <a16:creationId xmlns:a16="http://schemas.microsoft.com/office/drawing/2014/main" id="{1E81D717-FC9B-A610-E7D5-10B000CDCA0F}"/>
              </a:ext>
            </a:extLst>
          </p:cNvPr>
          <p:cNvSpPr>
            <a:spLocks noGrp="1"/>
          </p:cNvSpPr>
          <p:nvPr>
            <p:ph type="body" idx="1"/>
          </p:nvPr>
        </p:nvSpPr>
        <p:spPr/>
        <p:txBody>
          <a:bodyPr/>
          <a:lstStyle/>
          <a:p>
            <a:endParaRPr sz="1200" kern="1200" dirty="0">
              <a:solidFill>
                <a:srgbClr val="000000"/>
              </a:solidFill>
              <a:effectLst/>
              <a:latin typeface="Calibri" panose="020F0502020204030204" pitchFamily="34" charset="0"/>
              <a:ea typeface="+mn-ea"/>
              <a:cs typeface="Calibri" panose="020F0502020204030204" pitchFamily="34" charset="0"/>
              <a:sym typeface="Calibri" panose="020F0502020204030204" pitchFamily="34" charset="0"/>
            </a:endParaRPr>
          </a:p>
        </p:txBody>
      </p:sp>
    </p:spTree>
    <p:extLst>
      <p:ext uri="{BB962C8B-B14F-4D97-AF65-F5344CB8AC3E}">
        <p14:creationId xmlns:p14="http://schemas.microsoft.com/office/powerpoint/2010/main" val="11618355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72CCE761-94F9-7424-4810-F5C98D991DB0}"/>
              </a:ext>
            </a:extLst>
          </p:cNvPr>
          <p:cNvSpPr>
            <a:spLocks noGrp="1" noRot="1" noChangeAspect="1" noTextEdit="1"/>
          </p:cNvSpPr>
          <p:nvPr>
            <p:ph type="sldImg"/>
          </p:nvPr>
        </p:nvSpPr>
        <p:spPr>
          <a:xfrm>
            <a:off x="381000" y="685800"/>
            <a:ext cx="6096000" cy="3429000"/>
          </a:xfrm>
        </p:spPr>
      </p:sp>
      <p:sp>
        <p:nvSpPr>
          <p:cNvPr id="10243" name="Notes Placeholder 2">
            <a:extLst>
              <a:ext uri="{FF2B5EF4-FFF2-40B4-BE49-F238E27FC236}">
                <a16:creationId xmlns:a16="http://schemas.microsoft.com/office/drawing/2014/main" id="{1E81D717-FC9B-A610-E7D5-10B000CDCA0F}"/>
              </a:ext>
            </a:extLst>
          </p:cNvPr>
          <p:cNvSpPr>
            <a:spLocks noGrp="1"/>
          </p:cNvSpPr>
          <p:nvPr>
            <p:ph type="body" idx="1"/>
          </p:nvPr>
        </p:nvSpPr>
        <p:spPr>
          <a:xfrm>
            <a:off x="764704" y="4211960"/>
            <a:ext cx="5029200" cy="4114800"/>
          </a:xfrm>
        </p:spPr>
        <p:txBody>
          <a:bodyPr/>
          <a:lstStyle/>
          <a:p>
            <a:endParaRPr sz="1200" kern="1200" dirty="0">
              <a:solidFill>
                <a:srgbClr val="000000"/>
              </a:solidFill>
              <a:effectLst/>
              <a:latin typeface="Calibri" panose="020F0502020204030204" pitchFamily="34" charset="0"/>
              <a:ea typeface="+mn-ea"/>
              <a:cs typeface="Calibri" panose="020F0502020204030204" pitchFamily="34" charset="0"/>
              <a:sym typeface="Calibri" panose="020F0502020204030204" pitchFamily="34" charset="0"/>
            </a:endParaRPr>
          </a:p>
        </p:txBody>
      </p:sp>
    </p:spTree>
    <p:extLst>
      <p:ext uri="{BB962C8B-B14F-4D97-AF65-F5344CB8AC3E}">
        <p14:creationId xmlns:p14="http://schemas.microsoft.com/office/powerpoint/2010/main" val="937600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t>Click to change the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t>Click to change the Master subtitle style</a:t>
            </a:r>
          </a:p>
        </p:txBody>
      </p:sp>
      <p:sp>
        <p:nvSpPr>
          <p:cNvPr id="4" name="Rectangle 3">
            <a:extLst>
              <a:ext uri="{FF2B5EF4-FFF2-40B4-BE49-F238E27FC236}">
                <a16:creationId xmlns:a16="http://schemas.microsoft.com/office/drawing/2014/main" id="{DF3CC12A-CBAD-288E-704A-B5FE31CB2CEB}"/>
              </a:ext>
            </a:extLst>
          </p:cNvPr>
          <p:cNvSpPr>
            <a:spLocks noGrp="1"/>
          </p:cNvSpPr>
          <p:nvPr>
            <p:ph type="sldNum" sz="quarter" idx="10"/>
          </p:nvPr>
        </p:nvSpPr>
        <p:spPr>
          <a:ln/>
        </p:spPr>
        <p:txBody>
          <a:bodyPr/>
          <a:lstStyle/>
          <a:p>
            <a:fld id="{D91EC2BC-70D2-4982-9DD7-EAAAAA8F1BE9}" type="slidenum">
              <a:rPr lang="en-US" altLang="en-US"/>
              <a:t>‹#›</a:t>
            </a:fld>
            <a:endParaRPr lang="en-US" altLang="en-US"/>
          </a:p>
        </p:txBody>
      </p:sp>
    </p:spTree>
    <p:extLst>
      <p:ext uri="{BB962C8B-B14F-4D97-AF65-F5344CB8AC3E}">
        <p14:creationId xmlns:p14="http://schemas.microsoft.com/office/powerpoint/2010/main" val="2901295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a:extLst>
              <a:ext uri="{FF2B5EF4-FFF2-40B4-BE49-F238E27FC236}">
                <a16:creationId xmlns:a16="http://schemas.microsoft.com/office/drawing/2014/main" id="{10488580-E585-E1CF-BBF0-0F4B7EE92738}"/>
              </a:ext>
            </a:extLst>
          </p:cNvPr>
          <p:cNvSpPr>
            <a:spLocks noGrp="1"/>
          </p:cNvSpPr>
          <p:nvPr>
            <p:ph type="sldNum" sz="quarter" idx="10"/>
          </p:nvPr>
        </p:nvSpPr>
        <p:spPr>
          <a:ln/>
        </p:spPr>
        <p:txBody>
          <a:bodyPr/>
          <a:lstStyle>
            <a:lvl1pPr>
              <a:defRPr/>
            </a:lvl1pPr>
          </a:lstStyle>
          <a:p>
            <a:pPr>
              <a:defRPr/>
            </a:pPr>
            <a:fld id="{D996E94A-32FA-426E-B5F5-B48E8BCFE1D4}" type="slidenum">
              <a:rPr lang="en-US" altLang="en-US"/>
              <a:pPr>
                <a:defRPr/>
              </a:pPr>
              <a:t>‹#›</a:t>
            </a:fld>
            <a:endParaRPr lang="en-US" altLang="en-US"/>
          </a:p>
        </p:txBody>
      </p:sp>
    </p:spTree>
    <p:extLst>
      <p:ext uri="{BB962C8B-B14F-4D97-AF65-F5344CB8AC3E}">
        <p14:creationId xmlns:p14="http://schemas.microsoft.com/office/powerpoint/2010/main" val="3967845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36038" y="592138"/>
            <a:ext cx="2840037" cy="54991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14338" y="592138"/>
            <a:ext cx="8369300" cy="54991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a:extLst>
              <a:ext uri="{FF2B5EF4-FFF2-40B4-BE49-F238E27FC236}">
                <a16:creationId xmlns:a16="http://schemas.microsoft.com/office/drawing/2014/main" id="{F2BC53A9-2A46-D792-95FD-ECEBAABD1EFB}"/>
              </a:ext>
            </a:extLst>
          </p:cNvPr>
          <p:cNvSpPr>
            <a:spLocks noGrp="1"/>
          </p:cNvSpPr>
          <p:nvPr>
            <p:ph type="sldNum" sz="quarter" idx="10"/>
          </p:nvPr>
        </p:nvSpPr>
        <p:spPr>
          <a:ln/>
        </p:spPr>
        <p:txBody>
          <a:bodyPr/>
          <a:lstStyle>
            <a:lvl1pPr>
              <a:defRPr/>
            </a:lvl1pPr>
          </a:lstStyle>
          <a:p>
            <a:pPr>
              <a:defRPr/>
            </a:pPr>
            <a:fld id="{D4B0725A-2225-49B4-872A-4A52F3EF20D7}" type="slidenum">
              <a:rPr lang="en-US" altLang="en-US"/>
              <a:pPr>
                <a:defRPr/>
              </a:pPr>
              <a:t>‹#›</a:t>
            </a:fld>
            <a:endParaRPr lang="en-US" altLang="en-US"/>
          </a:p>
        </p:txBody>
      </p:sp>
    </p:spTree>
    <p:extLst>
      <p:ext uri="{BB962C8B-B14F-4D97-AF65-F5344CB8AC3E}">
        <p14:creationId xmlns:p14="http://schemas.microsoft.com/office/powerpoint/2010/main" val="4275636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Click to change the Master title style</a:t>
            </a:r>
          </a:p>
        </p:txBody>
      </p:sp>
      <p:sp>
        <p:nvSpPr>
          <p:cNvPr id="3" name="Content Placeholder 2"/>
          <p:cNvSpPr>
            <a:spLocks noGrp="1"/>
          </p:cNvSpPr>
          <p:nvPr>
            <p:ph idx="1"/>
          </p:nvPr>
        </p:nvSpPr>
        <p:spPr/>
        <p:txBody>
          <a:bodyPr/>
          <a:lstStyle/>
          <a:p>
            <a:pPr lvl="0"/>
            <a:r>
              <a:t>Edit master text styles</a:t>
            </a:r>
          </a:p>
          <a:p>
            <a:pPr lvl="1"/>
            <a:r>
              <a:t>Second level</a:t>
            </a:r>
          </a:p>
          <a:p>
            <a:pPr lvl="2"/>
            <a:r>
              <a:t>Third level</a:t>
            </a:r>
          </a:p>
          <a:p>
            <a:pPr lvl="3"/>
            <a:r>
              <a:t>Fourth level</a:t>
            </a:r>
          </a:p>
          <a:p>
            <a:pPr lvl="4"/>
            <a:r>
              <a:t>Fifth level</a:t>
            </a:r>
          </a:p>
        </p:txBody>
      </p:sp>
      <p:sp>
        <p:nvSpPr>
          <p:cNvPr id="4" name="Rectangle 3">
            <a:extLst>
              <a:ext uri="{FF2B5EF4-FFF2-40B4-BE49-F238E27FC236}">
                <a16:creationId xmlns:a16="http://schemas.microsoft.com/office/drawing/2014/main" id="{E0758651-D885-773A-66C3-95677215D79D}"/>
              </a:ext>
            </a:extLst>
          </p:cNvPr>
          <p:cNvSpPr>
            <a:spLocks noGrp="1"/>
          </p:cNvSpPr>
          <p:nvPr>
            <p:ph type="sldNum" sz="quarter" idx="10"/>
          </p:nvPr>
        </p:nvSpPr>
        <p:spPr>
          <a:ln/>
        </p:spPr>
        <p:txBody>
          <a:bodyPr/>
          <a:lstStyle/>
          <a:p>
            <a:fld id="{42AAF32A-581E-43EE-A63A-4E1995EC45EA}" type="slidenum">
              <a:rPr lang="en-US" altLang="en-US"/>
              <a:t>‹#›</a:t>
            </a:fld>
            <a:endParaRPr lang="en-US" altLang="en-US"/>
          </a:p>
        </p:txBody>
      </p:sp>
    </p:spTree>
    <p:extLst>
      <p:ext uri="{BB962C8B-B14F-4D97-AF65-F5344CB8AC3E}">
        <p14:creationId xmlns:p14="http://schemas.microsoft.com/office/powerpoint/2010/main" val="1197180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3">
            <a:extLst>
              <a:ext uri="{FF2B5EF4-FFF2-40B4-BE49-F238E27FC236}">
                <a16:creationId xmlns:a16="http://schemas.microsoft.com/office/drawing/2014/main" id="{B5AB3809-84A6-C2FD-D53A-65FB4285E8D0}"/>
              </a:ext>
            </a:extLst>
          </p:cNvPr>
          <p:cNvSpPr>
            <a:spLocks noGrp="1"/>
          </p:cNvSpPr>
          <p:nvPr>
            <p:ph type="sldNum" sz="quarter" idx="10"/>
          </p:nvPr>
        </p:nvSpPr>
        <p:spPr>
          <a:ln/>
        </p:spPr>
        <p:txBody>
          <a:bodyPr/>
          <a:lstStyle>
            <a:lvl1pPr>
              <a:defRPr/>
            </a:lvl1pPr>
          </a:lstStyle>
          <a:p>
            <a:pPr>
              <a:defRPr/>
            </a:pPr>
            <a:fld id="{B8661CD5-D548-47C4-B6E1-A76035F7CA8E}" type="slidenum">
              <a:rPr lang="en-US" altLang="en-US"/>
              <a:pPr>
                <a:defRPr/>
              </a:pPr>
              <a:t>‹#›</a:t>
            </a:fld>
            <a:endParaRPr lang="en-US" altLang="en-US"/>
          </a:p>
        </p:txBody>
      </p:sp>
    </p:spTree>
    <p:extLst>
      <p:ext uri="{BB962C8B-B14F-4D97-AF65-F5344CB8AC3E}">
        <p14:creationId xmlns:p14="http://schemas.microsoft.com/office/powerpoint/2010/main" val="2828768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14338" y="1535113"/>
            <a:ext cx="5603875" cy="4556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0613" y="1535113"/>
            <a:ext cx="5605462" cy="4556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a:extLst>
              <a:ext uri="{FF2B5EF4-FFF2-40B4-BE49-F238E27FC236}">
                <a16:creationId xmlns:a16="http://schemas.microsoft.com/office/drawing/2014/main" id="{A84FC275-74E4-C8C5-BB76-4E0B6B640788}"/>
              </a:ext>
            </a:extLst>
          </p:cNvPr>
          <p:cNvSpPr>
            <a:spLocks noGrp="1"/>
          </p:cNvSpPr>
          <p:nvPr>
            <p:ph type="sldNum" sz="quarter" idx="10"/>
          </p:nvPr>
        </p:nvSpPr>
        <p:spPr>
          <a:ln/>
        </p:spPr>
        <p:txBody>
          <a:bodyPr/>
          <a:lstStyle>
            <a:lvl1pPr>
              <a:defRPr/>
            </a:lvl1pPr>
          </a:lstStyle>
          <a:p>
            <a:pPr>
              <a:defRPr/>
            </a:pPr>
            <a:fld id="{CC2540B3-E7D9-42E3-A05C-A91A8FBAAF15}" type="slidenum">
              <a:rPr lang="en-US" altLang="en-US"/>
              <a:pPr>
                <a:defRPr/>
              </a:pPr>
              <a:t>‹#›</a:t>
            </a:fld>
            <a:endParaRPr lang="en-US" altLang="en-US"/>
          </a:p>
        </p:txBody>
      </p:sp>
    </p:spTree>
    <p:extLst>
      <p:ext uri="{BB962C8B-B14F-4D97-AF65-F5344CB8AC3E}">
        <p14:creationId xmlns:p14="http://schemas.microsoft.com/office/powerpoint/2010/main" val="1428223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3">
            <a:extLst>
              <a:ext uri="{FF2B5EF4-FFF2-40B4-BE49-F238E27FC236}">
                <a16:creationId xmlns:a16="http://schemas.microsoft.com/office/drawing/2014/main" id="{EADCFC2E-FF16-E6FB-8ACC-80CFD4759F98}"/>
              </a:ext>
            </a:extLst>
          </p:cNvPr>
          <p:cNvSpPr>
            <a:spLocks noGrp="1"/>
          </p:cNvSpPr>
          <p:nvPr>
            <p:ph type="sldNum" sz="quarter" idx="10"/>
          </p:nvPr>
        </p:nvSpPr>
        <p:spPr>
          <a:ln/>
        </p:spPr>
        <p:txBody>
          <a:bodyPr/>
          <a:lstStyle>
            <a:lvl1pPr>
              <a:defRPr/>
            </a:lvl1pPr>
          </a:lstStyle>
          <a:p>
            <a:pPr>
              <a:defRPr/>
            </a:pPr>
            <a:fld id="{21E9B0F9-0AE9-493B-AFC6-A2E0D4B0793C}" type="slidenum">
              <a:rPr lang="en-US" altLang="en-US"/>
              <a:pPr>
                <a:defRPr/>
              </a:pPr>
              <a:t>‹#›</a:t>
            </a:fld>
            <a:endParaRPr lang="en-US" altLang="en-US"/>
          </a:p>
        </p:txBody>
      </p:sp>
    </p:spTree>
    <p:extLst>
      <p:ext uri="{BB962C8B-B14F-4D97-AF65-F5344CB8AC3E}">
        <p14:creationId xmlns:p14="http://schemas.microsoft.com/office/powerpoint/2010/main" val="911804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a:extLst>
              <a:ext uri="{FF2B5EF4-FFF2-40B4-BE49-F238E27FC236}">
                <a16:creationId xmlns:a16="http://schemas.microsoft.com/office/drawing/2014/main" id="{7A9C0EF7-79D0-7B97-75CD-9167CCB25E29}"/>
              </a:ext>
            </a:extLst>
          </p:cNvPr>
          <p:cNvSpPr>
            <a:spLocks noGrp="1"/>
          </p:cNvSpPr>
          <p:nvPr>
            <p:ph type="sldNum" sz="quarter" idx="10"/>
          </p:nvPr>
        </p:nvSpPr>
        <p:spPr>
          <a:ln/>
        </p:spPr>
        <p:txBody>
          <a:bodyPr/>
          <a:lstStyle>
            <a:lvl1pPr>
              <a:defRPr/>
            </a:lvl1pPr>
          </a:lstStyle>
          <a:p>
            <a:pPr>
              <a:defRPr/>
            </a:pPr>
            <a:fld id="{A2E968C8-6A64-4D17-AA20-FF25272680A5}" type="slidenum">
              <a:rPr lang="en-US" altLang="en-US"/>
              <a:pPr>
                <a:defRPr/>
              </a:pPr>
              <a:t>‹#›</a:t>
            </a:fld>
            <a:endParaRPr lang="en-US" altLang="en-US"/>
          </a:p>
        </p:txBody>
      </p:sp>
    </p:spTree>
    <p:extLst>
      <p:ext uri="{BB962C8B-B14F-4D97-AF65-F5344CB8AC3E}">
        <p14:creationId xmlns:p14="http://schemas.microsoft.com/office/powerpoint/2010/main" val="3481171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D0FD1DA-B180-FFD0-363B-CA524953FFB8}"/>
              </a:ext>
            </a:extLst>
          </p:cNvPr>
          <p:cNvSpPr>
            <a:spLocks noGrp="1"/>
          </p:cNvSpPr>
          <p:nvPr>
            <p:ph type="sldNum" sz="quarter" idx="10"/>
          </p:nvPr>
        </p:nvSpPr>
        <p:spPr>
          <a:ln/>
        </p:spPr>
        <p:txBody>
          <a:bodyPr/>
          <a:lstStyle>
            <a:lvl1pPr>
              <a:defRPr/>
            </a:lvl1pPr>
          </a:lstStyle>
          <a:p>
            <a:pPr>
              <a:defRPr/>
            </a:pPr>
            <a:fld id="{10648DCE-F31B-4ED5-B073-383DC3F9D776}" type="slidenum">
              <a:rPr lang="en-US" altLang="en-US"/>
              <a:pPr>
                <a:defRPr/>
              </a:pPr>
              <a:t>‹#›</a:t>
            </a:fld>
            <a:endParaRPr lang="en-US" altLang="en-US"/>
          </a:p>
        </p:txBody>
      </p:sp>
    </p:spTree>
    <p:extLst>
      <p:ext uri="{BB962C8B-B14F-4D97-AF65-F5344CB8AC3E}">
        <p14:creationId xmlns:p14="http://schemas.microsoft.com/office/powerpoint/2010/main" val="3779714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3">
            <a:extLst>
              <a:ext uri="{FF2B5EF4-FFF2-40B4-BE49-F238E27FC236}">
                <a16:creationId xmlns:a16="http://schemas.microsoft.com/office/drawing/2014/main" id="{EEF7DF42-8CF7-EB13-6120-89100B117A72}"/>
              </a:ext>
            </a:extLst>
          </p:cNvPr>
          <p:cNvSpPr>
            <a:spLocks noGrp="1"/>
          </p:cNvSpPr>
          <p:nvPr>
            <p:ph type="sldNum" sz="quarter" idx="10"/>
          </p:nvPr>
        </p:nvSpPr>
        <p:spPr>
          <a:ln/>
        </p:spPr>
        <p:txBody>
          <a:bodyPr/>
          <a:lstStyle>
            <a:lvl1pPr>
              <a:defRPr/>
            </a:lvl1pPr>
          </a:lstStyle>
          <a:p>
            <a:pPr>
              <a:defRPr/>
            </a:pPr>
            <a:fld id="{02C0BCB4-DE27-45DA-ABBD-1A4C26ECF212}" type="slidenum">
              <a:rPr lang="en-US" altLang="en-US"/>
              <a:pPr>
                <a:defRPr/>
              </a:pPr>
              <a:t>‹#›</a:t>
            </a:fld>
            <a:endParaRPr lang="en-US" altLang="en-US"/>
          </a:p>
        </p:txBody>
      </p:sp>
    </p:spTree>
    <p:extLst>
      <p:ext uri="{BB962C8B-B14F-4D97-AF65-F5344CB8AC3E}">
        <p14:creationId xmlns:p14="http://schemas.microsoft.com/office/powerpoint/2010/main" val="1055778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sym typeface="EC Square Sans Pro Medium" panose="020B0500000000020004" pitchFamily="34" charset="0"/>
            </a:endParaRP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3">
            <a:extLst>
              <a:ext uri="{FF2B5EF4-FFF2-40B4-BE49-F238E27FC236}">
                <a16:creationId xmlns:a16="http://schemas.microsoft.com/office/drawing/2014/main" id="{65055454-7B68-4806-F733-2F2F3DE581E2}"/>
              </a:ext>
            </a:extLst>
          </p:cNvPr>
          <p:cNvSpPr>
            <a:spLocks noGrp="1"/>
          </p:cNvSpPr>
          <p:nvPr>
            <p:ph type="sldNum" sz="quarter" idx="10"/>
          </p:nvPr>
        </p:nvSpPr>
        <p:spPr>
          <a:ln/>
        </p:spPr>
        <p:txBody>
          <a:bodyPr/>
          <a:lstStyle>
            <a:lvl1pPr>
              <a:defRPr/>
            </a:lvl1pPr>
          </a:lstStyle>
          <a:p>
            <a:pPr>
              <a:defRPr/>
            </a:pPr>
            <a:fld id="{3FC53BAE-9EE6-4DA1-A95A-00DD634893B0}" type="slidenum">
              <a:rPr lang="en-US" altLang="en-US"/>
              <a:pPr>
                <a:defRPr/>
              </a:pPr>
              <a:t>‹#›</a:t>
            </a:fld>
            <a:endParaRPr lang="en-US" altLang="en-US"/>
          </a:p>
        </p:txBody>
      </p:sp>
    </p:spTree>
    <p:extLst>
      <p:ext uri="{BB962C8B-B14F-4D97-AF65-F5344CB8AC3E}">
        <p14:creationId xmlns:p14="http://schemas.microsoft.com/office/powerpoint/2010/main" val="1037975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FB01C37B-36C9-9196-8C2D-8913E9138823}"/>
              </a:ext>
            </a:extLst>
          </p:cNvPr>
          <p:cNvSpPr>
            <a:spLocks noGrp="1"/>
          </p:cNvSpPr>
          <p:nvPr>
            <p:ph type="title"/>
          </p:nvPr>
        </p:nvSpPr>
        <p:spPr bwMode="auto">
          <a:xfrm>
            <a:off x="414338" y="592138"/>
            <a:ext cx="11361737" cy="763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24" tIns="91424" rIns="91424" bIns="91424" numCol="1" anchor="t" anchorCtr="0" compatLnSpc="1">
            <a:prstTxWarp prst="textNoShape">
              <a:avLst/>
            </a:prstTxWarp>
          </a:bodyPr>
          <a:lstStyle/>
          <a:p>
            <a:pPr lvl="0"/>
            <a:r>
              <a:t>Click to edit the Template title style</a:t>
            </a:r>
          </a:p>
        </p:txBody>
      </p:sp>
      <p:sp>
        <p:nvSpPr>
          <p:cNvPr id="1027" name="Rectangle 2">
            <a:extLst>
              <a:ext uri="{FF2B5EF4-FFF2-40B4-BE49-F238E27FC236}">
                <a16:creationId xmlns:a16="http://schemas.microsoft.com/office/drawing/2014/main" id="{70FB7C07-9792-CA15-8BCD-D0A87BAB2A0A}"/>
              </a:ext>
            </a:extLst>
          </p:cNvPr>
          <p:cNvSpPr>
            <a:spLocks noGrp="1"/>
          </p:cNvSpPr>
          <p:nvPr>
            <p:ph type="body" idx="1"/>
          </p:nvPr>
        </p:nvSpPr>
        <p:spPr bwMode="auto">
          <a:xfrm>
            <a:off x="414338" y="1535113"/>
            <a:ext cx="11361737" cy="4556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24" tIns="91424" rIns="91424" bIns="91424" numCol="1" anchor="t" anchorCtr="0" compatLnSpc="1">
            <a:prstTxWarp prst="textNoShape">
              <a:avLst/>
            </a:prstTxWarp>
          </a:bodyPr>
          <a:lstStyle/>
          <a:p>
            <a:pPr lvl="0"/>
            <a:r>
              <a:t>Click to edit the Template text styles</a:t>
            </a:r>
          </a:p>
          <a:p>
            <a:pPr lvl="1"/>
            <a:r>
              <a:t>Second level</a:t>
            </a:r>
          </a:p>
          <a:p>
            <a:pPr lvl="2"/>
            <a:r>
              <a:t>Third level</a:t>
            </a:r>
          </a:p>
          <a:p>
            <a:pPr lvl="3"/>
            <a:r>
              <a:t>Fourth level</a:t>
            </a:r>
          </a:p>
          <a:p>
            <a:pPr lvl="4"/>
            <a:r>
              <a:t>Fifth level</a:t>
            </a:r>
          </a:p>
        </p:txBody>
      </p:sp>
      <p:sp>
        <p:nvSpPr>
          <p:cNvPr id="2" name="Rectangle 3">
            <a:extLst>
              <a:ext uri="{FF2B5EF4-FFF2-40B4-BE49-F238E27FC236}">
                <a16:creationId xmlns:a16="http://schemas.microsoft.com/office/drawing/2014/main" id="{7C24A075-48D3-6347-064B-DBE72BEDA65F}"/>
              </a:ext>
            </a:extLst>
          </p:cNvPr>
          <p:cNvSpPr>
            <a:spLocks noGrp="1"/>
          </p:cNvSpPr>
          <p:nvPr>
            <p:ph type="sldNum" sz="quarter" idx="2"/>
          </p:nvPr>
        </p:nvSpPr>
        <p:spPr bwMode="auto">
          <a:xfrm>
            <a:off x="11647488" y="6296025"/>
            <a:ext cx="379412" cy="366713"/>
          </a:xfrm>
          <a:prstGeom prst="rect">
            <a:avLst/>
          </a:prstGeom>
          <a:noFill/>
          <a:ln>
            <a:noFill/>
          </a:ln>
          <a:effectLst/>
        </p:spPr>
        <p:txBody>
          <a:bodyPr vert="horz" wrap="none" lIns="91424" tIns="91424" rIns="91424" bIns="91424" numCol="1" anchor="ctr" anchorCtr="0" compatLnSpc="1">
            <a:prstTxWarp prst="textNoShape">
              <a:avLst/>
            </a:prstTxWarp>
          </a:bodyPr>
          <a:lstStyle>
            <a:lvl1pPr algn="r" eaLnBrk="1">
              <a:defRPr sz="1300">
                <a:solidFill>
                  <a:srgbClr val="585858"/>
                </a:solidFill>
                <a:latin typeface="Arial" panose="020B0604020202020204" pitchFamily="34" charset="0"/>
                <a:cs typeface="Arial" panose="020B0604020202020204" pitchFamily="34" charset="0"/>
                <a:sym typeface="Arial" panose="020B0604020202020204" pitchFamily="34" charset="0"/>
              </a:defRPr>
            </a:lvl1pPr>
          </a:lstStyle>
          <a:p>
            <a:fld id="{A91A985D-A15A-4684-986C-EA11575F971F}" type="slidenum">
              <a:rPr lang="en-US" altLang="en-US"/>
              <a:t>‹#›</a:t>
            </a:fld>
            <a:endParaRPr lang="en-US" altLang="en-US"/>
          </a:p>
        </p:txBody>
      </p:sp>
    </p:spTree>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rtl="0" eaLnBrk="0" fontAlgn="base" hangingPunct="0">
        <a:spcBef>
          <a:spcPct val="0"/>
        </a:spcBef>
        <a:spcAft>
          <a:spcPct val="0"/>
        </a:spcAft>
        <a:defRPr sz="2800" kern="1200">
          <a:solidFill>
            <a:srgbClr val="000000"/>
          </a:solidFill>
          <a:latin typeface="+mj-lt"/>
          <a:ea typeface="+mj-ea"/>
          <a:cs typeface="+mj-cs"/>
          <a:sym typeface="Arial" panose="020B0604020202020204" pitchFamily="34" charset="0"/>
        </a:defRPr>
      </a:lvl1pPr>
      <a:lvl2pPr algn="l" rtl="0" eaLnBrk="0" fontAlgn="base" hangingPunct="0">
        <a:spcBef>
          <a:spcPct val="0"/>
        </a:spcBef>
        <a:spcAft>
          <a:spcPct val="0"/>
        </a:spcAft>
        <a:defRPr sz="2800">
          <a:solidFill>
            <a:srgbClr val="000000"/>
          </a:solidFill>
          <a:latin typeface="Arial" panose="020B0604020202020204" pitchFamily="34" charset="0"/>
          <a:cs typeface="Arial" panose="020B0604020202020204" pitchFamily="34" charset="0"/>
          <a:sym typeface="Arial" panose="020B0604020202020204" pitchFamily="34" charset="0"/>
        </a:defRPr>
      </a:lvl2pPr>
      <a:lvl3pPr algn="l" rtl="0" eaLnBrk="0" fontAlgn="base" hangingPunct="0">
        <a:spcBef>
          <a:spcPct val="0"/>
        </a:spcBef>
        <a:spcAft>
          <a:spcPct val="0"/>
        </a:spcAft>
        <a:defRPr sz="2800">
          <a:solidFill>
            <a:srgbClr val="000000"/>
          </a:solidFill>
          <a:latin typeface="Arial" panose="020B0604020202020204" pitchFamily="34" charset="0"/>
          <a:cs typeface="Arial" panose="020B0604020202020204" pitchFamily="34" charset="0"/>
          <a:sym typeface="Arial" panose="020B0604020202020204" pitchFamily="34" charset="0"/>
        </a:defRPr>
      </a:lvl3pPr>
      <a:lvl4pPr algn="l" rtl="0" eaLnBrk="0" fontAlgn="base" hangingPunct="0">
        <a:spcBef>
          <a:spcPct val="0"/>
        </a:spcBef>
        <a:spcAft>
          <a:spcPct val="0"/>
        </a:spcAft>
        <a:defRPr sz="2800">
          <a:solidFill>
            <a:srgbClr val="000000"/>
          </a:solidFill>
          <a:latin typeface="Arial" panose="020B0604020202020204" pitchFamily="34" charset="0"/>
          <a:cs typeface="Arial" panose="020B0604020202020204" pitchFamily="34" charset="0"/>
          <a:sym typeface="Arial" panose="020B0604020202020204" pitchFamily="34" charset="0"/>
        </a:defRPr>
      </a:lvl4pPr>
      <a:lvl5pPr algn="l" rtl="0" eaLnBrk="0" fontAlgn="base" hangingPunct="0">
        <a:spcBef>
          <a:spcPct val="0"/>
        </a:spcBef>
        <a:spcAft>
          <a:spcPct val="0"/>
        </a:spcAft>
        <a:defRPr sz="28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457200" algn="l" rtl="0" fontAlgn="base" hangingPunct="0">
        <a:spcBef>
          <a:spcPct val="0"/>
        </a:spcBef>
        <a:spcAft>
          <a:spcPct val="0"/>
        </a:spcAft>
        <a:defRPr sz="28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914400" algn="l" rtl="0" fontAlgn="base" hangingPunct="0">
        <a:spcBef>
          <a:spcPct val="0"/>
        </a:spcBef>
        <a:spcAft>
          <a:spcPct val="0"/>
        </a:spcAft>
        <a:defRPr sz="28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1371600" algn="l" rtl="0" fontAlgn="base" hangingPunct="0">
        <a:spcBef>
          <a:spcPct val="0"/>
        </a:spcBef>
        <a:spcAft>
          <a:spcPct val="0"/>
        </a:spcAft>
        <a:defRPr sz="28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1828800" algn="l" rtl="0" fontAlgn="base" hangingPunct="0">
        <a:spcBef>
          <a:spcPct val="0"/>
        </a:spcBef>
        <a:spcAft>
          <a:spcPct val="0"/>
        </a:spcAft>
        <a:defRPr sz="2800">
          <a:solidFill>
            <a:srgbClr val="000000"/>
          </a:solidFill>
          <a:latin typeface="Arial" panose="020B0604020202020204" pitchFamily="34" charset="0"/>
          <a:cs typeface="Arial" panose="020B0604020202020204" pitchFamily="34" charset="0"/>
          <a:sym typeface="Arial" panose="020B0604020202020204" pitchFamily="34" charset="0"/>
        </a:defRPr>
      </a:lvl9pPr>
    </p:titleStyle>
    <p:bodyStyle>
      <a:lvl1pPr marL="709613" indent="-558800" algn="l" rtl="0" eaLnBrk="0" fontAlgn="base" hangingPunct="0">
        <a:lnSpc>
          <a:spcPct val="150000"/>
        </a:lnSpc>
        <a:spcBef>
          <a:spcPct val="0"/>
        </a:spcBef>
        <a:spcAft>
          <a:spcPct val="0"/>
        </a:spcAft>
        <a:buClr>
          <a:srgbClr val="585858"/>
        </a:buClr>
        <a:buSzPts val="2200"/>
        <a:buFont typeface="Arial" panose="020B0604020202020204" pitchFamily="34" charset="0"/>
        <a:buChar char="●"/>
        <a:defRPr sz="2200" kern="1200">
          <a:solidFill>
            <a:srgbClr val="FFFFFF"/>
          </a:solidFill>
          <a:latin typeface="+mn-lt"/>
          <a:ea typeface="+mn-ea"/>
          <a:cs typeface="+mn-cs"/>
          <a:sym typeface="EC Square Sans Pro Medium" pitchFamily="34" charset="0"/>
        </a:defRPr>
      </a:lvl1pPr>
      <a:lvl2pPr marL="1460500" indent="-665163" algn="l" rtl="0" eaLnBrk="0" fontAlgn="base" hangingPunct="0">
        <a:lnSpc>
          <a:spcPct val="150000"/>
        </a:lnSpc>
        <a:spcBef>
          <a:spcPct val="0"/>
        </a:spcBef>
        <a:spcAft>
          <a:spcPct val="0"/>
        </a:spcAft>
        <a:buClr>
          <a:srgbClr val="585858"/>
        </a:buClr>
        <a:buSzPts val="2200"/>
        <a:buFont typeface="Arial" panose="020B0604020202020204" pitchFamily="34" charset="0"/>
        <a:buChar char="○"/>
        <a:defRPr sz="2200" kern="1200">
          <a:solidFill>
            <a:srgbClr val="FFFFFF"/>
          </a:solidFill>
          <a:latin typeface="+mn-lt"/>
          <a:ea typeface="+mn-ea"/>
          <a:cs typeface="+mn-cs"/>
          <a:sym typeface="EC Square Sans Pro Medium" pitchFamily="34" charset="0"/>
        </a:defRPr>
      </a:lvl2pPr>
      <a:lvl3pPr marL="2070100" indent="-665163" algn="l" rtl="0" eaLnBrk="0" fontAlgn="base" hangingPunct="0">
        <a:lnSpc>
          <a:spcPct val="150000"/>
        </a:lnSpc>
        <a:spcBef>
          <a:spcPct val="0"/>
        </a:spcBef>
        <a:spcAft>
          <a:spcPct val="0"/>
        </a:spcAft>
        <a:buClr>
          <a:srgbClr val="585858"/>
        </a:buClr>
        <a:buSzPts val="2200"/>
        <a:buFont typeface="Arial" panose="020B0604020202020204" pitchFamily="34" charset="0"/>
        <a:buChar char="■"/>
        <a:defRPr sz="2200" kern="1200">
          <a:solidFill>
            <a:srgbClr val="FFFFFF"/>
          </a:solidFill>
          <a:latin typeface="+mn-lt"/>
          <a:ea typeface="+mn-ea"/>
          <a:cs typeface="+mn-cs"/>
          <a:sym typeface="EC Square Sans Pro Medium" pitchFamily="34" charset="0"/>
        </a:defRPr>
      </a:lvl3pPr>
      <a:lvl4pPr marL="2679700" indent="-665163" algn="l" rtl="0" eaLnBrk="0" fontAlgn="base" hangingPunct="0">
        <a:lnSpc>
          <a:spcPct val="150000"/>
        </a:lnSpc>
        <a:spcBef>
          <a:spcPct val="0"/>
        </a:spcBef>
        <a:spcAft>
          <a:spcPct val="0"/>
        </a:spcAft>
        <a:buClr>
          <a:srgbClr val="585858"/>
        </a:buClr>
        <a:buSzPts val="2200"/>
        <a:buFont typeface="Arial" panose="020B0604020202020204" pitchFamily="34" charset="0"/>
        <a:buChar char="●"/>
        <a:defRPr sz="2200" kern="1200">
          <a:solidFill>
            <a:srgbClr val="FFFFFF"/>
          </a:solidFill>
          <a:latin typeface="+mn-lt"/>
          <a:ea typeface="+mn-ea"/>
          <a:cs typeface="+mn-cs"/>
          <a:sym typeface="EC Square Sans Pro Medium" pitchFamily="34" charset="0"/>
        </a:defRPr>
      </a:lvl4pPr>
      <a:lvl5pPr marL="3289300" indent="-665163" algn="l" rtl="0" eaLnBrk="0" fontAlgn="base" hangingPunct="0">
        <a:lnSpc>
          <a:spcPct val="150000"/>
        </a:lnSpc>
        <a:spcBef>
          <a:spcPct val="0"/>
        </a:spcBef>
        <a:spcAft>
          <a:spcPct val="0"/>
        </a:spcAft>
        <a:buClr>
          <a:srgbClr val="585858"/>
        </a:buClr>
        <a:buSzPts val="2200"/>
        <a:buFont typeface="Arial" panose="020B0604020202020204" pitchFamily="34" charset="0"/>
        <a:buChar char="○"/>
        <a:defRPr sz="2200" kern="1200">
          <a:solidFill>
            <a:srgbClr val="FFFFFF"/>
          </a:solidFill>
          <a:latin typeface="+mn-lt"/>
          <a:ea typeface="+mn-ea"/>
          <a:cs typeface="+mn-cs"/>
          <a:sym typeface="EC Square Sans Pro Medium"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anti-fraud.ec.europa.eu/system/files/2022-09/pif-report-2021_en_0.pdf" TargetMode="Externa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 descr="image1.png">
            <a:extLst>
              <a:ext uri="{FF2B5EF4-FFF2-40B4-BE49-F238E27FC236}">
                <a16:creationId xmlns:a16="http://schemas.microsoft.com/office/drawing/2014/main" id="{3FC08764-2224-E7A1-F992-C61495BF6CB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1" name="Text Box 2" descr="Google Shape;55;p1">
            <a:extLst>
              <a:ext uri="{FF2B5EF4-FFF2-40B4-BE49-F238E27FC236}">
                <a16:creationId xmlns:a16="http://schemas.microsoft.com/office/drawing/2014/main" id="{66233972-5A85-6251-05F1-B1FB4DA8D7F3}"/>
              </a:ext>
            </a:extLst>
          </p:cNvPr>
          <p:cNvSpPr txBox="1">
            <a:spLocks/>
          </p:cNvSpPr>
          <p:nvPr/>
        </p:nvSpPr>
        <p:spPr bwMode="auto">
          <a:xfrm>
            <a:off x="551384" y="2564904"/>
            <a:ext cx="11233248" cy="16773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1899" tIns="121899" rIns="121899" bIns="121899">
            <a:spAutoFit/>
          </a:bodyPr>
          <a:lstStyle>
            <a:lvl1pPr defTabSz="1217613">
              <a:defRPr>
                <a:solidFill>
                  <a:srgbClr val="000000"/>
                </a:solidFill>
                <a:latin typeface="Calibri" panose="020F0502020204030204" pitchFamily="34" charset="0"/>
                <a:cs typeface="EC Square Sans Pro Medium" pitchFamily="34" charset="0"/>
                <a:sym typeface="Calibri" panose="020F0502020204030204" pitchFamily="34" charset="0"/>
              </a:defRPr>
            </a:lvl1pPr>
            <a:lvl2pPr marL="742950" indent="-285750" defTabSz="1217613">
              <a:defRPr>
                <a:solidFill>
                  <a:srgbClr val="000000"/>
                </a:solidFill>
                <a:latin typeface="Calibri" panose="020F0502020204030204" pitchFamily="34" charset="0"/>
                <a:cs typeface="EC Square Sans Pro Medium" pitchFamily="34" charset="0"/>
                <a:sym typeface="Calibri" panose="020F0502020204030204" pitchFamily="34" charset="0"/>
              </a:defRPr>
            </a:lvl2pPr>
            <a:lvl3pPr marL="1143000" indent="-228600" defTabSz="1217613">
              <a:defRPr>
                <a:solidFill>
                  <a:srgbClr val="000000"/>
                </a:solidFill>
                <a:latin typeface="Calibri" panose="020F0502020204030204" pitchFamily="34" charset="0"/>
                <a:cs typeface="EC Square Sans Pro Medium" pitchFamily="34" charset="0"/>
                <a:sym typeface="Calibri" panose="020F0502020204030204" pitchFamily="34" charset="0"/>
              </a:defRPr>
            </a:lvl3pPr>
            <a:lvl4pPr marL="1600200" indent="-228600" defTabSz="1217613">
              <a:defRPr>
                <a:solidFill>
                  <a:srgbClr val="000000"/>
                </a:solidFill>
                <a:latin typeface="Calibri" panose="020F0502020204030204" pitchFamily="34" charset="0"/>
                <a:cs typeface="EC Square Sans Pro Medium" pitchFamily="34" charset="0"/>
                <a:sym typeface="Calibri" panose="020F0502020204030204" pitchFamily="34" charset="0"/>
              </a:defRPr>
            </a:lvl4pPr>
            <a:lvl5pPr marL="2057400" indent="-228600" defTabSz="1217613">
              <a:defRPr>
                <a:solidFill>
                  <a:srgbClr val="000000"/>
                </a:solidFill>
                <a:latin typeface="Calibri" panose="020F0502020204030204" pitchFamily="34" charset="0"/>
                <a:cs typeface="EC Square Sans Pro Medium" pitchFamily="34" charset="0"/>
                <a:sym typeface="Calibri" panose="020F0502020204030204" pitchFamily="34" charset="0"/>
              </a:defRPr>
            </a:lvl5pPr>
            <a:lvl6pPr marL="2514600" indent="-228600" defTabSz="1217613" eaLnBrk="0" fontAlgn="base" hangingPunct="0">
              <a:spcBef>
                <a:spcPct val="0"/>
              </a:spcBef>
              <a:spcAft>
                <a:spcPct val="0"/>
              </a:spcAft>
              <a:defRPr>
                <a:solidFill>
                  <a:srgbClr val="000000"/>
                </a:solidFill>
                <a:latin typeface="Calibri" panose="020F0502020204030204" pitchFamily="34" charset="0"/>
                <a:cs typeface="EC Square Sans Pro Medium" pitchFamily="34" charset="0"/>
                <a:sym typeface="Calibri" panose="020F0502020204030204" pitchFamily="34" charset="0"/>
              </a:defRPr>
            </a:lvl6pPr>
            <a:lvl7pPr marL="2971800" indent="-228600" defTabSz="1217613" eaLnBrk="0" fontAlgn="base" hangingPunct="0">
              <a:spcBef>
                <a:spcPct val="0"/>
              </a:spcBef>
              <a:spcAft>
                <a:spcPct val="0"/>
              </a:spcAft>
              <a:defRPr>
                <a:solidFill>
                  <a:srgbClr val="000000"/>
                </a:solidFill>
                <a:latin typeface="Calibri" panose="020F0502020204030204" pitchFamily="34" charset="0"/>
                <a:cs typeface="EC Square Sans Pro Medium" pitchFamily="34" charset="0"/>
                <a:sym typeface="Calibri" panose="020F0502020204030204" pitchFamily="34" charset="0"/>
              </a:defRPr>
            </a:lvl7pPr>
            <a:lvl8pPr marL="3429000" indent="-228600" defTabSz="1217613" eaLnBrk="0" fontAlgn="base" hangingPunct="0">
              <a:spcBef>
                <a:spcPct val="0"/>
              </a:spcBef>
              <a:spcAft>
                <a:spcPct val="0"/>
              </a:spcAft>
              <a:defRPr>
                <a:solidFill>
                  <a:srgbClr val="000000"/>
                </a:solidFill>
                <a:latin typeface="Calibri" panose="020F0502020204030204" pitchFamily="34" charset="0"/>
                <a:cs typeface="EC Square Sans Pro Medium" pitchFamily="34" charset="0"/>
                <a:sym typeface="Calibri" panose="020F0502020204030204" pitchFamily="34" charset="0"/>
              </a:defRPr>
            </a:lvl8pPr>
            <a:lvl9pPr marL="3886200" indent="-228600" defTabSz="1217613" eaLnBrk="0" fontAlgn="base" hangingPunct="0">
              <a:spcBef>
                <a:spcPct val="0"/>
              </a:spcBef>
              <a:spcAft>
                <a:spcPct val="0"/>
              </a:spcAft>
              <a:defRPr>
                <a:solidFill>
                  <a:srgbClr val="000000"/>
                </a:solidFill>
                <a:latin typeface="Calibri" panose="020F0502020204030204" pitchFamily="34" charset="0"/>
                <a:cs typeface="EC Square Sans Pro Medium" pitchFamily="34" charset="0"/>
                <a:sym typeface="Calibri" panose="020F0502020204030204" pitchFamily="34" charset="0"/>
              </a:defRPr>
            </a:lvl9pPr>
          </a:lstStyle>
          <a:p>
            <a:pPr algn="ctr" eaLnBrk="1">
              <a:spcBef>
                <a:spcPts val="600"/>
              </a:spcBef>
              <a:defRPr sz="3600" b="1">
                <a:solidFill>
                  <a:srgbClr val="FFFFFF"/>
                </a:solidFill>
                <a:latin typeface="EC Square Sans Pro" pitchFamily="34" charset="0"/>
                <a:sym typeface="ECSquareSansCondPro-Bold" charset="0"/>
              </a:defRPr>
            </a:pPr>
            <a:r>
              <a:rPr lang="fr-BE" sz="3200" dirty="0" smtClean="0"/>
              <a:t>Main </a:t>
            </a:r>
            <a:r>
              <a:rPr lang="fr-BE" sz="3200" dirty="0" err="1" smtClean="0"/>
              <a:t>findings</a:t>
            </a:r>
            <a:r>
              <a:rPr lang="fr-BE" sz="3200" dirty="0" smtClean="0"/>
              <a:t> in the </a:t>
            </a:r>
            <a:r>
              <a:rPr lang="fr-BE" sz="3200" dirty="0" err="1" smtClean="0"/>
              <a:t>fight</a:t>
            </a:r>
            <a:r>
              <a:rPr lang="fr-BE" sz="3200" dirty="0" smtClean="0"/>
              <a:t> </a:t>
            </a:r>
            <a:r>
              <a:rPr lang="fr-BE" sz="3200" dirty="0" err="1" smtClean="0"/>
              <a:t>against</a:t>
            </a:r>
            <a:r>
              <a:rPr lang="fr-BE" sz="3200" dirty="0" smtClean="0"/>
              <a:t> </a:t>
            </a:r>
            <a:r>
              <a:rPr lang="fr-BE" sz="3200" dirty="0" err="1" smtClean="0"/>
              <a:t>fraud</a:t>
            </a:r>
            <a:r>
              <a:rPr lang="fr-BE" sz="3200" dirty="0" smtClean="0"/>
              <a:t> in Agriculture – </a:t>
            </a:r>
            <a:r>
              <a:rPr lang="fr-BE" sz="3200" dirty="0" err="1" smtClean="0"/>
              <a:t>looking</a:t>
            </a:r>
            <a:r>
              <a:rPr lang="fr-BE" sz="3200" dirty="0" smtClean="0"/>
              <a:t> at </a:t>
            </a:r>
            <a:r>
              <a:rPr lang="fr-BE" sz="3200" dirty="0" err="1" smtClean="0"/>
              <a:t>Member</a:t>
            </a:r>
            <a:r>
              <a:rPr lang="fr-BE" sz="3200" dirty="0" smtClean="0"/>
              <a:t> States’ </a:t>
            </a:r>
            <a:r>
              <a:rPr lang="fr-BE" sz="3200" dirty="0" err="1" smtClean="0"/>
              <a:t>experience</a:t>
            </a:r>
            <a:r>
              <a:rPr sz="3200" dirty="0" smtClean="0"/>
              <a:t> </a:t>
            </a:r>
            <a:endParaRPr sz="3200" dirty="0"/>
          </a:p>
          <a:p>
            <a:pPr algn="ctr" eaLnBrk="1">
              <a:spcBef>
                <a:spcPts val="600"/>
              </a:spcBef>
              <a:defRPr sz="3600" b="1">
                <a:solidFill>
                  <a:srgbClr val="FFFFFF"/>
                </a:solidFill>
                <a:latin typeface="EC Square Sans Pro" pitchFamily="34" charset="0"/>
                <a:sym typeface="ECSquareSansCondPro-Bold" charset="0"/>
              </a:defRPr>
            </a:pPr>
            <a:endParaRPr lang="fr-BE" sz="2400" dirty="0"/>
          </a:p>
        </p:txBody>
      </p:sp>
      <p:pic>
        <p:nvPicPr>
          <p:cNvPr id="7172" name="Picture 3" descr="Picture 33">
            <a:extLst>
              <a:ext uri="{FF2B5EF4-FFF2-40B4-BE49-F238E27FC236}">
                <a16:creationId xmlns:a16="http://schemas.microsoft.com/office/drawing/2014/main" id="{F1535D82-B322-6815-3667-2BB6C8A5C12A}"/>
              </a:ext>
            </a:extLst>
          </p:cNvPr>
          <p:cNvPicPr>
            <a:picLocks noChangeAspect="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10587038" y="6188075"/>
            <a:ext cx="1450975"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extBox 1"/>
          <p:cNvSpPr txBox="1"/>
          <p:nvPr/>
        </p:nvSpPr>
        <p:spPr>
          <a:xfrm>
            <a:off x="1271464" y="5468032"/>
            <a:ext cx="2776281" cy="830997"/>
          </a:xfrm>
          <a:prstGeom prst="rect">
            <a:avLst/>
          </a:prstGeom>
          <a:noFill/>
        </p:spPr>
        <p:txBody>
          <a:bodyPr wrap="square">
            <a:spAutoFit/>
          </a:bodyPr>
          <a:lstStyle/>
          <a:p>
            <a:pPr>
              <a:defRPr>
                <a:solidFill>
                  <a:schemeClr val="bg1"/>
                </a:solidFill>
              </a:defRPr>
            </a:pPr>
            <a:r>
              <a:rPr sz="1600" i="1" dirty="0">
                <a:latin typeface="EC Square Sans Pro" panose="020B0506040000020004" pitchFamily="34" charset="0"/>
              </a:rPr>
              <a:t>Katharina HERRMANN</a:t>
            </a:r>
          </a:p>
          <a:p>
            <a:pPr>
              <a:defRPr>
                <a:solidFill>
                  <a:schemeClr val="bg1"/>
                </a:solidFill>
              </a:defRPr>
            </a:pPr>
            <a:r>
              <a:rPr sz="1600" dirty="0">
                <a:latin typeface="EC Square Sans Pro" panose="020B0506040000020004" pitchFamily="34" charset="0"/>
              </a:rPr>
              <a:t>OLAF, Unit C1</a:t>
            </a:r>
            <a:endParaRPr lang="fr-BE" sz="1600" dirty="0">
              <a:latin typeface="EC Square Sans Pro" panose="020B0506040000020004" pitchFamily="34" charset="0"/>
            </a:endParaRPr>
          </a:p>
          <a:p>
            <a:pPr>
              <a:defRPr>
                <a:solidFill>
                  <a:schemeClr val="bg1"/>
                </a:solidFill>
              </a:defRPr>
            </a:pPr>
            <a:r>
              <a:rPr lang="fr-BE" sz="1600" dirty="0" smtClean="0">
                <a:solidFill>
                  <a:schemeClr val="bg1"/>
                </a:solidFill>
                <a:latin typeface="EC Square Sans Pro" panose="020B0506040000020004" pitchFamily="34" charset="0"/>
              </a:rPr>
              <a:t>8 </a:t>
            </a:r>
            <a:r>
              <a:rPr lang="fr-BE" sz="1600" dirty="0" err="1" smtClean="0">
                <a:solidFill>
                  <a:schemeClr val="bg1"/>
                </a:solidFill>
                <a:latin typeface="EC Square Sans Pro" panose="020B0506040000020004" pitchFamily="34" charset="0"/>
              </a:rPr>
              <a:t>June</a:t>
            </a:r>
            <a:r>
              <a:rPr lang="fr-BE" sz="1600" dirty="0" smtClean="0">
                <a:solidFill>
                  <a:schemeClr val="bg1"/>
                </a:solidFill>
                <a:latin typeface="EC Square Sans Pro" panose="020B0506040000020004" pitchFamily="34" charset="0"/>
              </a:rPr>
              <a:t> 2023</a:t>
            </a:r>
            <a:endParaRPr sz="1600" dirty="0">
              <a:solidFill>
                <a:schemeClr val="bg1"/>
              </a:solidFill>
              <a:latin typeface="EC Square Sans Pro" panose="020B0506040000020004" pitchFamily="34" charset="0"/>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20D757C-E077-1BDB-C2A9-3DCAF901F843}"/>
              </a:ext>
            </a:extLst>
          </p:cNvPr>
          <p:cNvSpPr>
            <a:spLocks noGrp="1"/>
          </p:cNvSpPr>
          <p:nvPr>
            <p:ph type="title"/>
          </p:nvPr>
        </p:nvSpPr>
        <p:spPr/>
        <p:txBody>
          <a:bodyPr/>
          <a:lstStyle/>
          <a:p>
            <a:pPr algn="ctr">
              <a:defRPr b="1">
                <a:solidFill>
                  <a:schemeClr val="bg1"/>
                </a:solidFill>
              </a:defRPr>
            </a:pPr>
            <a:r>
              <a:rPr lang="fr-BE" b="1" dirty="0" smtClean="0">
                <a:solidFill>
                  <a:schemeClr val="bg1"/>
                </a:solidFill>
              </a:rPr>
              <a:t>5. Conclusions</a:t>
            </a:r>
            <a:endParaRPr b="1" dirty="0">
              <a:solidFill>
                <a:schemeClr val="bg1"/>
              </a:solidFill>
            </a:endParaRPr>
          </a:p>
        </p:txBody>
      </p:sp>
      <p:sp>
        <p:nvSpPr>
          <p:cNvPr id="9219" name="Content Placeholder 2">
            <a:extLst>
              <a:ext uri="{FF2B5EF4-FFF2-40B4-BE49-F238E27FC236}">
                <a16:creationId xmlns:a16="http://schemas.microsoft.com/office/drawing/2014/main" id="{613BC59A-3545-34AF-67A7-B0F915CC693D}"/>
              </a:ext>
            </a:extLst>
          </p:cNvPr>
          <p:cNvSpPr>
            <a:spLocks noGrp="1"/>
          </p:cNvSpPr>
          <p:nvPr>
            <p:ph idx="1"/>
          </p:nvPr>
        </p:nvSpPr>
        <p:spPr/>
        <p:txBody>
          <a:bodyPr/>
          <a:lstStyle/>
          <a:p>
            <a:pPr marL="150813" indent="0" algn="ctr">
              <a:buNone/>
            </a:pPr>
            <a:r>
              <a:rPr lang="en-GB" b="1" dirty="0" smtClean="0"/>
              <a:t>Understanding fraud to fight it more efficiently</a:t>
            </a:r>
          </a:p>
          <a:p>
            <a:pPr marL="150813" indent="0" algn="ctr">
              <a:buNone/>
            </a:pPr>
            <a:endParaRPr lang="en-GB" b="1" cap="all" dirty="0" smtClean="0"/>
          </a:p>
          <a:p>
            <a:pPr>
              <a:buClr>
                <a:schemeClr val="bg1"/>
              </a:buClr>
            </a:pPr>
            <a:r>
              <a:rPr lang="en-US" b="1" dirty="0" smtClean="0"/>
              <a:t>Improving the quality of available data: reporting of suspected fraud</a:t>
            </a:r>
          </a:p>
          <a:p>
            <a:pPr>
              <a:buClr>
                <a:schemeClr val="bg1"/>
              </a:buClr>
            </a:pPr>
            <a:endParaRPr lang="en-US" b="1" dirty="0" smtClean="0"/>
          </a:p>
          <a:p>
            <a:pPr>
              <a:buClr>
                <a:schemeClr val="bg1"/>
              </a:buClr>
            </a:pPr>
            <a:r>
              <a:rPr lang="en-US" b="1" dirty="0" smtClean="0"/>
              <a:t>Innovating the fight against fraud: the case for digitalization</a:t>
            </a:r>
          </a:p>
          <a:p>
            <a:pPr>
              <a:buClr>
                <a:schemeClr val="bg1"/>
              </a:buClr>
            </a:pPr>
            <a:endParaRPr lang="en-US" b="1" dirty="0" smtClean="0"/>
          </a:p>
          <a:p>
            <a:pPr>
              <a:buClr>
                <a:schemeClr val="bg1"/>
              </a:buClr>
            </a:pPr>
            <a:r>
              <a:rPr lang="en-US" b="1" dirty="0" smtClean="0"/>
              <a:t>Strengthening the </a:t>
            </a:r>
            <a:r>
              <a:rPr lang="en-US" b="1" dirty="0" err="1" smtClean="0"/>
              <a:t>anti-fraud</a:t>
            </a:r>
            <a:r>
              <a:rPr lang="en-US" b="1" dirty="0" smtClean="0"/>
              <a:t> governance</a:t>
            </a:r>
          </a:p>
          <a:p>
            <a:pPr marL="150813" indent="0">
              <a:buNone/>
            </a:pPr>
            <a:endParaRPr lang="en-US" dirty="0"/>
          </a:p>
        </p:txBody>
      </p:sp>
      <p:pic>
        <p:nvPicPr>
          <p:cNvPr id="4" name="Picture 3" descr="Picture 33">
            <a:extLst>
              <a:ext uri="{FF2B5EF4-FFF2-40B4-BE49-F238E27FC236}">
                <a16:creationId xmlns:a16="http://schemas.microsoft.com/office/drawing/2014/main" id="{F1535D82-B322-6815-3667-2BB6C8A5C12A}"/>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587038" y="6188075"/>
            <a:ext cx="1450975"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0676163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Picture 1" descr="1920_1080 O .png">
            <a:extLst>
              <a:ext uri="{FF2B5EF4-FFF2-40B4-BE49-F238E27FC236}">
                <a16:creationId xmlns:a16="http://schemas.microsoft.com/office/drawing/2014/main" id="{31CA8332-1A2D-8296-039B-E69D9189940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9635" name="Text Box 2" descr="Google Shape;369;gb707c1d2a1_0_388">
            <a:extLst>
              <a:ext uri="{FF2B5EF4-FFF2-40B4-BE49-F238E27FC236}">
                <a16:creationId xmlns:a16="http://schemas.microsoft.com/office/drawing/2014/main" id="{E5479027-C501-9C34-C954-A223302F07F9}"/>
              </a:ext>
            </a:extLst>
          </p:cNvPr>
          <p:cNvSpPr txBox="1">
            <a:spLocks/>
          </p:cNvSpPr>
          <p:nvPr/>
        </p:nvSpPr>
        <p:spPr bwMode="auto">
          <a:xfrm>
            <a:off x="4792663" y="4206875"/>
            <a:ext cx="2605087" cy="1107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4" tIns="91424" rIns="91424" bIns="91424">
            <a:spAutoFit/>
          </a:bodyPr>
          <a:lstStyle>
            <a:lvl1pPr>
              <a:defRPr>
                <a:solidFill>
                  <a:srgbClr val="000000"/>
                </a:solidFill>
                <a:latin typeface="Calibri" panose="020F0502020204030204" pitchFamily="34" charset="0"/>
                <a:cs typeface="EC Square Sans Pro Medium" pitchFamily="34" charset="0"/>
                <a:sym typeface="Calibri" panose="020F0502020204030204" pitchFamily="34" charset="0"/>
              </a:defRPr>
            </a:lvl1pPr>
            <a:lvl2pPr marL="742950" indent="-285750">
              <a:defRPr>
                <a:solidFill>
                  <a:srgbClr val="000000"/>
                </a:solidFill>
                <a:latin typeface="Calibri" panose="020F0502020204030204" pitchFamily="34" charset="0"/>
                <a:cs typeface="EC Square Sans Pro Medium"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EC Square Sans Pro Medium"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EC Square Sans Pro Medium"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EC Square Sans Pro Medium"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EC Square Sans Pro Medium"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EC Square Sans Pro Medium"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EC Square Sans Pro Medium"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EC Square Sans Pro Medium" pitchFamily="34" charset="0"/>
                <a:sym typeface="Calibri" panose="020F0502020204030204" pitchFamily="34" charset="0"/>
              </a:defRPr>
            </a:lvl9pPr>
          </a:lstStyle>
          <a:p>
            <a:pPr eaLnBrk="1">
              <a:defRPr sz="3000">
                <a:solidFill>
                  <a:srgbClr val="FFFFFF"/>
                </a:solidFill>
                <a:latin typeface="EC Square Sans Pro Extra Black" pitchFamily="34" charset="0"/>
                <a:sym typeface="EC Square Sans Pro Extra Black" pitchFamily="34" charset="0"/>
              </a:defRPr>
            </a:pPr>
            <a:r>
              <a:rPr dirty="0"/>
              <a:t>THANK YOU!</a:t>
            </a:r>
            <a:endParaRPr lang="fr-BE" dirty="0"/>
          </a:p>
          <a:p>
            <a:pPr eaLnBrk="1">
              <a:defRPr sz="3000">
                <a:solidFill>
                  <a:srgbClr val="FFFFFF"/>
                </a:solidFill>
                <a:latin typeface="EC Square Sans Pro Extra Black" pitchFamily="34" charset="0"/>
                <a:sym typeface="EC Square Sans Pro Extra Black" pitchFamily="34" charset="0"/>
              </a:defRPr>
            </a:pPr>
            <a:endParaRPr lang="fr-BE" dirty="0"/>
          </a:p>
        </p:txBody>
      </p:sp>
      <p:pic>
        <p:nvPicPr>
          <p:cNvPr id="69636" name="Picture 3" descr="Picture 4">
            <a:extLst>
              <a:ext uri="{FF2B5EF4-FFF2-40B4-BE49-F238E27FC236}">
                <a16:creationId xmlns:a16="http://schemas.microsoft.com/office/drawing/2014/main" id="{9D0FC0A9-D9EB-54D0-BCC6-7B215258E5A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265613" y="2265363"/>
            <a:ext cx="3659187" cy="1196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9637" name="Rectangle 4" descr="Google Shape;60;p2">
            <a:extLst>
              <a:ext uri="{FF2B5EF4-FFF2-40B4-BE49-F238E27FC236}">
                <a16:creationId xmlns:a16="http://schemas.microsoft.com/office/drawing/2014/main" id="{FC3F7ABF-8950-7160-31CE-9193EBF340F4}"/>
              </a:ext>
            </a:extLst>
          </p:cNvPr>
          <p:cNvSpPr>
            <a:spLocks/>
          </p:cNvSpPr>
          <p:nvPr/>
        </p:nvSpPr>
        <p:spPr bwMode="auto">
          <a:xfrm>
            <a:off x="0" y="-23813"/>
            <a:ext cx="12192000" cy="885826"/>
          </a:xfrm>
          <a:prstGeom prst="rect">
            <a:avLst/>
          </a:prstGeom>
          <a:solidFill>
            <a:srgbClr val="132449">
              <a:alpha val="50980"/>
            </a:srgbClr>
          </a:solidFill>
          <a:ln>
            <a:noFill/>
          </a:ln>
          <a:effectLst/>
          <a:extLs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45719" tIns="45719" rIns="45719" bIns="45719" anchor="ctr"/>
          <a:lstStyle>
            <a:lvl1pPr defTabSz="1217613">
              <a:defRPr>
                <a:solidFill>
                  <a:srgbClr val="000000"/>
                </a:solidFill>
                <a:latin typeface="Calibri" panose="020F0502020204030204" pitchFamily="34" charset="0"/>
                <a:cs typeface="EC Square Sans Pro Medium" pitchFamily="34" charset="0"/>
                <a:sym typeface="Calibri" panose="020F0502020204030204" pitchFamily="34" charset="0"/>
              </a:defRPr>
            </a:lvl1pPr>
            <a:lvl2pPr marL="742950" indent="-285750" defTabSz="1217613">
              <a:defRPr>
                <a:solidFill>
                  <a:srgbClr val="000000"/>
                </a:solidFill>
                <a:latin typeface="Calibri" panose="020F0502020204030204" pitchFamily="34" charset="0"/>
                <a:cs typeface="EC Square Sans Pro Medium" pitchFamily="34" charset="0"/>
                <a:sym typeface="Calibri" panose="020F0502020204030204" pitchFamily="34" charset="0"/>
              </a:defRPr>
            </a:lvl2pPr>
            <a:lvl3pPr marL="1143000" indent="-228600" defTabSz="1217613">
              <a:defRPr>
                <a:solidFill>
                  <a:srgbClr val="000000"/>
                </a:solidFill>
                <a:latin typeface="Calibri" panose="020F0502020204030204" pitchFamily="34" charset="0"/>
                <a:cs typeface="EC Square Sans Pro Medium" pitchFamily="34" charset="0"/>
                <a:sym typeface="Calibri" panose="020F0502020204030204" pitchFamily="34" charset="0"/>
              </a:defRPr>
            </a:lvl3pPr>
            <a:lvl4pPr marL="1600200" indent="-228600" defTabSz="1217613">
              <a:defRPr>
                <a:solidFill>
                  <a:srgbClr val="000000"/>
                </a:solidFill>
                <a:latin typeface="Calibri" panose="020F0502020204030204" pitchFamily="34" charset="0"/>
                <a:cs typeface="EC Square Sans Pro Medium" pitchFamily="34" charset="0"/>
                <a:sym typeface="Calibri" panose="020F0502020204030204" pitchFamily="34" charset="0"/>
              </a:defRPr>
            </a:lvl4pPr>
            <a:lvl5pPr marL="2057400" indent="-228600" defTabSz="1217613">
              <a:defRPr>
                <a:solidFill>
                  <a:srgbClr val="000000"/>
                </a:solidFill>
                <a:latin typeface="Calibri" panose="020F0502020204030204" pitchFamily="34" charset="0"/>
                <a:cs typeface="EC Square Sans Pro Medium" pitchFamily="34" charset="0"/>
                <a:sym typeface="Calibri" panose="020F0502020204030204" pitchFamily="34" charset="0"/>
              </a:defRPr>
            </a:lvl5pPr>
            <a:lvl6pPr marL="2514600" indent="-228600" defTabSz="1217613" eaLnBrk="0" fontAlgn="base" hangingPunct="0">
              <a:spcBef>
                <a:spcPct val="0"/>
              </a:spcBef>
              <a:spcAft>
                <a:spcPct val="0"/>
              </a:spcAft>
              <a:defRPr>
                <a:solidFill>
                  <a:srgbClr val="000000"/>
                </a:solidFill>
                <a:latin typeface="Calibri" panose="020F0502020204030204" pitchFamily="34" charset="0"/>
                <a:cs typeface="EC Square Sans Pro Medium" pitchFamily="34" charset="0"/>
                <a:sym typeface="Calibri" panose="020F0502020204030204" pitchFamily="34" charset="0"/>
              </a:defRPr>
            </a:lvl6pPr>
            <a:lvl7pPr marL="2971800" indent="-228600" defTabSz="1217613" eaLnBrk="0" fontAlgn="base" hangingPunct="0">
              <a:spcBef>
                <a:spcPct val="0"/>
              </a:spcBef>
              <a:spcAft>
                <a:spcPct val="0"/>
              </a:spcAft>
              <a:defRPr>
                <a:solidFill>
                  <a:srgbClr val="000000"/>
                </a:solidFill>
                <a:latin typeface="Calibri" panose="020F0502020204030204" pitchFamily="34" charset="0"/>
                <a:cs typeface="EC Square Sans Pro Medium" pitchFamily="34" charset="0"/>
                <a:sym typeface="Calibri" panose="020F0502020204030204" pitchFamily="34" charset="0"/>
              </a:defRPr>
            </a:lvl7pPr>
            <a:lvl8pPr marL="3429000" indent="-228600" defTabSz="1217613" eaLnBrk="0" fontAlgn="base" hangingPunct="0">
              <a:spcBef>
                <a:spcPct val="0"/>
              </a:spcBef>
              <a:spcAft>
                <a:spcPct val="0"/>
              </a:spcAft>
              <a:defRPr>
                <a:solidFill>
                  <a:srgbClr val="000000"/>
                </a:solidFill>
                <a:latin typeface="Calibri" panose="020F0502020204030204" pitchFamily="34" charset="0"/>
                <a:cs typeface="EC Square Sans Pro Medium" pitchFamily="34" charset="0"/>
                <a:sym typeface="Calibri" panose="020F0502020204030204" pitchFamily="34" charset="0"/>
              </a:defRPr>
            </a:lvl8pPr>
            <a:lvl9pPr marL="3886200" indent="-228600" defTabSz="1217613" eaLnBrk="0" fontAlgn="base" hangingPunct="0">
              <a:spcBef>
                <a:spcPct val="0"/>
              </a:spcBef>
              <a:spcAft>
                <a:spcPct val="0"/>
              </a:spcAft>
              <a:defRPr>
                <a:solidFill>
                  <a:srgbClr val="000000"/>
                </a:solidFill>
                <a:latin typeface="Calibri" panose="020F0502020204030204" pitchFamily="34" charset="0"/>
                <a:cs typeface="EC Square Sans Pro Medium" pitchFamily="34" charset="0"/>
                <a:sym typeface="Calibri" panose="020F0502020204030204" pitchFamily="34" charset="0"/>
              </a:defRPr>
            </a:lvl9pPr>
          </a:lstStyle>
          <a:p>
            <a:pPr eaLnBrk="1"/>
            <a:endParaRPr>
              <a:latin typeface="Arial" panose="020B0604020202020204" pitchFamily="34" charset="0"/>
              <a:cs typeface="Arial" panose="020B0604020202020204" pitchFamily="34" charset="0"/>
              <a:sym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a:extLst>
              <a:ext uri="{FF2B5EF4-FFF2-40B4-BE49-F238E27FC236}">
                <a16:creationId xmlns:a16="http://schemas.microsoft.com/office/drawing/2014/main" id="{AFF609C2-7C73-2E5B-0273-17596372705D}"/>
              </a:ext>
            </a:extLst>
          </p:cNvPr>
          <p:cNvSpPr>
            <a:spLocks noGrp="1"/>
          </p:cNvSpPr>
          <p:nvPr>
            <p:ph type="title"/>
          </p:nvPr>
        </p:nvSpPr>
        <p:spPr>
          <a:xfrm>
            <a:off x="414338" y="404665"/>
            <a:ext cx="11361737" cy="720080"/>
          </a:xfrm>
        </p:spPr>
        <p:txBody>
          <a:bodyPr/>
          <a:lstStyle/>
          <a:p>
            <a:pPr algn="ctr">
              <a:defRPr b="1">
                <a:solidFill>
                  <a:schemeClr val="bg1"/>
                </a:solidFill>
              </a:defRPr>
            </a:pPr>
            <a:r>
              <a:rPr lang="en-US" dirty="0" smtClean="0"/>
              <a:t>Annual Reports </a:t>
            </a:r>
            <a:r>
              <a:rPr lang="en-US" dirty="0"/>
              <a:t>on the Protection of the EU’s financial interests</a:t>
            </a:r>
            <a:br>
              <a:rPr lang="en-US" dirty="0"/>
            </a:br>
            <a:endParaRPr b="1" dirty="0">
              <a:solidFill>
                <a:schemeClr val="bg1"/>
              </a:solidFill>
            </a:endParaRPr>
          </a:p>
        </p:txBody>
      </p:sp>
      <p:sp>
        <p:nvSpPr>
          <p:cNvPr id="3" name="Content Placeholder 2">
            <a:extLst>
              <a:ext uri="{FF2B5EF4-FFF2-40B4-BE49-F238E27FC236}">
                <a16:creationId xmlns:a16="http://schemas.microsoft.com/office/drawing/2014/main" id="{A7B837D3-0DB0-CC53-2057-F9C8A388D7D0}"/>
              </a:ext>
            </a:extLst>
          </p:cNvPr>
          <p:cNvSpPr>
            <a:spLocks noGrp="1"/>
          </p:cNvSpPr>
          <p:nvPr>
            <p:ph idx="1"/>
          </p:nvPr>
        </p:nvSpPr>
        <p:spPr>
          <a:xfrm>
            <a:off x="414338" y="1196753"/>
            <a:ext cx="11361737" cy="5184576"/>
          </a:xfrm>
        </p:spPr>
        <p:txBody>
          <a:bodyPr/>
          <a:lstStyle/>
          <a:p>
            <a:pPr lvl="1"/>
            <a:endParaRPr dirty="0"/>
          </a:p>
          <a:p>
            <a:endParaRPr dirty="0"/>
          </a:p>
        </p:txBody>
      </p:sp>
      <p:pic>
        <p:nvPicPr>
          <p:cNvPr id="4" name="Picture 3" descr="Picture 33">
            <a:extLst>
              <a:ext uri="{FF2B5EF4-FFF2-40B4-BE49-F238E27FC236}">
                <a16:creationId xmlns:a16="http://schemas.microsoft.com/office/drawing/2014/main" id="{F1535D82-B322-6815-3667-2BB6C8A5C12A}"/>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587038" y="6188075"/>
            <a:ext cx="1450975"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 name="Picture 4"/>
          <p:cNvPicPr>
            <a:picLocks noChangeAspect="1"/>
          </p:cNvPicPr>
          <p:nvPr/>
        </p:nvPicPr>
        <p:blipFill>
          <a:blip r:embed="rId4"/>
          <a:stretch>
            <a:fillRect/>
          </a:stretch>
        </p:blipFill>
        <p:spPr>
          <a:xfrm>
            <a:off x="883112" y="1700808"/>
            <a:ext cx="3501513" cy="4996061"/>
          </a:xfrm>
          <a:prstGeom prst="rect">
            <a:avLst/>
          </a:prstGeom>
        </p:spPr>
      </p:pic>
      <p:sp>
        <p:nvSpPr>
          <p:cNvPr id="2" name="TextBox 1"/>
          <p:cNvSpPr txBox="1"/>
          <p:nvPr/>
        </p:nvSpPr>
        <p:spPr>
          <a:xfrm>
            <a:off x="4727848" y="2348880"/>
            <a:ext cx="6912768" cy="4093428"/>
          </a:xfrm>
          <a:prstGeom prst="rect">
            <a:avLst/>
          </a:prstGeom>
          <a:noFill/>
        </p:spPr>
        <p:txBody>
          <a:bodyPr wrap="square" rtlCol="0">
            <a:spAutoFit/>
          </a:bodyPr>
          <a:lstStyle/>
          <a:p>
            <a:pPr marL="150813" indent="0">
              <a:buNone/>
              <a:defRPr sz="2000">
                <a:solidFill>
                  <a:schemeClr val="bg1"/>
                </a:solidFill>
                <a:latin typeface="EC Square Sans Cond Pro Medium" panose="020B0606000000020004" pitchFamily="34" charset="0"/>
              </a:defRPr>
            </a:pPr>
            <a:r>
              <a:rPr lang="en-US" dirty="0">
                <a:solidFill>
                  <a:schemeClr val="bg1"/>
                </a:solidFill>
                <a:latin typeface="EC Square Sans Cond Pro Medium" panose="020B0606000000020004" pitchFamily="34" charset="0"/>
              </a:rPr>
              <a:t>33th annual report on the protection of the European Union’s financial interests and the fight against fraud – 2021</a:t>
            </a:r>
          </a:p>
          <a:p>
            <a:pPr marL="150813" indent="0">
              <a:buNone/>
              <a:defRPr sz="2000">
                <a:solidFill>
                  <a:schemeClr val="bg1"/>
                </a:solidFill>
                <a:latin typeface="EC Square Sans Cond Pro Medium" panose="020B0606000000020004" pitchFamily="34" charset="0"/>
              </a:defRPr>
            </a:pPr>
            <a:endParaRPr lang="en-US" dirty="0">
              <a:solidFill>
                <a:schemeClr val="bg1"/>
              </a:solidFill>
              <a:latin typeface="EC Square Sans Cond Pro Medium" panose="020B0606000000020004" pitchFamily="34" charset="0"/>
            </a:endParaRPr>
          </a:p>
          <a:p>
            <a:pPr marL="150813" indent="0" algn="ctr">
              <a:buNone/>
              <a:defRPr sz="2000">
                <a:solidFill>
                  <a:schemeClr val="bg1"/>
                </a:solidFill>
                <a:latin typeface="EC Square Sans Cond Pro Medium" panose="020B0606000000020004" pitchFamily="34" charset="0"/>
              </a:defRPr>
            </a:pPr>
            <a:r>
              <a:rPr lang="en-US" dirty="0">
                <a:solidFill>
                  <a:schemeClr val="bg1"/>
                </a:solidFill>
                <a:latin typeface="EC Square Sans Cond Pro Medium" panose="020B0606000000020004" pitchFamily="34" charset="0"/>
              </a:rPr>
              <a:t>(PIF report)</a:t>
            </a:r>
          </a:p>
          <a:p>
            <a:pPr marL="150813" indent="0">
              <a:buNone/>
              <a:defRPr sz="2000">
                <a:solidFill>
                  <a:schemeClr val="bg1"/>
                </a:solidFill>
                <a:latin typeface="EC Square Sans Cond Pro Medium" panose="020B0606000000020004" pitchFamily="34" charset="0"/>
              </a:defRPr>
            </a:pPr>
            <a:endParaRPr lang="en-US" dirty="0">
              <a:solidFill>
                <a:srgbClr val="FFFF00"/>
              </a:solidFill>
              <a:latin typeface="EC Square Sans Cond Pro Medium" panose="020B0606000000020004" pitchFamily="34" charset="0"/>
            </a:endParaRPr>
          </a:p>
          <a:p>
            <a:pPr marL="150813" indent="0">
              <a:buNone/>
              <a:defRPr sz="2000">
                <a:solidFill>
                  <a:schemeClr val="bg1"/>
                </a:solidFill>
                <a:latin typeface="EC Square Sans Cond Pro Medium" panose="020B0606000000020004" pitchFamily="34" charset="0"/>
              </a:defRPr>
            </a:pPr>
            <a:endParaRPr lang="en-US" dirty="0">
              <a:solidFill>
                <a:srgbClr val="FFFF00"/>
              </a:solidFill>
              <a:latin typeface="EC Square Sans Cond Pro Medium" panose="020B0606000000020004" pitchFamily="34" charset="0"/>
            </a:endParaRPr>
          </a:p>
          <a:p>
            <a:pPr marL="150813" indent="0">
              <a:buNone/>
              <a:defRPr sz="2000">
                <a:solidFill>
                  <a:schemeClr val="bg1"/>
                </a:solidFill>
                <a:latin typeface="EC Square Sans Cond Pro Medium" panose="020B0606000000020004" pitchFamily="34" charset="0"/>
              </a:defRPr>
            </a:pPr>
            <a:endParaRPr lang="en-US" dirty="0">
              <a:solidFill>
                <a:srgbClr val="FFFF00"/>
              </a:solidFill>
              <a:latin typeface="EC Square Sans Cond Pro Medium" panose="020B0606000000020004" pitchFamily="34" charset="0"/>
            </a:endParaRPr>
          </a:p>
          <a:p>
            <a:pPr marL="150813" indent="0">
              <a:buNone/>
              <a:defRPr sz="2000">
                <a:solidFill>
                  <a:schemeClr val="bg1"/>
                </a:solidFill>
                <a:latin typeface="EC Square Sans Cond Pro Medium" panose="020B0606000000020004" pitchFamily="34" charset="0"/>
              </a:defRPr>
            </a:pPr>
            <a:r>
              <a:rPr lang="en-US" dirty="0">
                <a:solidFill>
                  <a:srgbClr val="FFFF00"/>
                </a:solidFill>
                <a:latin typeface="EC Square Sans Cond Pro Medium" panose="020B0606000000020004" pitchFamily="34" charset="0"/>
                <a:hlinkClick r:id="rId5"/>
              </a:rPr>
              <a:t>https://</a:t>
            </a:r>
            <a:r>
              <a:rPr lang="en-US" dirty="0" smtClean="0">
                <a:solidFill>
                  <a:srgbClr val="FFFF00"/>
                </a:solidFill>
                <a:latin typeface="EC Square Sans Cond Pro Medium" panose="020B0606000000020004" pitchFamily="34" charset="0"/>
                <a:hlinkClick r:id="rId5"/>
              </a:rPr>
              <a:t>anti-fraud.ec.europa.eu/system/files/2022-09/pif-report-2021_en_0.pdf</a:t>
            </a:r>
            <a:endParaRPr lang="en-US" dirty="0" smtClean="0">
              <a:solidFill>
                <a:srgbClr val="FFFF00"/>
              </a:solidFill>
              <a:latin typeface="EC Square Sans Cond Pro Medium" panose="020B0606000000020004" pitchFamily="34" charset="0"/>
            </a:endParaRPr>
          </a:p>
          <a:p>
            <a:pPr marL="150813" indent="0">
              <a:buNone/>
              <a:defRPr sz="2000">
                <a:solidFill>
                  <a:schemeClr val="bg1"/>
                </a:solidFill>
                <a:latin typeface="EC Square Sans Cond Pro Medium" panose="020B0606000000020004" pitchFamily="34" charset="0"/>
              </a:defRPr>
            </a:pPr>
            <a:endParaRPr lang="en-US" dirty="0">
              <a:solidFill>
                <a:srgbClr val="FFFF00"/>
              </a:solidFill>
              <a:latin typeface="EC Square Sans Cond Pro Medium" panose="020B0606000000020004" pitchFamily="34" charset="0"/>
            </a:endParaRPr>
          </a:p>
          <a:p>
            <a:pPr marL="150813" indent="0">
              <a:buNone/>
              <a:defRPr sz="2000">
                <a:solidFill>
                  <a:schemeClr val="bg1"/>
                </a:solidFill>
                <a:latin typeface="EC Square Sans Cond Pro Medium" panose="020B0606000000020004" pitchFamily="34" charset="0"/>
              </a:defRPr>
            </a:pPr>
            <a:endParaRPr lang="es-ES" dirty="0">
              <a:solidFill>
                <a:srgbClr val="FFFF00"/>
              </a:solidFill>
              <a:latin typeface="EC Square Sans Cond Pro Medium" panose="020B0606000000020004" pitchFamily="34" charset="0"/>
            </a:endParaRPr>
          </a:p>
          <a:p>
            <a:pPr marL="150813" indent="0">
              <a:buNone/>
              <a:defRPr sz="2000">
                <a:solidFill>
                  <a:schemeClr val="bg1"/>
                </a:solidFill>
                <a:latin typeface="EC Square Sans Cond Pro Medium" panose="020B0606000000020004" pitchFamily="34" charset="0"/>
              </a:defRPr>
            </a:pPr>
            <a:endParaRPr lang="fr-BE" dirty="0">
              <a:solidFill>
                <a:srgbClr val="FFFF00"/>
              </a:solidFill>
              <a:latin typeface="EC Square Sans Cond Pro Medium" panose="020B0606000000020004" pitchFamily="34" charset="0"/>
            </a:endParaRPr>
          </a:p>
          <a:p>
            <a:pPr marL="150813" indent="0" algn="ctr">
              <a:buNone/>
              <a:defRPr sz="2000">
                <a:solidFill>
                  <a:schemeClr val="bg1"/>
                </a:solidFill>
                <a:latin typeface="EC Square Sans Cond Pro Medium" panose="020B0606000000020004" pitchFamily="34" charset="0"/>
              </a:defRPr>
            </a:pPr>
            <a:endParaRPr lang="fr-BE" dirty="0">
              <a:solidFill>
                <a:schemeClr val="bg1"/>
              </a:solidFill>
              <a:latin typeface="EC Square Sans Cond Pro Medium" panose="020B0606000000020004" pitchFamily="34" charset="0"/>
            </a:endParaRPr>
          </a:p>
        </p:txBody>
      </p:sp>
    </p:spTree>
    <p:extLst>
      <p:ext uri="{BB962C8B-B14F-4D97-AF65-F5344CB8AC3E}">
        <p14:creationId xmlns:p14="http://schemas.microsoft.com/office/powerpoint/2010/main" val="3410953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20D757C-E077-1BDB-C2A9-3DCAF901F843}"/>
              </a:ext>
            </a:extLst>
          </p:cNvPr>
          <p:cNvSpPr>
            <a:spLocks noGrp="1"/>
          </p:cNvSpPr>
          <p:nvPr>
            <p:ph type="title"/>
          </p:nvPr>
        </p:nvSpPr>
        <p:spPr>
          <a:xfrm>
            <a:off x="414338" y="260649"/>
            <a:ext cx="11361737" cy="576064"/>
          </a:xfrm>
        </p:spPr>
        <p:txBody>
          <a:bodyPr/>
          <a:lstStyle/>
          <a:p>
            <a:pPr algn="ctr">
              <a:defRPr b="1">
                <a:solidFill>
                  <a:schemeClr val="bg1"/>
                </a:solidFill>
              </a:defRPr>
            </a:pPr>
            <a:r>
              <a:rPr lang="fr-BE" sz="2400" b="1" dirty="0" smtClean="0">
                <a:solidFill>
                  <a:schemeClr val="bg1"/>
                </a:solidFill>
              </a:rPr>
              <a:t>1. </a:t>
            </a:r>
            <a:r>
              <a:rPr lang="fr-BE" sz="2400" b="1" dirty="0" smtClean="0">
                <a:solidFill>
                  <a:schemeClr val="bg1"/>
                </a:solidFill>
              </a:rPr>
              <a:t>(</a:t>
            </a:r>
            <a:r>
              <a:rPr lang="fr-BE" sz="2400" b="1" dirty="0" err="1" smtClean="0">
                <a:solidFill>
                  <a:schemeClr val="bg1"/>
                </a:solidFill>
              </a:rPr>
              <a:t>Preliminary</a:t>
            </a:r>
            <a:r>
              <a:rPr lang="fr-BE" sz="2400" b="1" dirty="0" smtClean="0">
                <a:solidFill>
                  <a:schemeClr val="bg1"/>
                </a:solidFill>
              </a:rPr>
              <a:t>) key </a:t>
            </a:r>
            <a:r>
              <a:rPr lang="fr-BE" sz="2400" b="1" dirty="0" err="1" smtClean="0">
                <a:solidFill>
                  <a:schemeClr val="bg1"/>
                </a:solidFill>
              </a:rPr>
              <a:t>results</a:t>
            </a:r>
            <a:r>
              <a:rPr lang="fr-BE" sz="2400" b="1" dirty="0" smtClean="0">
                <a:solidFill>
                  <a:schemeClr val="bg1"/>
                </a:solidFill>
              </a:rPr>
              <a:t> </a:t>
            </a:r>
            <a:r>
              <a:rPr lang="fr-BE" sz="2400" b="1" dirty="0" err="1" smtClean="0">
                <a:solidFill>
                  <a:schemeClr val="bg1"/>
                </a:solidFill>
              </a:rPr>
              <a:t>from</a:t>
            </a:r>
            <a:r>
              <a:rPr lang="fr-BE" sz="2400" b="1" dirty="0" smtClean="0">
                <a:solidFill>
                  <a:schemeClr val="bg1"/>
                </a:solidFill>
              </a:rPr>
              <a:t> the up-</a:t>
            </a:r>
            <a:r>
              <a:rPr lang="fr-BE" sz="2400" b="1" dirty="0" err="1" smtClean="0">
                <a:solidFill>
                  <a:schemeClr val="bg1"/>
                </a:solidFill>
              </a:rPr>
              <a:t>coming</a:t>
            </a:r>
            <a:r>
              <a:rPr lang="fr-BE" sz="2400" b="1" dirty="0" smtClean="0">
                <a:solidFill>
                  <a:schemeClr val="bg1"/>
                </a:solidFill>
              </a:rPr>
              <a:t> </a:t>
            </a:r>
            <a:r>
              <a:rPr lang="fr-BE" sz="2400" b="1" dirty="0" smtClean="0">
                <a:solidFill>
                  <a:schemeClr val="bg1"/>
                </a:solidFill>
              </a:rPr>
              <a:t>«</a:t>
            </a:r>
            <a:r>
              <a:rPr lang="fr-BE" sz="2400" b="1" dirty="0" smtClean="0">
                <a:solidFill>
                  <a:schemeClr val="bg1"/>
                </a:solidFill>
              </a:rPr>
              <a:t> PIF report </a:t>
            </a:r>
            <a:r>
              <a:rPr lang="fr-BE" sz="2400" b="1" dirty="0" smtClean="0">
                <a:solidFill>
                  <a:schemeClr val="bg1"/>
                </a:solidFill>
              </a:rPr>
              <a:t>- 2022 »</a:t>
            </a:r>
            <a:endParaRPr sz="2400" b="1" dirty="0">
              <a:solidFill>
                <a:schemeClr val="bg1"/>
              </a:solidFill>
            </a:endParaRPr>
          </a:p>
        </p:txBody>
      </p:sp>
      <p:sp>
        <p:nvSpPr>
          <p:cNvPr id="9219" name="Content Placeholder 2">
            <a:extLst>
              <a:ext uri="{FF2B5EF4-FFF2-40B4-BE49-F238E27FC236}">
                <a16:creationId xmlns:a16="http://schemas.microsoft.com/office/drawing/2014/main" id="{613BC59A-3545-34AF-67A7-B0F915CC693D}"/>
              </a:ext>
            </a:extLst>
          </p:cNvPr>
          <p:cNvSpPr>
            <a:spLocks noGrp="1"/>
          </p:cNvSpPr>
          <p:nvPr>
            <p:ph idx="1"/>
          </p:nvPr>
        </p:nvSpPr>
        <p:spPr/>
        <p:txBody>
          <a:bodyPr/>
          <a:lstStyle/>
          <a:p>
            <a:pPr marL="150813" indent="0">
              <a:buClr>
                <a:schemeClr val="bg1"/>
              </a:buClr>
              <a:buNone/>
              <a:defRPr sz="2400"/>
            </a:pPr>
            <a:endParaRPr lang="fr-BE" sz="2000" dirty="0"/>
          </a:p>
          <a:p>
            <a:pPr>
              <a:buFont typeface="Arial" panose="020B0604020202020204" pitchFamily="34" charset="0"/>
              <a:buAutoNum type="arabicPeriod"/>
              <a:defRPr sz="2400"/>
            </a:pPr>
            <a:endParaRPr dirty="0"/>
          </a:p>
          <a:p>
            <a:pPr>
              <a:buFont typeface="Arial" panose="020B0604020202020204" pitchFamily="34" charset="0"/>
              <a:buAutoNum type="arabicPeriod"/>
              <a:defRPr sz="2400"/>
            </a:pPr>
            <a:endParaRPr dirty="0"/>
          </a:p>
          <a:p>
            <a:pPr marL="150813" indent="0">
              <a:buNone/>
            </a:pPr>
            <a:endParaRPr dirty="0"/>
          </a:p>
        </p:txBody>
      </p:sp>
      <p:pic>
        <p:nvPicPr>
          <p:cNvPr id="4" name="Picture 3" descr="Picture 33">
            <a:extLst>
              <a:ext uri="{FF2B5EF4-FFF2-40B4-BE49-F238E27FC236}">
                <a16:creationId xmlns:a16="http://schemas.microsoft.com/office/drawing/2014/main" id="{F1535D82-B322-6815-3667-2BB6C8A5C12A}"/>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587038" y="6188075"/>
            <a:ext cx="1450975"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 name="Picture 2"/>
          <p:cNvPicPr>
            <a:picLocks noChangeAspect="1"/>
          </p:cNvPicPr>
          <p:nvPr/>
        </p:nvPicPr>
        <p:blipFill>
          <a:blip r:embed="rId4"/>
          <a:stretch>
            <a:fillRect/>
          </a:stretch>
        </p:blipFill>
        <p:spPr>
          <a:xfrm>
            <a:off x="442302" y="1990961"/>
            <a:ext cx="6589802" cy="4585545"/>
          </a:xfrm>
          <a:prstGeom prst="rect">
            <a:avLst/>
          </a:prstGeom>
        </p:spPr>
      </p:pic>
      <p:sp>
        <p:nvSpPr>
          <p:cNvPr id="5" name="TextBox 4"/>
          <p:cNvSpPr txBox="1"/>
          <p:nvPr/>
        </p:nvSpPr>
        <p:spPr>
          <a:xfrm>
            <a:off x="695400" y="1124744"/>
            <a:ext cx="10878509" cy="707886"/>
          </a:xfrm>
          <a:prstGeom prst="rect">
            <a:avLst/>
          </a:prstGeom>
          <a:noFill/>
        </p:spPr>
        <p:txBody>
          <a:bodyPr wrap="square" rtlCol="0">
            <a:spAutoFit/>
          </a:bodyPr>
          <a:lstStyle/>
          <a:p>
            <a:r>
              <a:rPr lang="fr-BE" sz="2000" b="1" dirty="0" err="1" smtClean="0">
                <a:solidFill>
                  <a:schemeClr val="bg1"/>
                </a:solidFill>
              </a:rPr>
              <a:t>Number</a:t>
            </a:r>
            <a:r>
              <a:rPr lang="fr-BE" sz="2000" b="1" dirty="0" smtClean="0">
                <a:solidFill>
                  <a:schemeClr val="bg1"/>
                </a:solidFill>
              </a:rPr>
              <a:t> </a:t>
            </a:r>
            <a:r>
              <a:rPr lang="fr-BE" sz="2000" dirty="0" smtClean="0">
                <a:solidFill>
                  <a:schemeClr val="bg1"/>
                </a:solidFill>
              </a:rPr>
              <a:t>of </a:t>
            </a:r>
            <a:r>
              <a:rPr lang="fr-BE" sz="2000" dirty="0" err="1" smtClean="0">
                <a:solidFill>
                  <a:schemeClr val="bg1"/>
                </a:solidFill>
              </a:rPr>
              <a:t>irregularities</a:t>
            </a:r>
            <a:r>
              <a:rPr lang="fr-BE" sz="2000" dirty="0" smtClean="0">
                <a:solidFill>
                  <a:schemeClr val="bg1"/>
                </a:solidFill>
              </a:rPr>
              <a:t> </a:t>
            </a:r>
            <a:r>
              <a:rPr lang="fr-BE" sz="2000" dirty="0" err="1" smtClean="0">
                <a:solidFill>
                  <a:schemeClr val="bg1"/>
                </a:solidFill>
              </a:rPr>
              <a:t>reported</a:t>
            </a:r>
            <a:r>
              <a:rPr lang="fr-BE" sz="2000" dirty="0" smtClean="0">
                <a:solidFill>
                  <a:schemeClr val="bg1"/>
                </a:solidFill>
              </a:rPr>
              <a:t> as </a:t>
            </a:r>
            <a:r>
              <a:rPr lang="fr-BE" sz="2000" b="1" dirty="0" err="1" smtClean="0">
                <a:solidFill>
                  <a:schemeClr val="bg1"/>
                </a:solidFill>
              </a:rPr>
              <a:t>fraudulent</a:t>
            </a:r>
            <a:r>
              <a:rPr lang="fr-BE" sz="2000" dirty="0" smtClean="0">
                <a:solidFill>
                  <a:schemeClr val="bg1"/>
                </a:solidFill>
              </a:rPr>
              <a:t> by type of support – </a:t>
            </a:r>
            <a:r>
              <a:rPr lang="fr-BE" sz="2000" b="1" dirty="0" smtClean="0">
                <a:solidFill>
                  <a:schemeClr val="bg1"/>
                </a:solidFill>
              </a:rPr>
              <a:t>2018-2022</a:t>
            </a:r>
            <a:r>
              <a:rPr lang="fr-BE" sz="2000" dirty="0" smtClean="0">
                <a:solidFill>
                  <a:schemeClr val="bg1"/>
                </a:solidFill>
              </a:rPr>
              <a:t>, CAP, EU 27</a:t>
            </a:r>
          </a:p>
          <a:p>
            <a:pPr algn="ctr"/>
            <a:r>
              <a:rPr lang="fr-BE" sz="2000" dirty="0" smtClean="0">
                <a:solidFill>
                  <a:schemeClr val="bg1"/>
                </a:solidFill>
              </a:rPr>
              <a:t>and </a:t>
            </a:r>
            <a:r>
              <a:rPr lang="fr-BE" sz="2000" b="1" dirty="0" err="1" smtClean="0">
                <a:solidFill>
                  <a:schemeClr val="bg1"/>
                </a:solidFill>
              </a:rPr>
              <a:t>amounts</a:t>
            </a:r>
            <a:r>
              <a:rPr lang="fr-BE" sz="2000" dirty="0" smtClean="0">
                <a:solidFill>
                  <a:schemeClr val="bg1"/>
                </a:solidFill>
              </a:rPr>
              <a:t> </a:t>
            </a:r>
            <a:r>
              <a:rPr lang="fr-BE" sz="2000" dirty="0" err="1" smtClean="0">
                <a:solidFill>
                  <a:schemeClr val="bg1"/>
                </a:solidFill>
              </a:rPr>
              <a:t>involved</a:t>
            </a:r>
            <a:endParaRPr lang="en-GB" sz="2000" dirty="0">
              <a:solidFill>
                <a:schemeClr val="bg1"/>
              </a:solidFill>
            </a:endParaRPr>
          </a:p>
        </p:txBody>
      </p:sp>
      <p:sp>
        <p:nvSpPr>
          <p:cNvPr id="2" name="TextBox 1"/>
          <p:cNvSpPr txBox="1"/>
          <p:nvPr/>
        </p:nvSpPr>
        <p:spPr>
          <a:xfrm>
            <a:off x="8328248" y="3212976"/>
            <a:ext cx="2592288" cy="2031325"/>
          </a:xfrm>
          <a:prstGeom prst="rect">
            <a:avLst/>
          </a:prstGeom>
          <a:noFill/>
        </p:spPr>
        <p:txBody>
          <a:bodyPr wrap="square" rtlCol="0">
            <a:spAutoFit/>
          </a:bodyPr>
          <a:lstStyle/>
          <a:p>
            <a:r>
              <a:rPr lang="fr-BE" dirty="0">
                <a:solidFill>
                  <a:schemeClr val="bg1"/>
                </a:solidFill>
              </a:rPr>
              <a:t>CAP, </a:t>
            </a:r>
            <a:r>
              <a:rPr lang="fr-BE" dirty="0" smtClean="0">
                <a:solidFill>
                  <a:schemeClr val="bg1"/>
                </a:solidFill>
              </a:rPr>
              <a:t>2018-2022, EU </a:t>
            </a:r>
            <a:r>
              <a:rPr lang="fr-BE" dirty="0">
                <a:solidFill>
                  <a:schemeClr val="bg1"/>
                </a:solidFill>
              </a:rPr>
              <a:t>27: </a:t>
            </a:r>
          </a:p>
          <a:p>
            <a:endParaRPr lang="fr-BE" dirty="0">
              <a:solidFill>
                <a:schemeClr val="bg1"/>
              </a:solidFill>
            </a:endParaRPr>
          </a:p>
          <a:p>
            <a:r>
              <a:rPr lang="fr-BE" dirty="0" smtClean="0">
                <a:solidFill>
                  <a:schemeClr val="bg1"/>
                </a:solidFill>
              </a:rPr>
              <a:t>1,466 </a:t>
            </a:r>
            <a:r>
              <a:rPr lang="fr-BE" b="1" dirty="0" err="1">
                <a:solidFill>
                  <a:schemeClr val="bg1"/>
                </a:solidFill>
              </a:rPr>
              <a:t>fraudulent</a:t>
            </a:r>
            <a:r>
              <a:rPr lang="fr-BE" b="1" dirty="0">
                <a:solidFill>
                  <a:schemeClr val="bg1"/>
                </a:solidFill>
              </a:rPr>
              <a:t> </a:t>
            </a:r>
            <a:r>
              <a:rPr lang="fr-BE" dirty="0" err="1">
                <a:solidFill>
                  <a:schemeClr val="bg1"/>
                </a:solidFill>
              </a:rPr>
              <a:t>irregularities</a:t>
            </a:r>
            <a:r>
              <a:rPr lang="fr-BE" dirty="0">
                <a:solidFill>
                  <a:schemeClr val="bg1"/>
                </a:solidFill>
              </a:rPr>
              <a:t> </a:t>
            </a:r>
            <a:r>
              <a:rPr lang="fr-BE" dirty="0" err="1">
                <a:solidFill>
                  <a:schemeClr val="bg1"/>
                </a:solidFill>
              </a:rPr>
              <a:t>reported</a:t>
            </a:r>
            <a:endParaRPr lang="fr-BE" dirty="0">
              <a:solidFill>
                <a:schemeClr val="bg1"/>
              </a:solidFill>
            </a:endParaRPr>
          </a:p>
          <a:p>
            <a:r>
              <a:rPr lang="fr-BE" dirty="0" err="1">
                <a:solidFill>
                  <a:schemeClr val="bg1"/>
                </a:solidFill>
              </a:rPr>
              <a:t>corresponding</a:t>
            </a:r>
            <a:r>
              <a:rPr lang="fr-BE" dirty="0">
                <a:solidFill>
                  <a:schemeClr val="bg1"/>
                </a:solidFill>
              </a:rPr>
              <a:t> to an </a:t>
            </a:r>
            <a:r>
              <a:rPr lang="fr-BE" dirty="0" err="1">
                <a:solidFill>
                  <a:schemeClr val="bg1"/>
                </a:solidFill>
              </a:rPr>
              <a:t>amount</a:t>
            </a:r>
            <a:r>
              <a:rPr lang="fr-BE" dirty="0">
                <a:solidFill>
                  <a:schemeClr val="bg1"/>
                </a:solidFill>
              </a:rPr>
              <a:t> of EUR </a:t>
            </a:r>
            <a:r>
              <a:rPr lang="fr-BE" dirty="0" smtClean="0">
                <a:solidFill>
                  <a:schemeClr val="bg1"/>
                </a:solidFill>
              </a:rPr>
              <a:t>167,133,306 </a:t>
            </a:r>
            <a:endParaRPr lang="en-GB" dirty="0">
              <a:solidFill>
                <a:schemeClr val="bg1"/>
              </a:solidFill>
            </a:endParaRPr>
          </a:p>
        </p:txBody>
      </p:sp>
      <p:sp>
        <p:nvSpPr>
          <p:cNvPr id="6" name="Rectangle 5"/>
          <p:cNvSpPr/>
          <p:nvPr/>
        </p:nvSpPr>
        <p:spPr bwMode="auto">
          <a:xfrm>
            <a:off x="8328248" y="3212976"/>
            <a:ext cx="2520280" cy="2304256"/>
          </a:xfrm>
          <a:prstGeom prst="rect">
            <a:avLst/>
          </a:prstGeom>
          <a:noFill/>
          <a:ln w="38100" cap="flat" cmpd="sng" algn="ctr">
            <a:solidFill>
              <a:srgbClr val="92D050"/>
            </a:solidFill>
            <a:prstDash val="solid"/>
            <a:round/>
            <a:headEnd type="none" w="med" len="med"/>
            <a:tailEnd type="none" w="med" len="med"/>
          </a:ln>
          <a:effectLst>
            <a:outerShdw blurRad="38100" dist="23000" dir="5400000" algn="ctr" rotWithShape="0">
              <a:srgbClr val="000000">
                <a:alpha val="34999"/>
              </a:srgbClr>
            </a:outerShdw>
          </a:effectLst>
        </p:spPr>
        <p:txBody>
          <a:bodyPr vert="horz" wrap="square" lIns="45719" tIns="45719" rIns="45719" bIns="45719" numCol="1" rtlCol="0" anchor="ctr"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endParaRPr kumimoji="0" lang="en-GB" sz="1800" b="0" i="0" u="none" strike="noStrike" cap="none" normalizeH="0" baseline="0">
              <a:ln>
                <a:noFill/>
              </a:ln>
              <a:solidFill>
                <a:srgbClr val="000000"/>
              </a:solidFill>
              <a:effectLst/>
              <a:latin typeface="Calibri" panose="020F0502020204030204" pitchFamily="34" charset="0"/>
              <a:cs typeface="Calibri" panose="020F0502020204030204" pitchFamily="34" charset="0"/>
              <a:sym typeface="Calibri" panose="020F0502020204030204" pitchFamily="34" charset="0"/>
            </a:endParaRPr>
          </a:p>
        </p:txBody>
      </p:sp>
    </p:spTree>
    <p:extLst>
      <p:ext uri="{BB962C8B-B14F-4D97-AF65-F5344CB8AC3E}">
        <p14:creationId xmlns:p14="http://schemas.microsoft.com/office/powerpoint/2010/main" val="5498911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20D757C-E077-1BDB-C2A9-3DCAF901F843}"/>
              </a:ext>
            </a:extLst>
          </p:cNvPr>
          <p:cNvSpPr>
            <a:spLocks noGrp="1"/>
          </p:cNvSpPr>
          <p:nvPr>
            <p:ph type="title"/>
          </p:nvPr>
        </p:nvSpPr>
        <p:spPr>
          <a:xfrm>
            <a:off x="414338" y="260649"/>
            <a:ext cx="11361737" cy="576064"/>
          </a:xfrm>
        </p:spPr>
        <p:txBody>
          <a:bodyPr/>
          <a:lstStyle/>
          <a:p>
            <a:pPr algn="ctr">
              <a:defRPr b="1">
                <a:solidFill>
                  <a:schemeClr val="bg1"/>
                </a:solidFill>
              </a:defRPr>
            </a:pPr>
            <a:r>
              <a:rPr lang="fr-BE" sz="2400" b="1" dirty="0" smtClean="0">
                <a:solidFill>
                  <a:schemeClr val="bg1"/>
                </a:solidFill>
              </a:rPr>
              <a:t>1. </a:t>
            </a:r>
            <a:r>
              <a:rPr lang="fr-BE" sz="2400" b="1" dirty="0" smtClean="0">
                <a:solidFill>
                  <a:schemeClr val="bg1"/>
                </a:solidFill>
              </a:rPr>
              <a:t>(</a:t>
            </a:r>
            <a:r>
              <a:rPr lang="fr-BE" sz="2400" b="1" dirty="0" err="1" smtClean="0">
                <a:solidFill>
                  <a:schemeClr val="bg1"/>
                </a:solidFill>
              </a:rPr>
              <a:t>Preliminary</a:t>
            </a:r>
            <a:r>
              <a:rPr lang="fr-BE" sz="2400" b="1" dirty="0" smtClean="0">
                <a:solidFill>
                  <a:schemeClr val="bg1"/>
                </a:solidFill>
              </a:rPr>
              <a:t>) k</a:t>
            </a:r>
            <a:r>
              <a:rPr lang="fr-BE" sz="2400" b="1" dirty="0" smtClean="0">
                <a:solidFill>
                  <a:schemeClr val="bg1"/>
                </a:solidFill>
              </a:rPr>
              <a:t>ey </a:t>
            </a:r>
            <a:r>
              <a:rPr lang="fr-BE" sz="2400" b="1" dirty="0" err="1" smtClean="0">
                <a:solidFill>
                  <a:schemeClr val="bg1"/>
                </a:solidFill>
              </a:rPr>
              <a:t>results</a:t>
            </a:r>
            <a:r>
              <a:rPr lang="fr-BE" sz="2400" b="1" dirty="0" smtClean="0">
                <a:solidFill>
                  <a:schemeClr val="bg1"/>
                </a:solidFill>
              </a:rPr>
              <a:t> </a:t>
            </a:r>
            <a:r>
              <a:rPr lang="fr-BE" sz="2400" b="1" dirty="0" err="1" smtClean="0">
                <a:solidFill>
                  <a:schemeClr val="bg1"/>
                </a:solidFill>
              </a:rPr>
              <a:t>from</a:t>
            </a:r>
            <a:r>
              <a:rPr lang="fr-BE" sz="2400" b="1" dirty="0" smtClean="0">
                <a:solidFill>
                  <a:schemeClr val="bg1"/>
                </a:solidFill>
              </a:rPr>
              <a:t> the up-</a:t>
            </a:r>
            <a:r>
              <a:rPr lang="fr-BE" sz="2400" b="1" dirty="0" err="1" smtClean="0">
                <a:solidFill>
                  <a:schemeClr val="bg1"/>
                </a:solidFill>
              </a:rPr>
              <a:t>coming</a:t>
            </a:r>
            <a:r>
              <a:rPr lang="fr-BE" sz="2400" b="1" dirty="0" smtClean="0">
                <a:solidFill>
                  <a:schemeClr val="bg1"/>
                </a:solidFill>
              </a:rPr>
              <a:t> </a:t>
            </a:r>
            <a:r>
              <a:rPr lang="fr-BE" sz="2400" b="1" dirty="0" smtClean="0">
                <a:solidFill>
                  <a:schemeClr val="bg1"/>
                </a:solidFill>
              </a:rPr>
              <a:t>«</a:t>
            </a:r>
            <a:r>
              <a:rPr lang="fr-BE" sz="2400" b="1" dirty="0" smtClean="0">
                <a:solidFill>
                  <a:schemeClr val="bg1"/>
                </a:solidFill>
              </a:rPr>
              <a:t> PIF </a:t>
            </a:r>
            <a:r>
              <a:rPr lang="fr-BE" sz="2400" b="1" dirty="0" smtClean="0">
                <a:solidFill>
                  <a:schemeClr val="bg1"/>
                </a:solidFill>
              </a:rPr>
              <a:t>report - 2022</a:t>
            </a:r>
            <a:r>
              <a:rPr lang="fr-BE" sz="2400" b="1" dirty="0" smtClean="0">
                <a:solidFill>
                  <a:schemeClr val="bg1"/>
                </a:solidFill>
              </a:rPr>
              <a:t> »</a:t>
            </a:r>
            <a:endParaRPr sz="2400" b="1" dirty="0">
              <a:solidFill>
                <a:schemeClr val="bg1"/>
              </a:solidFill>
            </a:endParaRPr>
          </a:p>
        </p:txBody>
      </p:sp>
      <p:sp>
        <p:nvSpPr>
          <p:cNvPr id="9219" name="Content Placeholder 2">
            <a:extLst>
              <a:ext uri="{FF2B5EF4-FFF2-40B4-BE49-F238E27FC236}">
                <a16:creationId xmlns:a16="http://schemas.microsoft.com/office/drawing/2014/main" id="{613BC59A-3545-34AF-67A7-B0F915CC693D}"/>
              </a:ext>
            </a:extLst>
          </p:cNvPr>
          <p:cNvSpPr>
            <a:spLocks noGrp="1"/>
          </p:cNvSpPr>
          <p:nvPr>
            <p:ph idx="1"/>
          </p:nvPr>
        </p:nvSpPr>
        <p:spPr>
          <a:xfrm>
            <a:off x="414338" y="980729"/>
            <a:ext cx="11361737" cy="5192074"/>
          </a:xfrm>
        </p:spPr>
        <p:txBody>
          <a:bodyPr/>
          <a:lstStyle/>
          <a:p>
            <a:pPr marL="150813" indent="0" algn="ctr">
              <a:buNone/>
            </a:pPr>
            <a:r>
              <a:rPr lang="fr-BE" sz="2000" dirty="0" err="1" smtClean="0"/>
              <a:t>Detection</a:t>
            </a:r>
            <a:r>
              <a:rPr lang="fr-BE" sz="2000" dirty="0" smtClean="0"/>
              <a:t> of CAP </a:t>
            </a:r>
            <a:r>
              <a:rPr lang="fr-BE" sz="2000" dirty="0" err="1" smtClean="0"/>
              <a:t>irregularities</a:t>
            </a:r>
            <a:r>
              <a:rPr lang="fr-BE" sz="2000" dirty="0" smtClean="0"/>
              <a:t> </a:t>
            </a:r>
            <a:r>
              <a:rPr lang="fr-BE" sz="2000" b="1" dirty="0" err="1" smtClean="0"/>
              <a:t>reported</a:t>
            </a:r>
            <a:r>
              <a:rPr lang="fr-BE" sz="2000" b="1" dirty="0" smtClean="0"/>
              <a:t> as </a:t>
            </a:r>
            <a:r>
              <a:rPr lang="fr-BE" sz="2000" b="1" dirty="0" err="1" smtClean="0"/>
              <a:t>fraudulent</a:t>
            </a:r>
            <a:r>
              <a:rPr lang="fr-BE" sz="2000" b="1" dirty="0" smtClean="0"/>
              <a:t> </a:t>
            </a:r>
            <a:r>
              <a:rPr lang="fr-BE" sz="2000" dirty="0" smtClean="0"/>
              <a:t>by </a:t>
            </a:r>
            <a:r>
              <a:rPr lang="fr-BE" sz="2000" dirty="0" err="1" smtClean="0"/>
              <a:t>Member</a:t>
            </a:r>
            <a:r>
              <a:rPr lang="fr-BE" sz="2000" dirty="0" smtClean="0"/>
              <a:t> States </a:t>
            </a:r>
            <a:endParaRPr sz="2000" dirty="0"/>
          </a:p>
        </p:txBody>
      </p:sp>
      <p:pic>
        <p:nvPicPr>
          <p:cNvPr id="4" name="Picture 3" descr="Picture 33">
            <a:extLst>
              <a:ext uri="{FF2B5EF4-FFF2-40B4-BE49-F238E27FC236}">
                <a16:creationId xmlns:a16="http://schemas.microsoft.com/office/drawing/2014/main" id="{F1535D82-B322-6815-3667-2BB6C8A5C12A}"/>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587038" y="6188075"/>
            <a:ext cx="1450975"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 name="Picture 2"/>
          <p:cNvPicPr>
            <a:picLocks noChangeAspect="1"/>
          </p:cNvPicPr>
          <p:nvPr/>
        </p:nvPicPr>
        <p:blipFill>
          <a:blip r:embed="rId4"/>
          <a:stretch>
            <a:fillRect/>
          </a:stretch>
        </p:blipFill>
        <p:spPr>
          <a:xfrm>
            <a:off x="551385" y="1700808"/>
            <a:ext cx="6912768" cy="4828579"/>
          </a:xfrm>
          <a:prstGeom prst="rect">
            <a:avLst/>
          </a:prstGeom>
        </p:spPr>
      </p:pic>
      <p:sp>
        <p:nvSpPr>
          <p:cNvPr id="5" name="TextBox 4"/>
          <p:cNvSpPr txBox="1"/>
          <p:nvPr/>
        </p:nvSpPr>
        <p:spPr>
          <a:xfrm>
            <a:off x="8904312" y="3717032"/>
            <a:ext cx="2520279" cy="1631216"/>
          </a:xfrm>
          <a:prstGeom prst="rect">
            <a:avLst/>
          </a:prstGeom>
          <a:noFill/>
        </p:spPr>
        <p:txBody>
          <a:bodyPr wrap="square" rtlCol="0">
            <a:spAutoFit/>
          </a:bodyPr>
          <a:lstStyle/>
          <a:p>
            <a:pPr algn="just"/>
            <a:r>
              <a:rPr lang="fr-BE" b="1" dirty="0" smtClean="0">
                <a:solidFill>
                  <a:schemeClr val="bg1"/>
                </a:solidFill>
              </a:rPr>
              <a:t>FDR – </a:t>
            </a:r>
            <a:r>
              <a:rPr lang="fr-BE" b="1" dirty="0" err="1" smtClean="0">
                <a:solidFill>
                  <a:schemeClr val="bg1"/>
                </a:solidFill>
              </a:rPr>
              <a:t>Fraud</a:t>
            </a:r>
            <a:r>
              <a:rPr lang="fr-BE" b="1" dirty="0" smtClean="0">
                <a:solidFill>
                  <a:schemeClr val="bg1"/>
                </a:solidFill>
              </a:rPr>
              <a:t> </a:t>
            </a:r>
            <a:r>
              <a:rPr lang="fr-BE" b="1" dirty="0" err="1" smtClean="0">
                <a:solidFill>
                  <a:schemeClr val="bg1"/>
                </a:solidFill>
              </a:rPr>
              <a:t>Detection</a:t>
            </a:r>
            <a:r>
              <a:rPr lang="fr-BE" b="1" dirty="0" smtClean="0">
                <a:solidFill>
                  <a:schemeClr val="bg1"/>
                </a:solidFill>
              </a:rPr>
              <a:t> Rate</a:t>
            </a:r>
            <a:r>
              <a:rPr lang="fr-BE" dirty="0" smtClean="0">
                <a:solidFill>
                  <a:schemeClr val="bg1"/>
                </a:solidFill>
              </a:rPr>
              <a:t>: </a:t>
            </a:r>
          </a:p>
          <a:p>
            <a:r>
              <a:rPr lang="en-US" sz="1600" dirty="0">
                <a:solidFill>
                  <a:schemeClr val="bg1"/>
                </a:solidFill>
              </a:rPr>
              <a:t>ratio of financial amounts related to fraudulent irregularities on the total payments made</a:t>
            </a:r>
            <a:endParaRPr lang="en-GB" sz="1600" dirty="0">
              <a:solidFill>
                <a:schemeClr val="bg1"/>
              </a:solidFill>
            </a:endParaRPr>
          </a:p>
        </p:txBody>
      </p:sp>
      <p:sp>
        <p:nvSpPr>
          <p:cNvPr id="6" name="Rectangle 5"/>
          <p:cNvSpPr/>
          <p:nvPr/>
        </p:nvSpPr>
        <p:spPr bwMode="auto">
          <a:xfrm>
            <a:off x="8832304" y="3717032"/>
            <a:ext cx="2592288" cy="1656184"/>
          </a:xfrm>
          <a:prstGeom prst="rect">
            <a:avLst/>
          </a:prstGeom>
          <a:noFill/>
          <a:ln w="38100" cap="flat" cmpd="sng" algn="ctr">
            <a:solidFill>
              <a:srgbClr val="92D050"/>
            </a:solidFill>
            <a:prstDash val="solid"/>
            <a:round/>
            <a:headEnd type="none" w="med" len="med"/>
            <a:tailEnd type="none" w="med" len="med"/>
          </a:ln>
          <a:effectLst>
            <a:outerShdw blurRad="38100" dist="23000" dir="5400000" algn="ctr" rotWithShape="0">
              <a:srgbClr val="000000">
                <a:alpha val="34999"/>
              </a:srgbClr>
            </a:outerShdw>
          </a:effectLst>
        </p:spPr>
        <p:txBody>
          <a:bodyPr vert="horz" wrap="square" lIns="45719" tIns="45719" rIns="45719" bIns="45719" numCol="1" rtlCol="0" anchor="ctr"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endParaRPr kumimoji="0" lang="en-GB" sz="1800" b="0" i="0" u="none" strike="noStrike" cap="none" normalizeH="0" baseline="0">
              <a:ln>
                <a:noFill/>
              </a:ln>
              <a:solidFill>
                <a:srgbClr val="000000"/>
              </a:solidFill>
              <a:effectLst/>
              <a:latin typeface="Calibri" panose="020F0502020204030204" pitchFamily="34" charset="0"/>
              <a:cs typeface="Calibri" panose="020F0502020204030204" pitchFamily="34" charset="0"/>
              <a:sym typeface="Calibri" panose="020F0502020204030204" pitchFamily="34" charset="0"/>
            </a:endParaRPr>
          </a:p>
        </p:txBody>
      </p:sp>
    </p:spTree>
    <p:extLst>
      <p:ext uri="{BB962C8B-B14F-4D97-AF65-F5344CB8AC3E}">
        <p14:creationId xmlns:p14="http://schemas.microsoft.com/office/powerpoint/2010/main" val="1664611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20D757C-E077-1BDB-C2A9-3DCAF901F843}"/>
              </a:ext>
            </a:extLst>
          </p:cNvPr>
          <p:cNvSpPr>
            <a:spLocks noGrp="1"/>
          </p:cNvSpPr>
          <p:nvPr>
            <p:ph type="title"/>
          </p:nvPr>
        </p:nvSpPr>
        <p:spPr>
          <a:xfrm>
            <a:off x="414338" y="260649"/>
            <a:ext cx="11361737" cy="576064"/>
          </a:xfrm>
        </p:spPr>
        <p:txBody>
          <a:bodyPr/>
          <a:lstStyle/>
          <a:p>
            <a:pPr algn="ctr">
              <a:defRPr b="1">
                <a:solidFill>
                  <a:schemeClr val="bg1"/>
                </a:solidFill>
              </a:defRPr>
            </a:pPr>
            <a:r>
              <a:rPr lang="fr-BE" b="1" dirty="0" smtClean="0">
                <a:solidFill>
                  <a:schemeClr val="bg1"/>
                </a:solidFill>
              </a:rPr>
              <a:t>2. </a:t>
            </a:r>
            <a:r>
              <a:rPr lang="fr-BE" b="1" dirty="0" err="1" smtClean="0">
                <a:solidFill>
                  <a:schemeClr val="bg1"/>
                </a:solidFill>
              </a:rPr>
              <a:t>Specific</a:t>
            </a:r>
            <a:r>
              <a:rPr lang="fr-BE" b="1" dirty="0" smtClean="0">
                <a:solidFill>
                  <a:schemeClr val="bg1"/>
                </a:solidFill>
              </a:rPr>
              <a:t> </a:t>
            </a:r>
            <a:r>
              <a:rPr lang="fr-BE" b="1" dirty="0" err="1" smtClean="0">
                <a:solidFill>
                  <a:schemeClr val="bg1"/>
                </a:solidFill>
              </a:rPr>
              <a:t>analysis</a:t>
            </a:r>
            <a:r>
              <a:rPr lang="fr-BE" b="1" dirty="0" smtClean="0">
                <a:solidFill>
                  <a:schemeClr val="bg1"/>
                </a:solidFill>
              </a:rPr>
              <a:t>: modus operandi </a:t>
            </a:r>
            <a:endParaRPr b="1" dirty="0">
              <a:solidFill>
                <a:schemeClr val="bg1"/>
              </a:solidFill>
            </a:endParaRPr>
          </a:p>
        </p:txBody>
      </p:sp>
      <p:sp>
        <p:nvSpPr>
          <p:cNvPr id="9219" name="Content Placeholder 2">
            <a:extLst>
              <a:ext uri="{FF2B5EF4-FFF2-40B4-BE49-F238E27FC236}">
                <a16:creationId xmlns:a16="http://schemas.microsoft.com/office/drawing/2014/main" id="{613BC59A-3545-34AF-67A7-B0F915CC693D}"/>
              </a:ext>
            </a:extLst>
          </p:cNvPr>
          <p:cNvSpPr>
            <a:spLocks noGrp="1"/>
          </p:cNvSpPr>
          <p:nvPr>
            <p:ph idx="1"/>
          </p:nvPr>
        </p:nvSpPr>
        <p:spPr>
          <a:xfrm>
            <a:off x="414338" y="836713"/>
            <a:ext cx="11361737" cy="5254526"/>
          </a:xfrm>
        </p:spPr>
        <p:txBody>
          <a:bodyPr/>
          <a:lstStyle/>
          <a:p>
            <a:pPr marL="150813" indent="0" algn="ctr">
              <a:lnSpc>
                <a:spcPct val="100000"/>
              </a:lnSpc>
              <a:buNone/>
              <a:defRPr sz="2400"/>
            </a:pPr>
            <a:r>
              <a:rPr lang="fr-BE" sz="2000" dirty="0" err="1" smtClean="0"/>
              <a:t>Overview</a:t>
            </a:r>
            <a:r>
              <a:rPr lang="fr-BE" sz="2000" dirty="0" smtClean="0"/>
              <a:t> of the </a:t>
            </a:r>
            <a:r>
              <a:rPr lang="fr-BE" sz="2000" b="1" dirty="0" err="1" smtClean="0"/>
              <a:t>most</a:t>
            </a:r>
            <a:r>
              <a:rPr lang="fr-BE" sz="2000" b="1" dirty="0" smtClean="0"/>
              <a:t> </a:t>
            </a:r>
            <a:r>
              <a:rPr lang="fr-BE" sz="2000" b="1" dirty="0" err="1" smtClean="0"/>
              <a:t>frequent</a:t>
            </a:r>
            <a:r>
              <a:rPr lang="fr-BE" sz="2000" b="1" dirty="0" smtClean="0"/>
              <a:t> </a:t>
            </a:r>
            <a:r>
              <a:rPr lang="fr-BE" sz="2000" b="1" dirty="0" err="1" smtClean="0"/>
              <a:t>categories</a:t>
            </a:r>
            <a:r>
              <a:rPr lang="fr-BE" sz="2000" b="1" dirty="0" smtClean="0"/>
              <a:t> </a:t>
            </a:r>
            <a:r>
              <a:rPr lang="fr-BE" sz="2000" dirty="0" smtClean="0"/>
              <a:t>(or </a:t>
            </a:r>
            <a:r>
              <a:rPr lang="fr-BE" sz="2000" dirty="0" err="1" smtClean="0"/>
              <a:t>combinations</a:t>
            </a:r>
            <a:r>
              <a:rPr lang="fr-BE" sz="2000" dirty="0" smtClean="0"/>
              <a:t> of </a:t>
            </a:r>
            <a:r>
              <a:rPr lang="fr-BE" sz="2000" dirty="0" err="1" smtClean="0"/>
              <a:t>categories</a:t>
            </a:r>
            <a:r>
              <a:rPr lang="fr-BE" sz="2000" dirty="0" smtClean="0"/>
              <a:t>)</a:t>
            </a:r>
          </a:p>
          <a:p>
            <a:pPr marL="150813" indent="0" algn="ctr">
              <a:lnSpc>
                <a:spcPct val="100000"/>
              </a:lnSpc>
              <a:buNone/>
              <a:defRPr sz="2400"/>
            </a:pPr>
            <a:r>
              <a:rPr lang="fr-BE" sz="2000" dirty="0" smtClean="0"/>
              <a:t>of </a:t>
            </a:r>
            <a:r>
              <a:rPr lang="fr-BE" sz="2000" dirty="0" err="1" smtClean="0"/>
              <a:t>irregularities</a:t>
            </a:r>
            <a:r>
              <a:rPr lang="fr-BE" sz="2000" dirty="0" smtClean="0"/>
              <a:t> </a:t>
            </a:r>
            <a:r>
              <a:rPr lang="fr-BE" sz="2000" dirty="0" err="1" smtClean="0"/>
              <a:t>reported</a:t>
            </a:r>
            <a:r>
              <a:rPr lang="fr-BE" sz="2000" dirty="0" smtClean="0"/>
              <a:t> </a:t>
            </a:r>
            <a:r>
              <a:rPr lang="fr-BE" sz="2000" dirty="0" smtClean="0"/>
              <a:t>as </a:t>
            </a:r>
            <a:r>
              <a:rPr lang="fr-BE" sz="2000" b="1" dirty="0" err="1" smtClean="0"/>
              <a:t>fraudulent</a:t>
            </a:r>
            <a:endParaRPr lang="fr-BE" sz="2000" b="1" dirty="0" smtClean="0"/>
          </a:p>
          <a:p>
            <a:pPr marL="150813" indent="0">
              <a:buNone/>
              <a:defRPr sz="2400"/>
            </a:pPr>
            <a:endParaRPr lang="fr-BE" dirty="0"/>
          </a:p>
          <a:p>
            <a:pPr marL="150813" indent="0">
              <a:buNone/>
              <a:defRPr sz="2400"/>
            </a:pPr>
            <a:endParaRPr lang="fr-BE" dirty="0" smtClean="0"/>
          </a:p>
          <a:p>
            <a:pPr>
              <a:buFont typeface="Arial" panose="020B0604020202020204" pitchFamily="34" charset="0"/>
              <a:buAutoNum type="arabicPeriod"/>
              <a:defRPr sz="2400"/>
            </a:pPr>
            <a:endParaRPr dirty="0"/>
          </a:p>
          <a:p>
            <a:pPr marL="150813" indent="0">
              <a:buNone/>
            </a:pPr>
            <a:endParaRPr dirty="0"/>
          </a:p>
        </p:txBody>
      </p:sp>
      <p:pic>
        <p:nvPicPr>
          <p:cNvPr id="4" name="Picture 3" descr="Picture 33">
            <a:extLst>
              <a:ext uri="{FF2B5EF4-FFF2-40B4-BE49-F238E27FC236}">
                <a16:creationId xmlns:a16="http://schemas.microsoft.com/office/drawing/2014/main" id="{F1535D82-B322-6815-3667-2BB6C8A5C12A}"/>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587038" y="6188075"/>
            <a:ext cx="1450975"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aphicFrame>
        <p:nvGraphicFramePr>
          <p:cNvPr id="2" name="Table 1"/>
          <p:cNvGraphicFramePr>
            <a:graphicFrameLocks noGrp="1"/>
          </p:cNvGraphicFramePr>
          <p:nvPr>
            <p:extLst>
              <p:ext uri="{D42A27DB-BD31-4B8C-83A1-F6EECF244321}">
                <p14:modId xmlns:p14="http://schemas.microsoft.com/office/powerpoint/2010/main" val="4029949103"/>
              </p:ext>
            </p:extLst>
          </p:nvPr>
        </p:nvGraphicFramePr>
        <p:xfrm>
          <a:off x="767406" y="1772816"/>
          <a:ext cx="10513170" cy="4352085"/>
        </p:xfrm>
        <a:graphic>
          <a:graphicData uri="http://schemas.openxmlformats.org/drawingml/2006/table">
            <a:tbl>
              <a:tblPr firstRow="1" bandRow="1">
                <a:tableStyleId>{5C22544A-7EE6-4342-B048-85BDC9FD1C3A}</a:tableStyleId>
              </a:tblPr>
              <a:tblGrid>
                <a:gridCol w="3504390">
                  <a:extLst>
                    <a:ext uri="{9D8B030D-6E8A-4147-A177-3AD203B41FA5}">
                      <a16:colId xmlns:a16="http://schemas.microsoft.com/office/drawing/2014/main" val="3107723210"/>
                    </a:ext>
                  </a:extLst>
                </a:gridCol>
                <a:gridCol w="3504390">
                  <a:extLst>
                    <a:ext uri="{9D8B030D-6E8A-4147-A177-3AD203B41FA5}">
                      <a16:colId xmlns:a16="http://schemas.microsoft.com/office/drawing/2014/main" val="248978500"/>
                    </a:ext>
                  </a:extLst>
                </a:gridCol>
                <a:gridCol w="3504390">
                  <a:extLst>
                    <a:ext uri="{9D8B030D-6E8A-4147-A177-3AD203B41FA5}">
                      <a16:colId xmlns:a16="http://schemas.microsoft.com/office/drawing/2014/main" val="2628253067"/>
                    </a:ext>
                  </a:extLst>
                </a:gridCol>
              </a:tblGrid>
              <a:tr h="721768">
                <a:tc>
                  <a:txBody>
                    <a:bodyPr/>
                    <a:lstStyle/>
                    <a:p>
                      <a:r>
                        <a:rPr lang="fr-BE" dirty="0" smtClean="0">
                          <a:solidFill>
                            <a:schemeClr val="tx1"/>
                          </a:solidFill>
                        </a:rPr>
                        <a:t>Direct </a:t>
                      </a:r>
                      <a:r>
                        <a:rPr lang="fr-BE" dirty="0" err="1" smtClean="0">
                          <a:solidFill>
                            <a:schemeClr val="tx1"/>
                          </a:solidFill>
                        </a:rPr>
                        <a:t>payments</a:t>
                      </a:r>
                      <a:r>
                        <a:rPr lang="fr-BE" dirty="0" smtClean="0">
                          <a:solidFill>
                            <a:schemeClr val="tx1"/>
                          </a:solidFill>
                        </a:rPr>
                        <a:t> to </a:t>
                      </a:r>
                      <a:r>
                        <a:rPr lang="fr-BE" dirty="0" err="1" smtClean="0">
                          <a:solidFill>
                            <a:schemeClr val="tx1"/>
                          </a:solidFill>
                        </a:rPr>
                        <a:t>farmers</a:t>
                      </a:r>
                      <a:r>
                        <a:rPr lang="fr-BE" dirty="0" smtClean="0">
                          <a:solidFill>
                            <a:schemeClr val="tx1"/>
                          </a:solidFill>
                        </a:rPr>
                        <a:t> </a:t>
                      </a:r>
                      <a:endParaRPr lang="en-GB" dirty="0">
                        <a:solidFill>
                          <a:schemeClr val="tx1"/>
                        </a:solidFill>
                      </a:endParaRPr>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BE" dirty="0" err="1" smtClean="0">
                          <a:solidFill>
                            <a:schemeClr val="tx1"/>
                          </a:solidFill>
                        </a:rPr>
                        <a:t>Market</a:t>
                      </a:r>
                      <a:r>
                        <a:rPr lang="fr-BE" dirty="0" smtClean="0">
                          <a:solidFill>
                            <a:schemeClr val="tx1"/>
                          </a:solidFill>
                        </a:rPr>
                        <a:t> </a:t>
                      </a:r>
                      <a:r>
                        <a:rPr lang="fr-BE" dirty="0" err="1" smtClean="0">
                          <a:solidFill>
                            <a:schemeClr val="tx1"/>
                          </a:solidFill>
                        </a:rPr>
                        <a:t>measures</a:t>
                      </a:r>
                      <a:endParaRPr lang="fr-BE" dirty="0" smtClean="0">
                        <a:solidFill>
                          <a:schemeClr val="tx1"/>
                        </a:solidFill>
                      </a:endParaRPr>
                    </a:p>
                    <a:p>
                      <a:endParaRPr lang="en-GB" dirty="0"/>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BE" dirty="0" smtClean="0">
                          <a:solidFill>
                            <a:schemeClr val="tx1"/>
                          </a:solidFill>
                        </a:rPr>
                        <a:t>Rural </a:t>
                      </a:r>
                      <a:r>
                        <a:rPr lang="fr-BE" dirty="0" err="1" smtClean="0">
                          <a:solidFill>
                            <a:schemeClr val="tx1"/>
                          </a:solidFill>
                        </a:rPr>
                        <a:t>development</a:t>
                      </a:r>
                      <a:r>
                        <a:rPr lang="fr-BE" dirty="0" smtClean="0">
                          <a:solidFill>
                            <a:schemeClr val="tx1"/>
                          </a:solidFill>
                        </a:rPr>
                        <a:t> </a:t>
                      </a:r>
                    </a:p>
                    <a:p>
                      <a:endParaRPr lang="en-GB" dirty="0"/>
                    </a:p>
                  </a:txBody>
                  <a:tcPr>
                    <a:solidFill>
                      <a:srgbClr val="92D050"/>
                    </a:solidFill>
                  </a:tcPr>
                </a:tc>
                <a:extLst>
                  <a:ext uri="{0D108BD9-81ED-4DB2-BD59-A6C34878D82A}">
                    <a16:rowId xmlns:a16="http://schemas.microsoft.com/office/drawing/2014/main" val="1548875500"/>
                  </a:ext>
                </a:extLst>
              </a:tr>
              <a:tr h="1581662">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fr-BE" dirty="0" smtClean="0"/>
                        <a:t>1. </a:t>
                      </a:r>
                      <a:r>
                        <a:rPr lang="fr-BE" dirty="0" err="1" smtClean="0"/>
                        <a:t>Request</a:t>
                      </a:r>
                      <a:r>
                        <a:rPr lang="fr-BE" dirty="0" smtClean="0"/>
                        <a:t> for </a:t>
                      </a:r>
                      <a:r>
                        <a:rPr lang="fr-BE" dirty="0" err="1" smtClean="0"/>
                        <a:t>aid</a:t>
                      </a:r>
                      <a:r>
                        <a:rPr lang="fr-BE" dirty="0" smtClean="0"/>
                        <a:t>, </a:t>
                      </a:r>
                      <a:r>
                        <a:rPr lang="fr-BE" dirty="0" err="1" smtClean="0"/>
                        <a:t>also</a:t>
                      </a:r>
                      <a:r>
                        <a:rPr lang="fr-BE" dirty="0" smtClean="0"/>
                        <a:t> in </a:t>
                      </a:r>
                      <a:r>
                        <a:rPr lang="fr-BE" dirty="0" err="1" smtClean="0"/>
                        <a:t>combination</a:t>
                      </a:r>
                      <a:r>
                        <a:rPr lang="fr-BE" dirty="0" smtClean="0"/>
                        <a:t> </a:t>
                      </a:r>
                      <a:r>
                        <a:rPr lang="fr-BE" dirty="0" err="1" smtClean="0"/>
                        <a:t>with</a:t>
                      </a:r>
                      <a:r>
                        <a:rPr lang="fr-BE" dirty="0" smtClean="0"/>
                        <a:t> violations </a:t>
                      </a:r>
                      <a:r>
                        <a:rPr lang="fr-BE" dirty="0" err="1" smtClean="0"/>
                        <a:t>concerning</a:t>
                      </a:r>
                      <a:r>
                        <a:rPr lang="fr-BE" dirty="0" smtClean="0"/>
                        <a:t> the </a:t>
                      </a:r>
                      <a:r>
                        <a:rPr lang="fr-BE" dirty="0" err="1" smtClean="0"/>
                        <a:t>beneficiary</a:t>
                      </a:r>
                      <a:r>
                        <a:rPr lang="fr-BE" dirty="0" smtClean="0"/>
                        <a:t> </a:t>
                      </a:r>
                      <a:endParaRPr lang="en-GB" dirty="0"/>
                    </a:p>
                  </a:txBody>
                  <a:tcPr/>
                </a:tc>
                <a:tc>
                  <a:txBody>
                    <a:bodyPr/>
                    <a:lstStyle/>
                    <a:p>
                      <a:r>
                        <a:rPr lang="fr-BE" dirty="0" smtClean="0"/>
                        <a:t>1. Falsification of </a:t>
                      </a:r>
                      <a:r>
                        <a:rPr lang="fr-BE" dirty="0" err="1" smtClean="0"/>
                        <a:t>documentary</a:t>
                      </a:r>
                      <a:r>
                        <a:rPr lang="fr-BE" dirty="0" smtClean="0"/>
                        <a:t> proof or </a:t>
                      </a:r>
                      <a:r>
                        <a:rPr lang="fr-BE" dirty="0" err="1" smtClean="0"/>
                        <a:t>requests</a:t>
                      </a:r>
                      <a:r>
                        <a:rPr lang="fr-BE" dirty="0" smtClean="0"/>
                        <a:t> </a:t>
                      </a:r>
                      <a:endParaRPr lang="en-GB" dirty="0"/>
                    </a:p>
                  </a:txBody>
                  <a:tcPr/>
                </a:tc>
                <a:tc>
                  <a:txBody>
                    <a:bodyPr/>
                    <a:lstStyle/>
                    <a:p>
                      <a:r>
                        <a:rPr lang="en-US" dirty="0" smtClean="0"/>
                        <a:t>1. Falsification of documentary proof or requests </a:t>
                      </a:r>
                    </a:p>
                    <a:p>
                      <a:endParaRPr lang="en-GB" dirty="0"/>
                    </a:p>
                  </a:txBody>
                  <a:tcPr/>
                </a:tc>
                <a:extLst>
                  <a:ext uri="{0D108BD9-81ED-4DB2-BD59-A6C34878D82A}">
                    <a16:rowId xmlns:a16="http://schemas.microsoft.com/office/drawing/2014/main" val="939854292"/>
                  </a:ext>
                </a:extLst>
              </a:tr>
              <a:tr h="880739">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fr-BE" dirty="0" smtClean="0"/>
                        <a:t>2. </a:t>
                      </a:r>
                      <a:r>
                        <a:rPr lang="fr-BE" dirty="0" smtClean="0"/>
                        <a:t>Falsification (of </a:t>
                      </a:r>
                      <a:r>
                        <a:rPr lang="fr-BE" dirty="0" err="1" smtClean="0"/>
                        <a:t>documentary</a:t>
                      </a:r>
                      <a:r>
                        <a:rPr lang="fr-BE" dirty="0" smtClean="0"/>
                        <a:t> proof)</a:t>
                      </a:r>
                      <a:endParaRPr lang="fr-BE" dirty="0" smtClean="0"/>
                    </a:p>
                    <a:p>
                      <a:endParaRPr lang="en-GB" dirty="0"/>
                    </a:p>
                  </a:txBody>
                  <a:tcPr/>
                </a:tc>
                <a:tc>
                  <a:txBody>
                    <a:bodyPr/>
                    <a:lstStyle/>
                    <a:p>
                      <a:r>
                        <a:rPr lang="fr-BE" dirty="0" smtClean="0"/>
                        <a:t>2. Action not </a:t>
                      </a:r>
                      <a:r>
                        <a:rPr lang="fr-BE" dirty="0" err="1" smtClean="0"/>
                        <a:t>implemented</a:t>
                      </a:r>
                      <a:endParaRPr lang="en-GB" dirty="0"/>
                    </a:p>
                  </a:txBody>
                  <a:tcPr/>
                </a:tc>
                <a:tc>
                  <a:txBody>
                    <a:bodyPr/>
                    <a:lstStyle/>
                    <a:p>
                      <a:r>
                        <a:rPr lang="fr-BE" dirty="0" smtClean="0"/>
                        <a:t>2. Action not </a:t>
                      </a:r>
                      <a:r>
                        <a:rPr lang="fr-BE" dirty="0" err="1" smtClean="0"/>
                        <a:t>implemented</a:t>
                      </a:r>
                      <a:endParaRPr lang="en-GB" dirty="0"/>
                    </a:p>
                  </a:txBody>
                  <a:tcPr/>
                </a:tc>
                <a:extLst>
                  <a:ext uri="{0D108BD9-81ED-4DB2-BD59-A6C34878D82A}">
                    <a16:rowId xmlns:a16="http://schemas.microsoft.com/office/drawing/2014/main" val="3948733441"/>
                  </a:ext>
                </a:extLst>
              </a:tr>
              <a:tr h="1134255">
                <a:tc>
                  <a:txBody>
                    <a:bodyPr/>
                    <a:lstStyle/>
                    <a:p>
                      <a:r>
                        <a:rPr lang="fr-BE" dirty="0" smtClean="0"/>
                        <a:t>3. Product,</a:t>
                      </a:r>
                      <a:r>
                        <a:rPr lang="fr-BE" baseline="0" dirty="0" smtClean="0"/>
                        <a:t> </a:t>
                      </a:r>
                      <a:r>
                        <a:rPr lang="fr-BE" baseline="0" dirty="0" err="1" smtClean="0"/>
                        <a:t>species</a:t>
                      </a:r>
                      <a:r>
                        <a:rPr lang="fr-BE" baseline="0" dirty="0" smtClean="0"/>
                        <a:t> and/or land</a:t>
                      </a:r>
                      <a:endParaRPr lang="en-GB" dirty="0"/>
                    </a:p>
                  </a:txBody>
                  <a:tcPr/>
                </a:tc>
                <a:tc>
                  <a:txBody>
                    <a:bodyPr/>
                    <a:lstStyle/>
                    <a:p>
                      <a:r>
                        <a:rPr lang="en-GB" dirty="0" smtClean="0"/>
                        <a:t>3. Product, species and/or land</a:t>
                      </a:r>
                    </a:p>
                    <a:p>
                      <a:endParaRPr lang="en-GB" dirty="0"/>
                    </a:p>
                  </a:txBody>
                  <a:tcPr/>
                </a:tc>
                <a:tc>
                  <a:txBody>
                    <a:bodyPr/>
                    <a:lstStyle/>
                    <a:p>
                      <a:r>
                        <a:rPr lang="fr-BE" dirty="0" smtClean="0"/>
                        <a:t>3. </a:t>
                      </a:r>
                      <a:r>
                        <a:rPr lang="fr-BE" dirty="0" err="1" smtClean="0"/>
                        <a:t>Requirements</a:t>
                      </a:r>
                      <a:r>
                        <a:rPr lang="fr-BE" dirty="0" smtClean="0"/>
                        <a:t> not </a:t>
                      </a:r>
                      <a:r>
                        <a:rPr lang="fr-BE" dirty="0" err="1" smtClean="0"/>
                        <a:t>respected</a:t>
                      </a:r>
                      <a:r>
                        <a:rPr lang="fr-BE" dirty="0" smtClean="0"/>
                        <a:t> by </a:t>
                      </a:r>
                      <a:r>
                        <a:rPr lang="fr-BE" dirty="0" err="1" smtClean="0"/>
                        <a:t>beneficiary</a:t>
                      </a:r>
                      <a:endParaRPr lang="en-GB" dirty="0"/>
                    </a:p>
                  </a:txBody>
                  <a:tcPr/>
                </a:tc>
                <a:extLst>
                  <a:ext uri="{0D108BD9-81ED-4DB2-BD59-A6C34878D82A}">
                    <a16:rowId xmlns:a16="http://schemas.microsoft.com/office/drawing/2014/main" val="603005174"/>
                  </a:ext>
                </a:extLst>
              </a:tr>
            </a:tbl>
          </a:graphicData>
        </a:graphic>
      </p:graphicFrame>
    </p:spTree>
    <p:extLst>
      <p:ext uri="{BB962C8B-B14F-4D97-AF65-F5344CB8AC3E}">
        <p14:creationId xmlns:p14="http://schemas.microsoft.com/office/powerpoint/2010/main" val="8229159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20D757C-E077-1BDB-C2A9-3DCAF901F843}"/>
              </a:ext>
            </a:extLst>
          </p:cNvPr>
          <p:cNvSpPr>
            <a:spLocks noGrp="1"/>
          </p:cNvSpPr>
          <p:nvPr>
            <p:ph type="title"/>
          </p:nvPr>
        </p:nvSpPr>
        <p:spPr>
          <a:xfrm>
            <a:off x="414338" y="188641"/>
            <a:ext cx="11361737" cy="936104"/>
          </a:xfrm>
        </p:spPr>
        <p:txBody>
          <a:bodyPr/>
          <a:lstStyle/>
          <a:p>
            <a:pPr algn="ctr">
              <a:defRPr b="1">
                <a:solidFill>
                  <a:schemeClr val="bg1"/>
                </a:solidFill>
              </a:defRPr>
            </a:pPr>
            <a:r>
              <a:rPr lang="fr-BE" b="1" dirty="0" smtClean="0">
                <a:solidFill>
                  <a:schemeClr val="bg1"/>
                </a:solidFill>
              </a:rPr>
              <a:t>3. </a:t>
            </a:r>
            <a:r>
              <a:rPr lang="fr-BE" b="1" dirty="0" err="1" smtClean="0">
                <a:solidFill>
                  <a:schemeClr val="bg1"/>
                </a:solidFill>
              </a:rPr>
              <a:t>Anti-fraud</a:t>
            </a:r>
            <a:r>
              <a:rPr lang="fr-BE" b="1" dirty="0" smtClean="0">
                <a:solidFill>
                  <a:schemeClr val="bg1"/>
                </a:solidFill>
              </a:rPr>
              <a:t> </a:t>
            </a:r>
            <a:r>
              <a:rPr lang="fr-BE" b="1" dirty="0" err="1" smtClean="0">
                <a:solidFill>
                  <a:schemeClr val="bg1"/>
                </a:solidFill>
              </a:rPr>
              <a:t>work</a:t>
            </a:r>
            <a:r>
              <a:rPr lang="fr-BE" b="1" dirty="0" smtClean="0">
                <a:solidFill>
                  <a:schemeClr val="bg1"/>
                </a:solidFill>
              </a:rPr>
              <a:t> </a:t>
            </a:r>
            <a:r>
              <a:rPr lang="fr-BE" b="1" dirty="0" err="1" smtClean="0">
                <a:solidFill>
                  <a:schemeClr val="bg1"/>
                </a:solidFill>
              </a:rPr>
              <a:t>carried</a:t>
            </a:r>
            <a:r>
              <a:rPr lang="fr-BE" b="1" dirty="0" smtClean="0">
                <a:solidFill>
                  <a:schemeClr val="bg1"/>
                </a:solidFill>
              </a:rPr>
              <a:t> out and </a:t>
            </a:r>
            <a:r>
              <a:rPr lang="fr-BE" b="1" dirty="0" err="1" smtClean="0">
                <a:solidFill>
                  <a:schemeClr val="bg1"/>
                </a:solidFill>
              </a:rPr>
              <a:t>results</a:t>
            </a:r>
            <a:r>
              <a:rPr lang="fr-BE" b="1" dirty="0" smtClean="0">
                <a:solidFill>
                  <a:schemeClr val="bg1"/>
                </a:solidFill>
              </a:rPr>
              <a:t> </a:t>
            </a:r>
            <a:r>
              <a:rPr lang="fr-BE" b="1" dirty="0" err="1" smtClean="0">
                <a:solidFill>
                  <a:schemeClr val="bg1"/>
                </a:solidFill>
              </a:rPr>
              <a:t>obtained</a:t>
            </a:r>
            <a:r>
              <a:rPr lang="fr-BE" b="1" dirty="0" smtClean="0">
                <a:solidFill>
                  <a:schemeClr val="bg1"/>
                </a:solidFill>
              </a:rPr>
              <a:t/>
            </a:r>
            <a:br>
              <a:rPr lang="fr-BE" b="1" dirty="0" smtClean="0">
                <a:solidFill>
                  <a:schemeClr val="bg1"/>
                </a:solidFill>
              </a:rPr>
            </a:br>
            <a:r>
              <a:rPr lang="fr-BE" b="1" dirty="0" smtClean="0">
                <a:solidFill>
                  <a:schemeClr val="bg1"/>
                </a:solidFill>
              </a:rPr>
              <a:t> by </a:t>
            </a:r>
            <a:r>
              <a:rPr lang="fr-BE" b="1" dirty="0" smtClean="0">
                <a:solidFill>
                  <a:schemeClr val="bg1"/>
                </a:solidFill>
              </a:rPr>
              <a:t>the </a:t>
            </a:r>
            <a:r>
              <a:rPr lang="fr-BE" b="1" dirty="0" err="1" smtClean="0">
                <a:solidFill>
                  <a:schemeClr val="bg1"/>
                </a:solidFill>
              </a:rPr>
              <a:t>Member</a:t>
            </a:r>
            <a:r>
              <a:rPr lang="fr-BE" b="1" dirty="0" smtClean="0">
                <a:solidFill>
                  <a:schemeClr val="bg1"/>
                </a:solidFill>
              </a:rPr>
              <a:t> </a:t>
            </a:r>
            <a:r>
              <a:rPr lang="fr-BE" b="1" dirty="0" smtClean="0">
                <a:solidFill>
                  <a:schemeClr val="bg1"/>
                </a:solidFill>
              </a:rPr>
              <a:t>States </a:t>
            </a:r>
            <a:endParaRPr b="1" dirty="0">
              <a:solidFill>
                <a:schemeClr val="bg1"/>
              </a:solidFill>
            </a:endParaRPr>
          </a:p>
        </p:txBody>
      </p:sp>
      <p:sp>
        <p:nvSpPr>
          <p:cNvPr id="9219" name="Content Placeholder 2">
            <a:extLst>
              <a:ext uri="{FF2B5EF4-FFF2-40B4-BE49-F238E27FC236}">
                <a16:creationId xmlns:a16="http://schemas.microsoft.com/office/drawing/2014/main" id="{613BC59A-3545-34AF-67A7-B0F915CC693D}"/>
              </a:ext>
            </a:extLst>
          </p:cNvPr>
          <p:cNvSpPr>
            <a:spLocks noGrp="1"/>
          </p:cNvSpPr>
          <p:nvPr>
            <p:ph idx="1"/>
          </p:nvPr>
        </p:nvSpPr>
        <p:spPr>
          <a:xfrm>
            <a:off x="414338" y="1124745"/>
            <a:ext cx="11361737" cy="5537993"/>
          </a:xfrm>
        </p:spPr>
        <p:txBody>
          <a:bodyPr/>
          <a:lstStyle/>
          <a:p>
            <a:pPr marL="150813" indent="0" algn="ctr">
              <a:buClr>
                <a:schemeClr val="bg1"/>
              </a:buClr>
              <a:buNone/>
            </a:pPr>
            <a:r>
              <a:rPr lang="fr-BE" b="1" dirty="0" smtClean="0"/>
              <a:t>Duration of </a:t>
            </a:r>
            <a:r>
              <a:rPr lang="fr-BE" b="1" dirty="0" err="1" smtClean="0"/>
              <a:t>irregularities</a:t>
            </a:r>
            <a:r>
              <a:rPr lang="fr-BE" b="1" dirty="0" smtClean="0"/>
              <a:t> </a:t>
            </a:r>
          </a:p>
          <a:p>
            <a:pPr>
              <a:buClr>
                <a:schemeClr val="bg1"/>
              </a:buClr>
            </a:pPr>
            <a:endParaRPr lang="fr-BE" dirty="0"/>
          </a:p>
          <a:p>
            <a:pPr>
              <a:buClr>
                <a:schemeClr val="bg1"/>
              </a:buClr>
            </a:pPr>
            <a:endParaRPr lang="fr-BE" dirty="0" smtClean="0"/>
          </a:p>
          <a:p>
            <a:pPr>
              <a:buClr>
                <a:schemeClr val="bg1"/>
              </a:buClr>
            </a:pPr>
            <a:endParaRPr lang="fr-BE" dirty="0"/>
          </a:p>
          <a:p>
            <a:pPr marL="150813" indent="0">
              <a:buClr>
                <a:schemeClr val="bg1"/>
              </a:buClr>
              <a:buNone/>
            </a:pPr>
            <a:endParaRPr lang="fr-BE" dirty="0" smtClean="0"/>
          </a:p>
        </p:txBody>
      </p:sp>
      <p:pic>
        <p:nvPicPr>
          <p:cNvPr id="4" name="Picture 3" descr="Picture 33">
            <a:extLst>
              <a:ext uri="{FF2B5EF4-FFF2-40B4-BE49-F238E27FC236}">
                <a16:creationId xmlns:a16="http://schemas.microsoft.com/office/drawing/2014/main" id="{F1535D82-B322-6815-3667-2BB6C8A5C12A}"/>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587038" y="6188075"/>
            <a:ext cx="1450975"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 name="Picture 1"/>
          <p:cNvPicPr>
            <a:picLocks noChangeAspect="1"/>
          </p:cNvPicPr>
          <p:nvPr/>
        </p:nvPicPr>
        <p:blipFill>
          <a:blip r:embed="rId4"/>
          <a:stretch>
            <a:fillRect/>
          </a:stretch>
        </p:blipFill>
        <p:spPr>
          <a:xfrm>
            <a:off x="1703512" y="1772816"/>
            <a:ext cx="8883526" cy="4415259"/>
          </a:xfrm>
          <a:prstGeom prst="rect">
            <a:avLst/>
          </a:prstGeom>
        </p:spPr>
      </p:pic>
    </p:spTree>
    <p:extLst>
      <p:ext uri="{BB962C8B-B14F-4D97-AF65-F5344CB8AC3E}">
        <p14:creationId xmlns:p14="http://schemas.microsoft.com/office/powerpoint/2010/main" val="809556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20D757C-E077-1BDB-C2A9-3DCAF901F843}"/>
              </a:ext>
            </a:extLst>
          </p:cNvPr>
          <p:cNvSpPr>
            <a:spLocks noGrp="1"/>
          </p:cNvSpPr>
          <p:nvPr>
            <p:ph type="title"/>
          </p:nvPr>
        </p:nvSpPr>
        <p:spPr>
          <a:xfrm>
            <a:off x="414338" y="116633"/>
            <a:ext cx="11361737" cy="936104"/>
          </a:xfrm>
        </p:spPr>
        <p:txBody>
          <a:bodyPr/>
          <a:lstStyle/>
          <a:p>
            <a:pPr algn="ctr">
              <a:defRPr b="1">
                <a:solidFill>
                  <a:schemeClr val="bg1"/>
                </a:solidFill>
              </a:defRPr>
            </a:pPr>
            <a:r>
              <a:rPr lang="fr-BE" b="1" dirty="0" smtClean="0">
                <a:solidFill>
                  <a:schemeClr val="bg1"/>
                </a:solidFill>
              </a:rPr>
              <a:t>3. </a:t>
            </a:r>
            <a:r>
              <a:rPr lang="fr-BE" b="1" dirty="0" err="1" smtClean="0">
                <a:solidFill>
                  <a:schemeClr val="bg1"/>
                </a:solidFill>
              </a:rPr>
              <a:t>Anti-fraud</a:t>
            </a:r>
            <a:r>
              <a:rPr lang="fr-BE" b="1" dirty="0" smtClean="0">
                <a:solidFill>
                  <a:schemeClr val="bg1"/>
                </a:solidFill>
              </a:rPr>
              <a:t> </a:t>
            </a:r>
            <a:r>
              <a:rPr lang="fr-BE" b="1" dirty="0" err="1" smtClean="0">
                <a:solidFill>
                  <a:schemeClr val="bg1"/>
                </a:solidFill>
              </a:rPr>
              <a:t>work</a:t>
            </a:r>
            <a:r>
              <a:rPr lang="fr-BE" b="1" dirty="0" smtClean="0">
                <a:solidFill>
                  <a:schemeClr val="bg1"/>
                </a:solidFill>
              </a:rPr>
              <a:t> </a:t>
            </a:r>
            <a:r>
              <a:rPr lang="fr-BE" b="1" dirty="0" err="1" smtClean="0">
                <a:solidFill>
                  <a:schemeClr val="bg1"/>
                </a:solidFill>
              </a:rPr>
              <a:t>carried</a:t>
            </a:r>
            <a:r>
              <a:rPr lang="fr-BE" b="1" dirty="0" smtClean="0">
                <a:solidFill>
                  <a:schemeClr val="bg1"/>
                </a:solidFill>
              </a:rPr>
              <a:t> out and </a:t>
            </a:r>
            <a:r>
              <a:rPr lang="fr-BE" b="1" dirty="0" err="1" smtClean="0">
                <a:solidFill>
                  <a:schemeClr val="bg1"/>
                </a:solidFill>
              </a:rPr>
              <a:t>results</a:t>
            </a:r>
            <a:r>
              <a:rPr lang="fr-BE" b="1" dirty="0" smtClean="0">
                <a:solidFill>
                  <a:schemeClr val="bg1"/>
                </a:solidFill>
              </a:rPr>
              <a:t> </a:t>
            </a:r>
            <a:r>
              <a:rPr lang="fr-BE" b="1" dirty="0" err="1" smtClean="0">
                <a:solidFill>
                  <a:schemeClr val="bg1"/>
                </a:solidFill>
              </a:rPr>
              <a:t>obtained</a:t>
            </a:r>
            <a:r>
              <a:rPr lang="fr-BE" b="1" dirty="0" smtClean="0">
                <a:solidFill>
                  <a:schemeClr val="bg1"/>
                </a:solidFill>
              </a:rPr>
              <a:t/>
            </a:r>
            <a:br>
              <a:rPr lang="fr-BE" b="1" dirty="0" smtClean="0">
                <a:solidFill>
                  <a:schemeClr val="bg1"/>
                </a:solidFill>
              </a:rPr>
            </a:br>
            <a:r>
              <a:rPr lang="fr-BE" b="1" dirty="0" smtClean="0">
                <a:solidFill>
                  <a:schemeClr val="bg1"/>
                </a:solidFill>
              </a:rPr>
              <a:t> by </a:t>
            </a:r>
            <a:r>
              <a:rPr lang="fr-BE" b="1" dirty="0" smtClean="0">
                <a:solidFill>
                  <a:schemeClr val="bg1"/>
                </a:solidFill>
              </a:rPr>
              <a:t>the </a:t>
            </a:r>
            <a:r>
              <a:rPr lang="fr-BE" b="1" dirty="0" err="1" smtClean="0">
                <a:solidFill>
                  <a:schemeClr val="bg1"/>
                </a:solidFill>
              </a:rPr>
              <a:t>Member</a:t>
            </a:r>
            <a:r>
              <a:rPr lang="fr-BE" b="1" dirty="0" smtClean="0">
                <a:solidFill>
                  <a:schemeClr val="bg1"/>
                </a:solidFill>
              </a:rPr>
              <a:t> </a:t>
            </a:r>
            <a:r>
              <a:rPr lang="fr-BE" b="1" dirty="0" smtClean="0">
                <a:solidFill>
                  <a:schemeClr val="bg1"/>
                </a:solidFill>
              </a:rPr>
              <a:t>States </a:t>
            </a:r>
            <a:endParaRPr b="1" dirty="0">
              <a:solidFill>
                <a:schemeClr val="bg1"/>
              </a:solidFill>
            </a:endParaRPr>
          </a:p>
        </p:txBody>
      </p:sp>
      <p:sp>
        <p:nvSpPr>
          <p:cNvPr id="9219" name="Content Placeholder 2">
            <a:extLst>
              <a:ext uri="{FF2B5EF4-FFF2-40B4-BE49-F238E27FC236}">
                <a16:creationId xmlns:a16="http://schemas.microsoft.com/office/drawing/2014/main" id="{613BC59A-3545-34AF-67A7-B0F915CC693D}"/>
              </a:ext>
            </a:extLst>
          </p:cNvPr>
          <p:cNvSpPr>
            <a:spLocks noGrp="1"/>
          </p:cNvSpPr>
          <p:nvPr>
            <p:ph idx="1"/>
          </p:nvPr>
        </p:nvSpPr>
        <p:spPr>
          <a:xfrm>
            <a:off x="414338" y="1052737"/>
            <a:ext cx="11361737" cy="5038501"/>
          </a:xfrm>
        </p:spPr>
        <p:txBody>
          <a:bodyPr/>
          <a:lstStyle/>
          <a:p>
            <a:pPr marL="150813" indent="0" algn="ctr">
              <a:buClr>
                <a:schemeClr val="bg1"/>
              </a:buClr>
              <a:buNone/>
            </a:pPr>
            <a:r>
              <a:rPr lang="fr-BE" b="1" dirty="0" err="1" smtClean="0"/>
              <a:t>Member</a:t>
            </a:r>
            <a:r>
              <a:rPr lang="fr-BE" b="1" dirty="0" smtClean="0"/>
              <a:t> States’ </a:t>
            </a:r>
            <a:r>
              <a:rPr lang="fr-BE" b="1" dirty="0" err="1" smtClean="0"/>
              <a:t>follow</a:t>
            </a:r>
            <a:r>
              <a:rPr lang="fr-BE" b="1" dirty="0" smtClean="0"/>
              <a:t>-up to </a:t>
            </a:r>
            <a:r>
              <a:rPr lang="fr-BE" b="1" dirty="0" err="1" smtClean="0"/>
              <a:t>suspected</a:t>
            </a:r>
            <a:r>
              <a:rPr lang="fr-BE" b="1" dirty="0" smtClean="0"/>
              <a:t> </a:t>
            </a:r>
            <a:r>
              <a:rPr lang="fr-BE" b="1" dirty="0" err="1" smtClean="0"/>
              <a:t>fraud</a:t>
            </a:r>
            <a:r>
              <a:rPr lang="fr-BE" b="1" dirty="0" smtClean="0"/>
              <a:t> (2014-2022)</a:t>
            </a:r>
            <a:endParaRPr b="1" dirty="0"/>
          </a:p>
        </p:txBody>
      </p:sp>
      <p:pic>
        <p:nvPicPr>
          <p:cNvPr id="4" name="Picture 3" descr="Picture 33">
            <a:extLst>
              <a:ext uri="{FF2B5EF4-FFF2-40B4-BE49-F238E27FC236}">
                <a16:creationId xmlns:a16="http://schemas.microsoft.com/office/drawing/2014/main" id="{F1535D82-B322-6815-3667-2BB6C8A5C12A}"/>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587038" y="6188075"/>
            <a:ext cx="1450975"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 name="Picture 2"/>
          <p:cNvPicPr>
            <a:picLocks noChangeAspect="1"/>
          </p:cNvPicPr>
          <p:nvPr/>
        </p:nvPicPr>
        <p:blipFill>
          <a:blip r:embed="rId4"/>
          <a:stretch>
            <a:fillRect/>
          </a:stretch>
        </p:blipFill>
        <p:spPr>
          <a:xfrm>
            <a:off x="1919536" y="1639978"/>
            <a:ext cx="8352928" cy="5132296"/>
          </a:xfrm>
          <a:prstGeom prst="rect">
            <a:avLst/>
          </a:prstGeom>
        </p:spPr>
      </p:pic>
    </p:spTree>
    <p:extLst>
      <p:ext uri="{BB962C8B-B14F-4D97-AF65-F5344CB8AC3E}">
        <p14:creationId xmlns:p14="http://schemas.microsoft.com/office/powerpoint/2010/main" val="30887036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20D757C-E077-1BDB-C2A9-3DCAF901F843}"/>
              </a:ext>
            </a:extLst>
          </p:cNvPr>
          <p:cNvSpPr>
            <a:spLocks noGrp="1"/>
          </p:cNvSpPr>
          <p:nvPr>
            <p:ph type="title"/>
          </p:nvPr>
        </p:nvSpPr>
        <p:spPr>
          <a:xfrm>
            <a:off x="414338" y="116632"/>
            <a:ext cx="11361737" cy="577491"/>
          </a:xfrm>
        </p:spPr>
        <p:txBody>
          <a:bodyPr/>
          <a:lstStyle/>
          <a:p>
            <a:pPr algn="ctr">
              <a:defRPr b="1">
                <a:solidFill>
                  <a:schemeClr val="bg1"/>
                </a:solidFill>
              </a:defRPr>
            </a:pPr>
            <a:r>
              <a:rPr lang="fr-BE" b="1" dirty="0" smtClean="0">
                <a:solidFill>
                  <a:schemeClr val="bg1"/>
                </a:solidFill>
              </a:rPr>
              <a:t>4. Country </a:t>
            </a:r>
            <a:r>
              <a:rPr lang="fr-BE" b="1" dirty="0" err="1" smtClean="0">
                <a:solidFill>
                  <a:schemeClr val="bg1"/>
                </a:solidFill>
              </a:rPr>
              <a:t>fact</a:t>
            </a:r>
            <a:r>
              <a:rPr lang="fr-BE" b="1" dirty="0" smtClean="0">
                <a:solidFill>
                  <a:schemeClr val="bg1"/>
                </a:solidFill>
              </a:rPr>
              <a:t> </a:t>
            </a:r>
            <a:r>
              <a:rPr lang="fr-BE" b="1" dirty="0" err="1" smtClean="0">
                <a:solidFill>
                  <a:schemeClr val="bg1"/>
                </a:solidFill>
              </a:rPr>
              <a:t>sheets</a:t>
            </a:r>
            <a:r>
              <a:rPr lang="fr-BE" b="1" dirty="0" smtClean="0">
                <a:solidFill>
                  <a:schemeClr val="bg1"/>
                </a:solidFill>
              </a:rPr>
              <a:t> </a:t>
            </a:r>
            <a:endParaRPr b="1" dirty="0">
              <a:solidFill>
                <a:schemeClr val="bg1"/>
              </a:solidFill>
            </a:endParaRPr>
          </a:p>
        </p:txBody>
      </p:sp>
      <p:sp>
        <p:nvSpPr>
          <p:cNvPr id="9219" name="Content Placeholder 2">
            <a:extLst>
              <a:ext uri="{FF2B5EF4-FFF2-40B4-BE49-F238E27FC236}">
                <a16:creationId xmlns:a16="http://schemas.microsoft.com/office/drawing/2014/main" id="{613BC59A-3545-34AF-67A7-B0F915CC693D}"/>
              </a:ext>
            </a:extLst>
          </p:cNvPr>
          <p:cNvSpPr>
            <a:spLocks noGrp="1"/>
          </p:cNvSpPr>
          <p:nvPr>
            <p:ph idx="1"/>
          </p:nvPr>
        </p:nvSpPr>
        <p:spPr>
          <a:xfrm>
            <a:off x="414338" y="715469"/>
            <a:ext cx="11361737" cy="5665860"/>
          </a:xfrm>
        </p:spPr>
        <p:txBody>
          <a:bodyPr/>
          <a:lstStyle/>
          <a:p>
            <a:pPr marL="150813" indent="0">
              <a:buNone/>
              <a:defRPr sz="2400"/>
            </a:pPr>
            <a:r>
              <a:rPr lang="en-US" sz="2000" dirty="0" smtClean="0"/>
              <a:t>As in past years: </a:t>
            </a:r>
            <a:r>
              <a:rPr lang="en-US" sz="2000" b="1" dirty="0" smtClean="0"/>
              <a:t>main </a:t>
            </a:r>
            <a:r>
              <a:rPr lang="en-US" sz="2000" b="1" dirty="0"/>
              <a:t>quantitative indicators </a:t>
            </a:r>
            <a:r>
              <a:rPr lang="en-US" sz="2000" dirty="0"/>
              <a:t>concerning the detection and reporting of fraudulent and non-fraudulent </a:t>
            </a:r>
            <a:r>
              <a:rPr lang="en-US" sz="2000" dirty="0" smtClean="0"/>
              <a:t>irregularities</a:t>
            </a:r>
            <a:endParaRPr sz="2000" dirty="0"/>
          </a:p>
          <a:p>
            <a:pPr marL="150813" indent="0">
              <a:buNone/>
            </a:pPr>
            <a:endParaRPr dirty="0"/>
          </a:p>
        </p:txBody>
      </p:sp>
      <p:pic>
        <p:nvPicPr>
          <p:cNvPr id="4" name="Picture 3" descr="Picture 33">
            <a:extLst>
              <a:ext uri="{FF2B5EF4-FFF2-40B4-BE49-F238E27FC236}">
                <a16:creationId xmlns:a16="http://schemas.microsoft.com/office/drawing/2014/main" id="{F1535D82-B322-6815-3667-2BB6C8A5C12A}"/>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587038" y="6188075"/>
            <a:ext cx="1450975"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 name="Picture 1"/>
          <p:cNvPicPr>
            <a:picLocks noChangeAspect="1"/>
          </p:cNvPicPr>
          <p:nvPr/>
        </p:nvPicPr>
        <p:blipFill>
          <a:blip r:embed="rId4"/>
          <a:stretch>
            <a:fillRect/>
          </a:stretch>
        </p:blipFill>
        <p:spPr>
          <a:xfrm>
            <a:off x="4651166" y="1628801"/>
            <a:ext cx="7124907" cy="2592287"/>
          </a:xfrm>
          <a:prstGeom prst="rect">
            <a:avLst/>
          </a:prstGeom>
        </p:spPr>
      </p:pic>
      <p:pic>
        <p:nvPicPr>
          <p:cNvPr id="5" name="Picture 4"/>
          <p:cNvPicPr>
            <a:picLocks noChangeAspect="1"/>
          </p:cNvPicPr>
          <p:nvPr/>
        </p:nvPicPr>
        <p:blipFill>
          <a:blip r:embed="rId5"/>
          <a:stretch>
            <a:fillRect/>
          </a:stretch>
        </p:blipFill>
        <p:spPr>
          <a:xfrm>
            <a:off x="2063552" y="4555313"/>
            <a:ext cx="9001000" cy="1611417"/>
          </a:xfrm>
          <a:prstGeom prst="rect">
            <a:avLst/>
          </a:prstGeom>
        </p:spPr>
      </p:pic>
      <p:sp>
        <p:nvSpPr>
          <p:cNvPr id="6" name="TextBox 5"/>
          <p:cNvSpPr txBox="1"/>
          <p:nvPr/>
        </p:nvSpPr>
        <p:spPr>
          <a:xfrm>
            <a:off x="623392" y="4653136"/>
            <a:ext cx="433132" cy="707886"/>
          </a:xfrm>
          <a:prstGeom prst="rect">
            <a:avLst/>
          </a:prstGeom>
          <a:noFill/>
        </p:spPr>
        <p:txBody>
          <a:bodyPr wrap="none" rtlCol="0">
            <a:spAutoFit/>
          </a:bodyPr>
          <a:lstStyle/>
          <a:p>
            <a:r>
              <a:rPr lang="fr-BE" sz="4000" b="1" dirty="0" smtClean="0">
                <a:solidFill>
                  <a:schemeClr val="bg1"/>
                </a:solidFill>
              </a:rPr>
              <a:t>!</a:t>
            </a:r>
            <a:r>
              <a:rPr lang="fr-BE" sz="2800" b="1" dirty="0" smtClean="0"/>
              <a:t> </a:t>
            </a:r>
            <a:endParaRPr lang="en-GB" sz="2800" b="1" dirty="0"/>
          </a:p>
        </p:txBody>
      </p:sp>
    </p:spTree>
    <p:extLst>
      <p:ext uri="{BB962C8B-B14F-4D97-AF65-F5344CB8AC3E}">
        <p14:creationId xmlns:p14="http://schemas.microsoft.com/office/powerpoint/2010/main" val="1089737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20D757C-E077-1BDB-C2A9-3DCAF901F843}"/>
              </a:ext>
            </a:extLst>
          </p:cNvPr>
          <p:cNvSpPr>
            <a:spLocks noGrp="1"/>
          </p:cNvSpPr>
          <p:nvPr>
            <p:ph type="title"/>
          </p:nvPr>
        </p:nvSpPr>
        <p:spPr>
          <a:xfrm>
            <a:off x="414338" y="116633"/>
            <a:ext cx="11361737" cy="648072"/>
          </a:xfrm>
        </p:spPr>
        <p:txBody>
          <a:bodyPr/>
          <a:lstStyle/>
          <a:p>
            <a:pPr algn="ctr">
              <a:defRPr b="1">
                <a:solidFill>
                  <a:schemeClr val="bg1"/>
                </a:solidFill>
              </a:defRPr>
            </a:pPr>
            <a:r>
              <a:rPr lang="fr-BE" b="1" dirty="0" smtClean="0">
                <a:solidFill>
                  <a:schemeClr val="bg1"/>
                </a:solidFill>
              </a:rPr>
              <a:t>4. Country </a:t>
            </a:r>
            <a:r>
              <a:rPr lang="fr-BE" b="1" dirty="0" err="1" smtClean="0">
                <a:solidFill>
                  <a:schemeClr val="bg1"/>
                </a:solidFill>
              </a:rPr>
              <a:t>fact</a:t>
            </a:r>
            <a:r>
              <a:rPr lang="fr-BE" b="1" dirty="0" smtClean="0">
                <a:solidFill>
                  <a:schemeClr val="bg1"/>
                </a:solidFill>
              </a:rPr>
              <a:t> </a:t>
            </a:r>
            <a:r>
              <a:rPr lang="fr-BE" b="1" dirty="0" err="1" smtClean="0">
                <a:solidFill>
                  <a:schemeClr val="bg1"/>
                </a:solidFill>
              </a:rPr>
              <a:t>sheets</a:t>
            </a:r>
            <a:r>
              <a:rPr lang="fr-BE" b="1" dirty="0" smtClean="0">
                <a:solidFill>
                  <a:schemeClr val="bg1"/>
                </a:solidFill>
              </a:rPr>
              <a:t> </a:t>
            </a:r>
            <a:endParaRPr b="1" dirty="0">
              <a:solidFill>
                <a:schemeClr val="bg1"/>
              </a:solidFill>
            </a:endParaRPr>
          </a:p>
        </p:txBody>
      </p:sp>
      <p:sp>
        <p:nvSpPr>
          <p:cNvPr id="9219" name="Content Placeholder 2">
            <a:extLst>
              <a:ext uri="{FF2B5EF4-FFF2-40B4-BE49-F238E27FC236}">
                <a16:creationId xmlns:a16="http://schemas.microsoft.com/office/drawing/2014/main" id="{613BC59A-3545-34AF-67A7-B0F915CC693D}"/>
              </a:ext>
            </a:extLst>
          </p:cNvPr>
          <p:cNvSpPr>
            <a:spLocks noGrp="1"/>
          </p:cNvSpPr>
          <p:nvPr>
            <p:ph idx="1"/>
          </p:nvPr>
        </p:nvSpPr>
        <p:spPr>
          <a:xfrm>
            <a:off x="414338" y="764705"/>
            <a:ext cx="11361737" cy="5326533"/>
          </a:xfrm>
        </p:spPr>
        <p:txBody>
          <a:bodyPr/>
          <a:lstStyle/>
          <a:p>
            <a:pPr marL="150813" indent="0" algn="ctr">
              <a:lnSpc>
                <a:spcPct val="100000"/>
              </a:lnSpc>
              <a:buNone/>
              <a:defRPr sz="2400"/>
            </a:pPr>
            <a:r>
              <a:rPr lang="fr-BE" sz="2000" b="1" dirty="0"/>
              <a:t>New</a:t>
            </a:r>
            <a:r>
              <a:rPr lang="fr-BE" sz="2000" b="1" dirty="0" smtClean="0"/>
              <a:t>: National </a:t>
            </a:r>
            <a:r>
              <a:rPr lang="fr-BE" sz="2000" b="1" dirty="0" err="1"/>
              <a:t>anti-fraud</a:t>
            </a:r>
            <a:r>
              <a:rPr lang="fr-BE" sz="2000" b="1" dirty="0"/>
              <a:t> </a:t>
            </a:r>
            <a:r>
              <a:rPr lang="fr-BE" sz="2000" b="1" dirty="0" err="1" smtClean="0"/>
              <a:t>landscape</a:t>
            </a:r>
            <a:r>
              <a:rPr lang="fr-BE" sz="2000" b="1" dirty="0" smtClean="0"/>
              <a:t> </a:t>
            </a:r>
            <a:endParaRPr lang="fr-BE" sz="2000" b="1" dirty="0"/>
          </a:p>
          <a:p>
            <a:pPr marL="150813" indent="0" algn="ctr">
              <a:lnSpc>
                <a:spcPct val="100000"/>
              </a:lnSpc>
              <a:buNone/>
            </a:pPr>
            <a:r>
              <a:rPr lang="en-US" sz="2000" dirty="0" smtClean="0"/>
              <a:t>“</a:t>
            </a:r>
            <a:r>
              <a:rPr lang="en-US" sz="2000" dirty="0"/>
              <a:t>Bodies external to the MCS competent for detection and investigation of fraud </a:t>
            </a:r>
            <a:r>
              <a:rPr lang="en-US" sz="2000" dirty="0" smtClean="0"/>
              <a:t>and irregularities </a:t>
            </a:r>
            <a:r>
              <a:rPr lang="en-US" sz="2000" dirty="0"/>
              <a:t>affecting the EU’s financial interests</a:t>
            </a:r>
            <a:r>
              <a:rPr lang="en-US" sz="2000" dirty="0" smtClean="0"/>
              <a:t>”</a:t>
            </a:r>
            <a:endParaRPr lang="en-US" sz="2000" dirty="0"/>
          </a:p>
        </p:txBody>
      </p:sp>
      <p:pic>
        <p:nvPicPr>
          <p:cNvPr id="4" name="Picture 3" descr="Picture 33">
            <a:extLst>
              <a:ext uri="{FF2B5EF4-FFF2-40B4-BE49-F238E27FC236}">
                <a16:creationId xmlns:a16="http://schemas.microsoft.com/office/drawing/2014/main" id="{F1535D82-B322-6815-3667-2BB6C8A5C12A}"/>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587038" y="6188075"/>
            <a:ext cx="1450975"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 name="Picture 2"/>
          <p:cNvPicPr>
            <a:picLocks noChangeAspect="1"/>
          </p:cNvPicPr>
          <p:nvPr/>
        </p:nvPicPr>
        <p:blipFill>
          <a:blip r:embed="rId4"/>
          <a:stretch>
            <a:fillRect/>
          </a:stretch>
        </p:blipFill>
        <p:spPr>
          <a:xfrm>
            <a:off x="911424" y="2060848"/>
            <a:ext cx="9656563" cy="4354239"/>
          </a:xfrm>
          <a:prstGeom prst="rect">
            <a:avLst/>
          </a:prstGeom>
        </p:spPr>
      </p:pic>
    </p:spTree>
    <p:extLst>
      <p:ext uri="{BB962C8B-B14F-4D97-AF65-F5344CB8AC3E}">
        <p14:creationId xmlns:p14="http://schemas.microsoft.com/office/powerpoint/2010/main" val="250155399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LIDO_APP_VERSION" val="1.5.1.3319"/>
  <p:tag name="SLIDO_PRESENTATION_ID" val="00000000-0000-0000-0000-000000000000"/>
  <p:tag name="SLIDO_EVENT_UUID" val="d47909ab-9b18-4e41-94f7-df8bea726e37"/>
  <p:tag name="SLIDO_EVENT_SECTION_UUID" val="3fc649be-ab34-4199-93c6-88f012c16d76"/>
</p:tagLst>
</file>

<file path=ppt/theme/theme1.xml><?xml version="1.0" encoding="utf-8"?>
<a:theme xmlns:a="http://schemas.openxmlformats.org/drawingml/2006/main" name="Simple Light">
  <a:themeElements>
    <a:clrScheme name="">
      <a:dk1>
        <a:srgbClr val="000000"/>
      </a:dk1>
      <a:lt1>
        <a:srgbClr val="FFFFFF"/>
      </a:lt1>
      <a:dk2>
        <a:srgbClr val="A7A7A7"/>
      </a:dk2>
      <a:lt2>
        <a:srgbClr val="535353"/>
      </a:lt2>
      <a:accent1>
        <a:srgbClr val="4285F4"/>
      </a:accent1>
      <a:accent2>
        <a:srgbClr val="212121"/>
      </a:accent2>
      <a:accent3>
        <a:srgbClr val="FFFFFF"/>
      </a:accent3>
      <a:accent4>
        <a:srgbClr val="000000"/>
      </a:accent4>
      <a:accent5>
        <a:srgbClr val="B0C2F8"/>
      </a:accent5>
      <a:accent6>
        <a:srgbClr val="1D1D1D"/>
      </a:accent6>
      <a:hlink>
        <a:srgbClr val="0000FF"/>
      </a:hlink>
      <a:folHlink>
        <a:srgbClr val="FF00FF"/>
      </a:folHlink>
    </a:clrScheme>
    <a:fontScheme name="Simple Light">
      <a:majorFont>
        <a:latin typeface="Arial"/>
        <a:ea typeface=""/>
        <a:cs typeface="Arial"/>
      </a:majorFont>
      <a:minorFont>
        <a:latin typeface="EC Square Sans Pro Medium"/>
        <a:ea typeface="EC Square Sans Pro Medium"/>
        <a:cs typeface="EC Square Sans Pro Medium"/>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FFFFFF"/>
        </a:solidFill>
        <a:ln w="25400" cap="flat" cmpd="sng" algn="ctr">
          <a:solidFill>
            <a:schemeClr val="accent1"/>
          </a:solidFill>
          <a:prstDash val="solid"/>
          <a:round/>
          <a:headEnd type="none" w="med" len="med"/>
          <a:tailEnd type="none" w="med" len="med"/>
        </a:ln>
        <a:effectLst>
          <a:outerShdw blurRad="38100" dist="23000" dir="5400000" algn="ctr" rotWithShape="0">
            <a:srgbClr val="000000">
              <a:alpha val="34999"/>
            </a:srgbClr>
          </a:outerShdw>
        </a:effectLst>
      </a:spPr>
      <a:bodyPr vert="horz" wrap="square" lIns="45719" tIns="45719" rIns="45719" bIns="45719"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sz="1800" b="0" i="0" u="none" strike="noStrike" cap="none" normalizeH="0" baseline="0">
            <a:ln>
              <a:noFill/>
            </a:ln>
            <a:solidFill>
              <a:srgbClr val="000000"/>
            </a:solidFill>
            <a:effectLst/>
            <a:latin typeface="Calibri" panose="020F0502020204030204" pitchFamily="34" charset="0"/>
            <a:cs typeface="Calibri" panose="020F0502020204030204" pitchFamily="34" charset="0"/>
            <a:sym typeface="Calibri" panose="020F0502020204030204" pitchFamily="34" charset="0"/>
          </a:defRPr>
        </a:defPPr>
      </a:lstStyle>
    </a:spDef>
    <a:lnDef>
      <a:spPr bwMode="auto">
        <a:xfrm>
          <a:off x="0" y="0"/>
          <a:ext cx="1" cy="1"/>
        </a:xfrm>
        <a:custGeom>
          <a:avLst/>
          <a:gdLst/>
          <a:ahLst/>
          <a:cxnLst/>
          <a:rect l="0" t="0" r="0" b="0"/>
          <a:pathLst/>
        </a:custGeom>
        <a:solidFill>
          <a:srgbClr val="FFFFFF"/>
        </a:solidFill>
        <a:ln w="25400" cap="flat" cmpd="sng" algn="ctr">
          <a:solidFill>
            <a:schemeClr val="accent1"/>
          </a:solidFill>
          <a:prstDash val="solid"/>
          <a:round/>
          <a:headEnd type="none" w="med" len="med"/>
          <a:tailEnd type="none" w="med" len="med"/>
        </a:ln>
        <a:effectLst>
          <a:outerShdw blurRad="38100" dist="23000" dir="5400000" algn="ctr" rotWithShape="0">
            <a:srgbClr val="000000">
              <a:alpha val="34999"/>
            </a:srgbClr>
          </a:outerShdw>
        </a:effectLst>
      </a:spPr>
      <a:bodyPr vert="horz" wrap="square" lIns="45719" tIns="45719" rIns="45719" bIns="45719"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sz="1800" b="0" i="0" u="none" strike="noStrike" cap="none" normalizeH="0" baseline="0">
            <a:ln>
              <a:noFill/>
            </a:ln>
            <a:solidFill>
              <a:srgbClr val="000000"/>
            </a:solidFill>
            <a:effectLst/>
            <a:latin typeface="Calibri" panose="020F0502020204030204" pitchFamily="34" charset="0"/>
            <a:cs typeface="Calibri" panose="020F0502020204030204" pitchFamily="34" charset="0"/>
            <a:sym typeface="Calibri" panose="020F0502020204030204" pitchFamily="34" charset="0"/>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A7A7A7"/>
      </a:dk2>
      <a:lt2>
        <a:srgbClr val="535353"/>
      </a:lt2>
      <a:accent1>
        <a:srgbClr val="4285F4"/>
      </a:accent1>
      <a:accent2>
        <a:srgbClr val="212121"/>
      </a:accent2>
      <a:accent3>
        <a:srgbClr val="FFFFFF"/>
      </a:accent3>
      <a:accent4>
        <a:srgbClr val="000000"/>
      </a:accent4>
      <a:accent5>
        <a:srgbClr val="B0C2F8"/>
      </a:accent5>
      <a:accent6>
        <a:srgbClr val="1D1D1D"/>
      </a:accent6>
      <a:hlink>
        <a:srgbClr val="0000FF"/>
      </a:hlink>
      <a:folHlink>
        <a:srgbClr val="FF00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p:Policy xmlns:p="office.server.policy" id="" local="true">
  <p:Name>eDocument</p:Name>
  <p:Description/>
  <p:Statement/>
  <p:PolicyItems/>
</p:Policy>
</file>

<file path=customXml/item2.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Version=15.0.0.0, Culture=neutral, PublicKeyToken=71e9bce111e9429c</Assembly>
    <Class>Microsoft.Office.RecordsManagement.Internal.UpdateExpireDate</Class>
    <Data/>
    <Filter/>
  </Receiver>
</spe:Receivers>
</file>

<file path=customXml/item3.xml><?xml version="1.0" encoding="utf-8"?>
<ct:contentTypeSchema xmlns:ct="http://schemas.microsoft.com/office/2006/metadata/contentType" xmlns:ma="http://schemas.microsoft.com/office/2006/metadata/properties/metaAttributes" ct:_="" ma:_="" ma:contentTypeName="eDocument" ma:contentTypeID="0x0101000BC94875665D404BB1351B53C41FD2C000E33F4325E71F864798C332E9E51F0475" ma:contentTypeVersion="22" ma:contentTypeDescription="Create a new document for eDocs" ma:contentTypeScope="" ma:versionID="c854f6cc3f4543c14bb0a11430c47472">
  <xsd:schema xmlns:xsd="http://www.w3.org/2001/XMLSchema" xmlns:xs="http://www.w3.org/2001/XMLSchema" xmlns:p="http://schemas.microsoft.com/office/2006/metadata/properties" xmlns:ns1="http://schemas.microsoft.com/sharepoint/v3" xmlns:ns2="9cc1778e-ecac-4d0d-a449-15a9e26e712b" xmlns:ns3="cfe745a8-30c8-43bb-9c45-f7cc31d061f5" targetNamespace="http://schemas.microsoft.com/office/2006/metadata/properties" ma:root="true" ma:fieldsID="2e949d07d5e7cc6a2360e9576b888915" ns1:_="" ns2:_="" ns3:_="">
    <xsd:import namespace="http://schemas.microsoft.com/sharepoint/v3"/>
    <xsd:import namespace="9cc1778e-ecac-4d0d-a449-15a9e26e712b"/>
    <xsd:import namespace="cfe745a8-30c8-43bb-9c45-f7cc31d061f5"/>
    <xsd:element name="properties">
      <xsd:complexType>
        <xsd:sequence>
          <xsd:element name="documentManagement">
            <xsd:complexType>
              <xsd:all>
                <xsd:element ref="ns2:eDocs_DocumentTopicsTaxHTField0" minOccurs="0"/>
                <xsd:element ref="ns1:_vti_ItemDeclaredRecord" minOccurs="0"/>
                <xsd:element ref="ns1:_dlc_Exempt" minOccurs="0"/>
                <xsd:element ref="ns1:_dlc_ExpireDateSaved" minOccurs="0"/>
                <xsd:element ref="ns1:_dlc_ExpireDate" minOccurs="0"/>
                <xsd:element ref="ns3:TaxCatchAll" minOccurs="0"/>
                <xsd:element ref="ns2:eDocs_SeriesSubSeriesTaxHTField0" minOccurs="0"/>
                <xsd:element ref="ns2:eDocs_YearTaxHTField0" minOccurs="0"/>
                <xsd:element ref="ns1:eDocs_FileName" minOccurs="0"/>
                <xsd:element ref="ns1:eDocs_FileStatus"/>
                <xsd:element ref="ns2:eDocs_FileTopicsTaxHTField0" minOccurs="0"/>
                <xsd:element ref="ns2:eDocs_SecurityClassificationTaxHTField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10" nillable="true" ma:displayName="Declared Record" ma:hidden="true" ma:internalName="_vti_ItemDeclaredRecord" ma:readOnly="true">
      <xsd:simpleType>
        <xsd:restriction base="dms:DateTime"/>
      </xsd:simpleType>
    </xsd:element>
    <xsd:element name="_dlc_Exempt" ma:index="11" nillable="true" ma:displayName="Exempt from Policy" ma:hidden="true" ma:internalName="_dlc_Exempt" ma:readOnly="true">
      <xsd:simpleType>
        <xsd:restriction base="dms:Unknown"/>
      </xsd:simpleType>
    </xsd:element>
    <xsd:element name="_dlc_ExpireDateSaved" ma:index="12" nillable="true" ma:displayName="Original Expiration Date" ma:hidden="true" ma:internalName="_dlc_ExpireDateSaved" ma:readOnly="true">
      <xsd:simpleType>
        <xsd:restriction base="dms:DateTime"/>
      </xsd:simpleType>
    </xsd:element>
    <xsd:element name="_dlc_ExpireDate" ma:index="13" nillable="true" ma:displayName="Expiration Date" ma:description="" ma:hidden="true" ma:indexed="true" ma:internalName="_dlc_ExpireDate" ma:readOnly="true">
      <xsd:simpleType>
        <xsd:restriction base="dms:DateTime"/>
      </xsd:simpleType>
    </xsd:element>
    <xsd:element name="eDocs_FileName" ma:index="19" nillable="true" ma:displayName="File Name" ma:default="0" ma:description="File Number" ma:indexed="true" ma:internalName="eDocs_FileName">
      <xsd:simpleType>
        <xsd:restriction base="dms:Text">
          <xsd:maxLength value="100"/>
        </xsd:restriction>
      </xsd:simpleType>
    </xsd:element>
    <xsd:element name="eDocs_FileStatus" ma:index="20" ma:displayName="Status" ma:default="Live" ma:description="Current Status of the File. This is set to Live, Archived or sent to National Archives" ma:format="Dropdown" ma:indexed="true" ma:internalName="eDocs_FileStatus">
      <xsd:simpleType>
        <xsd:restriction base="dms:Choice">
          <xsd:enumeration value="Live"/>
          <xsd:enumeration value="Archived"/>
          <xsd:enumeration value="Cancelled"/>
          <xsd:enumeration value="Sent to National Archives"/>
        </xsd:restriction>
      </xsd:simpleType>
    </xsd:element>
  </xsd:schema>
  <xsd:schema xmlns:xsd="http://www.w3.org/2001/XMLSchema" xmlns:xs="http://www.w3.org/2001/XMLSchema" xmlns:dms="http://schemas.microsoft.com/office/2006/documentManagement/types" xmlns:pc="http://schemas.microsoft.com/office/infopath/2007/PartnerControls" targetNamespace="9cc1778e-ecac-4d0d-a449-15a9e26e712b" elementFormDefault="qualified">
    <xsd:import namespace="http://schemas.microsoft.com/office/2006/documentManagement/types"/>
    <xsd:import namespace="http://schemas.microsoft.com/office/infopath/2007/PartnerControls"/>
    <xsd:element name="eDocs_DocumentTopicsTaxHTField0" ma:index="9" nillable="true" ma:taxonomy="true" ma:internalName="eDocs_DocumentTopicsTaxHTField0" ma:taxonomyFieldName="eDocs_DocumentTopics" ma:displayName="Document Topics" ma:fieldId="{fbaa881f-c4ae-443f-9fda-fbdd527793df}" ma:taxonomyMulti="true" ma:sspId="00000000-0000-0000-0000-000000000000" ma:termSetId="00000000-0000-0000-0000-000000000000" ma:anchorId="00000000-0000-0000-0000-000000000000" ma:open="false" ma:isKeyword="false">
      <xsd:complexType>
        <xsd:sequence>
          <xsd:element ref="pc:Terms" minOccurs="0" maxOccurs="1"/>
        </xsd:sequence>
      </xsd:complexType>
    </xsd:element>
    <xsd:element name="eDocs_SeriesSubSeriesTaxHTField0" ma:index="15" nillable="true" ma:taxonomy="true" ma:internalName="eDocs_SeriesSubSeriesTaxHTField0" ma:taxonomyFieldName="eDocs_SeriesSubSeries" ma:displayName="Sub Series" ma:fieldId="{11f8bb48-43d6-459a-8b80-9123185593c7}" ma:sspId="638719e2-a8dd-41e9-a1c8-eaacd362d94e" ma:termSetId="d1487d56-a514-44f1-aca8-ee79458ab651" ma:anchorId="00000000-0000-0000-0000-000000000000" ma:open="false" ma:isKeyword="false">
      <xsd:complexType>
        <xsd:sequence>
          <xsd:element ref="pc:Terms" minOccurs="0" maxOccurs="1"/>
        </xsd:sequence>
      </xsd:complexType>
    </xsd:element>
    <xsd:element name="eDocs_YearTaxHTField0" ma:index="17" nillable="true" ma:taxonomy="true" ma:internalName="eDocs_YearTaxHTField0" ma:taxonomyFieldName="eDocs_Year" ma:displayName="Year" ma:indexed="true" ma:fieldId="{7b1b8a72-8553-41e1-8dd7-5ce464e281f2}" ma:sspId="638719e2-a8dd-41e9-a1c8-eaacd362d94e" ma:termSetId="acc59e8e-1c4e-4c17-97cb-7d9483177247" ma:anchorId="00000000-0000-0000-0000-000000000000" ma:open="false" ma:isKeyword="false">
      <xsd:complexType>
        <xsd:sequence>
          <xsd:element ref="pc:Terms" minOccurs="0" maxOccurs="1"/>
        </xsd:sequence>
      </xsd:complexType>
    </xsd:element>
    <xsd:element name="eDocs_FileTopicsTaxHTField0" ma:index="21" nillable="true" ma:taxonomy="true" ma:internalName="eDocs_FileTopicsTaxHTField0" ma:taxonomyFieldName="eDocs_FileTopics" ma:displayName="File Topics" ma:default="" ma:fieldId="{602c691f-3efa-402d-ab5c-baa8c240a9e7}" ma:taxonomyMulti="true" ma:sspId="638719e2-a8dd-41e9-a1c8-eaacd362d94e" ma:termSetId="1f0875b0-8ca5-4937-8743-5a134dfbd20c" ma:anchorId="00000000-0000-0000-0000-000000000000" ma:open="false" ma:isKeyword="false">
      <xsd:complexType>
        <xsd:sequence>
          <xsd:element ref="pc:Terms" minOccurs="0" maxOccurs="1"/>
        </xsd:sequence>
      </xsd:complexType>
    </xsd:element>
    <xsd:element name="eDocs_SecurityClassificationTaxHTField0" ma:index="23" nillable="true" ma:taxonomy="true" ma:internalName="eDocs_SecurityClassificationTaxHTField0" ma:taxonomyFieldName="eDocs_SecurityClassification" ma:displayName="Security Classification" ma:default="2;#Public|a1b4c7cd-a7b1-492f-a832-d2897b8288db" ma:fieldId="{6bbd3faf-a5ab-4e5e-b8a6-a5e099cef439}" ma:sspId="638719e2-a8dd-41e9-a1c8-eaacd362d94e" ma:termSetId="b6ed839a-487e-4da7-8327-e934f239e0b0"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fe745a8-30c8-43bb-9c45-f7cc31d061f5"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9efcea1-1cd3-460b-af59-c18d67f14187}" ma:internalName="TaxCatchAll" ma:showField="CatchAllData" ma:web="cfe745a8-30c8-43bb-9c45-f7cc31d061f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eDocs_SeriesSubSeriesTaxHTField0 xmlns="9cc1778e-ecac-4d0d-a449-15a9e26e712b">
      <Terms xmlns="http://schemas.microsoft.com/office/infopath/2007/PartnerControls">
        <TermInfo xmlns="http://schemas.microsoft.com/office/infopath/2007/PartnerControls">
          <TermName xmlns="http://schemas.microsoft.com/office/infopath/2007/PartnerControls">005</TermName>
          <TermId xmlns="http://schemas.microsoft.com/office/infopath/2007/PartnerControls">cc4e8391-df2c-4d04-958e-22e8e0526af4</TermId>
        </TermInfo>
      </Terms>
    </eDocs_SeriesSubSeriesTaxHTField0>
    <eDocs_FileStatus xmlns="http://schemas.microsoft.com/sharepoint/v3">Live</eDocs_FileStatus>
    <eDocs_FileTopicsTaxHTField0 xmlns="9cc1778e-ecac-4d0d-a449-15a9e26e712b">
      <Terms xmlns="http://schemas.microsoft.com/office/infopath/2007/PartnerControls">
        <TermInfo xmlns="http://schemas.microsoft.com/office/infopath/2007/PartnerControls">
          <TermName xmlns="http://schemas.microsoft.com/office/infopath/2007/PartnerControls">Presentations</TermName>
          <TermId xmlns="http://schemas.microsoft.com/office/infopath/2007/PartnerControls">e8736649-6b3d-4a5e-ab87-8c8f00af6339</TermId>
        </TermInfo>
      </Terms>
    </eDocs_FileTopicsTaxHTField0>
    <eDocs_FileName xmlns="http://schemas.microsoft.com/sharepoint/v3">AGF005-011-2023</eDocs_FileName>
    <eDocs_SecurityClassificationTaxHTField0 xmlns="9cc1778e-ecac-4d0d-a449-15a9e26e712b">
      <Terms xmlns="http://schemas.microsoft.com/office/infopath/2007/PartnerControls">
        <TermInfo xmlns="http://schemas.microsoft.com/office/infopath/2007/PartnerControls">
          <TermName xmlns="http://schemas.microsoft.com/office/infopath/2007/PartnerControls">Public</TermName>
          <TermId xmlns="http://schemas.microsoft.com/office/infopath/2007/PartnerControls">a1b4c7cd-a7b1-492f-a832-d2897b8288db</TermId>
        </TermInfo>
      </Terms>
    </eDocs_SecurityClassificationTaxHTField0>
    <TaxCatchAll xmlns="cfe745a8-30c8-43bb-9c45-f7cc31d061f5">
      <Value>6</Value>
      <Value>26</Value>
      <Value>2</Value>
      <Value>28</Value>
    </TaxCatchAll>
    <eDocs_YearTaxHTField0 xmlns="9cc1778e-ecac-4d0d-a449-15a9e26e712b">
      <Terms xmlns="http://schemas.microsoft.com/office/infopath/2007/PartnerControls">
        <TermInfo xmlns="http://schemas.microsoft.com/office/infopath/2007/PartnerControls">
          <TermName xmlns="http://schemas.microsoft.com/office/infopath/2007/PartnerControls">2023</TermName>
          <TermId xmlns="http://schemas.microsoft.com/office/infopath/2007/PartnerControls">5521725d-3283-473c-88ba-74eed55e6478</TermId>
        </TermInfo>
      </Terms>
    </eDocs_YearTaxHTField0>
    <eDocs_DocumentTopicsTaxHTField0 xmlns="9cc1778e-ecac-4d0d-a449-15a9e26e712b">
      <Terms xmlns="http://schemas.microsoft.com/office/infopath/2007/PartnerControls"/>
    </eDocs_DocumentTopicsTaxHTField0>
  </documentManagement>
</p:properties>
</file>

<file path=customXml/itemProps1.xml><?xml version="1.0" encoding="utf-8"?>
<ds:datastoreItem xmlns:ds="http://schemas.openxmlformats.org/officeDocument/2006/customXml" ds:itemID="{CD2A0AC8-0119-4702-A858-B82C784BD510}">
  <ds:schemaRefs>
    <ds:schemaRef ds:uri="office.server.policy"/>
  </ds:schemaRefs>
</ds:datastoreItem>
</file>

<file path=customXml/itemProps2.xml><?xml version="1.0" encoding="utf-8"?>
<ds:datastoreItem xmlns:ds="http://schemas.openxmlformats.org/officeDocument/2006/customXml" ds:itemID="{1098047D-55F4-4C2C-B0AD-30399DFAB73F}">
  <ds:schemaRefs>
    <ds:schemaRef ds:uri="http://schemas.microsoft.com/sharepoint/events"/>
  </ds:schemaRefs>
</ds:datastoreItem>
</file>

<file path=customXml/itemProps3.xml><?xml version="1.0" encoding="utf-8"?>
<ds:datastoreItem xmlns:ds="http://schemas.openxmlformats.org/officeDocument/2006/customXml" ds:itemID="{0A5E2D93-0F33-44FD-B7FE-8F4329AA46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cc1778e-ecac-4d0d-a449-15a9e26e712b"/>
    <ds:schemaRef ds:uri="cfe745a8-30c8-43bb-9c45-f7cc31d061f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188DF34B-EEEA-471B-97E7-0D72CFFDF264}">
  <ds:schemaRefs>
    <ds:schemaRef ds:uri="http://schemas.microsoft.com/sharepoint/v3/contenttype/forms"/>
  </ds:schemaRefs>
</ds:datastoreItem>
</file>

<file path=customXml/itemProps5.xml><?xml version="1.0" encoding="utf-8"?>
<ds:datastoreItem xmlns:ds="http://schemas.openxmlformats.org/officeDocument/2006/customXml" ds:itemID="{E38C88A4-82F7-41CB-91C0-457EA2F8987A}">
  <ds:schemaRefs>
    <ds:schemaRef ds:uri="9cc1778e-ecac-4d0d-a449-15a9e26e712b"/>
    <ds:schemaRef ds:uri="http://purl.org/dc/elements/1.1/"/>
    <ds:schemaRef ds:uri="http://schemas.microsoft.com/office/2006/metadata/properties"/>
    <ds:schemaRef ds:uri="http://schemas.microsoft.com/office/infopath/2007/PartnerControls"/>
    <ds:schemaRef ds:uri="http://schemas.microsoft.com/sharepoint/v3"/>
    <ds:schemaRef ds:uri="cfe745a8-30c8-43bb-9c45-f7cc31d061f5"/>
    <ds:schemaRef ds:uri="http://schemas.microsoft.com/office/2006/documentManagement/types"/>
    <ds:schemaRef ds:uri="http://schemas.openxmlformats.org/package/2006/metadata/core-properties"/>
    <ds:schemaRef ds:uri="http://www.w3.org/XML/1998/namespace"/>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4974</TotalTime>
  <Words>615</Words>
  <Application>Microsoft Office PowerPoint</Application>
  <PresentationFormat>Widescreen</PresentationFormat>
  <Paragraphs>72</Paragraphs>
  <Slides>11</Slides>
  <Notes>11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Arial</vt:lpstr>
      <vt:lpstr>Calibri</vt:lpstr>
      <vt:lpstr>EC Square Sans Cond Pro Medium</vt:lpstr>
      <vt:lpstr>EC Square Sans Pro</vt:lpstr>
      <vt:lpstr>EC Square Sans Pro Extra Black</vt:lpstr>
      <vt:lpstr>EC Square Sans Pro Medium</vt:lpstr>
      <vt:lpstr>ECSquareSansCondPro-Bold</vt:lpstr>
      <vt:lpstr>Times New Roman</vt:lpstr>
      <vt:lpstr>Verdana</vt:lpstr>
      <vt:lpstr>Simple Light</vt:lpstr>
      <vt:lpstr>PowerPoint Presentation</vt:lpstr>
      <vt:lpstr>Annual Reports on the Protection of the EU’s financial interests </vt:lpstr>
      <vt:lpstr>1. (Preliminary) key results from the up-coming « PIF report - 2022 »</vt:lpstr>
      <vt:lpstr>1. (Preliminary) key results from the up-coming « PIF report - 2022 »</vt:lpstr>
      <vt:lpstr>2. Specific analysis: modus operandi </vt:lpstr>
      <vt:lpstr>3. Anti-fraud work carried out and results obtained  by the Member States </vt:lpstr>
      <vt:lpstr>3. Anti-fraud work carried out and results obtained  by the Member States </vt:lpstr>
      <vt:lpstr>4. Country fact sheets </vt:lpstr>
      <vt:lpstr>4. Country fact sheets </vt:lpstr>
      <vt:lpstr>5. Conclusions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Katharina.HERRMANN@ec.europa.eu</dc:creator>
  <cp:lastModifiedBy>HERRMANN Katharina (OLAF)</cp:lastModifiedBy>
  <cp:revision>317</cp:revision>
  <dcterms:modified xsi:type="dcterms:W3CDTF">2023-05-25T11:08:08Z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ublishingExpirationDate">
    <vt:lpwstr/>
  </property>
  <property fmtid="{D5CDD505-2E9C-101B-9397-08002B2CF9AE}" pid="3" name="PublishingStartDate">
    <vt:lpwstr/>
  </property>
  <property fmtid="{D5CDD505-2E9C-101B-9397-08002B2CF9AE}" pid="4" name="SlidoAppVersion">
    <vt:lpwstr>1.5.1.3319</vt:lpwstr>
  </property>
  <property fmtid="{D5CDD505-2E9C-101B-9397-08002B2CF9AE}" pid="5" name="eDocs_SecurityClassification">
    <vt:lpwstr>2;#Public|a1b4c7cd-a7b1-492f-a832-d2897b8288db</vt:lpwstr>
  </property>
  <property fmtid="{D5CDD505-2E9C-101B-9397-08002B2CF9AE}" pid="6" name="_dlc_policyId">
    <vt:lpwstr/>
  </property>
  <property fmtid="{D5CDD505-2E9C-101B-9397-08002B2CF9AE}" pid="7" name="eDocs_Year">
    <vt:lpwstr>26;#2023|5521725d-3283-473c-88ba-74eed55e6478</vt:lpwstr>
  </property>
  <property fmtid="{D5CDD505-2E9C-101B-9397-08002B2CF9AE}" pid="8" name="ContentTypeId">
    <vt:lpwstr>0x0101000BC94875665D404BB1351B53C41FD2C000E33F4325E71F864798C332E9E51F0475</vt:lpwstr>
  </property>
  <property fmtid="{D5CDD505-2E9C-101B-9397-08002B2CF9AE}" pid="9" name="eDocs_SeriesSubSeries">
    <vt:lpwstr>6;#005|cc4e8391-df2c-4d04-958e-22e8e0526af4</vt:lpwstr>
  </property>
  <property fmtid="{D5CDD505-2E9C-101B-9397-08002B2CF9AE}" pid="10" name="eDocs_FileTopics">
    <vt:lpwstr>28;#Presentations|e8736649-6b3d-4a5e-ab87-8c8f00af6339</vt:lpwstr>
  </property>
  <property fmtid="{D5CDD505-2E9C-101B-9397-08002B2CF9AE}" pid="11" name="ItemRetentionFormula">
    <vt:lpwstr/>
  </property>
  <property fmtid="{D5CDD505-2E9C-101B-9397-08002B2CF9AE}" pid="12" name="eDocs_DocumentTopics">
    <vt:lpwstr/>
  </property>
</Properties>
</file>