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1373" r:id="rId3"/>
    <p:sldId id="275" r:id="rId4"/>
    <p:sldId id="330" r:id="rId5"/>
    <p:sldId id="335" r:id="rId6"/>
    <p:sldId id="341" r:id="rId7"/>
    <p:sldId id="1368" r:id="rId8"/>
    <p:sldId id="334" r:id="rId9"/>
    <p:sldId id="1367" r:id="rId10"/>
    <p:sldId id="336" r:id="rId11"/>
    <p:sldId id="1369" r:id="rId12"/>
    <p:sldId id="481" r:id="rId13"/>
    <p:sldId id="479" r:id="rId14"/>
    <p:sldId id="484" r:id="rId15"/>
    <p:sldId id="496" r:id="rId16"/>
    <p:sldId id="485" r:id="rId17"/>
    <p:sldId id="489" r:id="rId18"/>
    <p:sldId id="491" r:id="rId19"/>
    <p:sldId id="494" r:id="rId20"/>
    <p:sldId id="495" r:id="rId21"/>
    <p:sldId id="1370" r:id="rId22"/>
    <p:sldId id="1371" r:id="rId23"/>
    <p:sldId id="346" r:id="rId24"/>
    <p:sldId id="349" r:id="rId25"/>
    <p:sldId id="1372" r:id="rId26"/>
    <p:sldId id="291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9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77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1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net1.cec.eu.int\AGRI\C\1\02_IACS%20team\01_IACS\2.%20IACS%20Technical%20aspects\2023-2027\AMS\AMS_questionnaire_20230426\AMS_questionnaire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AMS questionnaire 202304: Total answers received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answers_analysis!$B$55</c:f>
              <c:strCache>
                <c:ptCount val="1"/>
                <c:pt idx="0">
                  <c:v>AMS questionnaire 202305: Total answers received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D5-44E0-B1DE-6D9F7015B6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answers_analysis!$C$54:$D$54</c:f>
              <c:strCache>
                <c:ptCount val="2"/>
                <c:pt idx="0">
                  <c:v>Answer</c:v>
                </c:pt>
                <c:pt idx="1">
                  <c:v>No Answer</c:v>
                </c:pt>
              </c:strCache>
            </c:strRef>
          </c:cat>
          <c:val>
            <c:numRef>
              <c:f>answers_analysis!$C$55:$D$55</c:f>
              <c:numCache>
                <c:formatCode>General</c:formatCode>
                <c:ptCount val="2"/>
                <c:pt idx="0">
                  <c:v>23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D5-44E0-B1DE-6D9F7015B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1579496"/>
        <c:axId val="661571624"/>
      </c:barChart>
      <c:catAx>
        <c:axId val="66157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71624"/>
        <c:crosses val="autoZero"/>
        <c:auto val="1"/>
        <c:lblAlgn val="ctr"/>
        <c:lblOffset val="100"/>
        <c:noMultiLvlLbl val="0"/>
      </c:catAx>
      <c:valAx>
        <c:axId val="66157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79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answers_analysis!$B$44</c:f>
              <c:strCache>
                <c:ptCount val="1"/>
                <c:pt idx="0">
                  <c:v>Is lack of skilled IT staff hampering the implementation of AMS? If yes - why (internal or external staff)?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F-4AC5-8E98-20A892F791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9F-4AC5-8E98-20A892F791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9F-4AC5-8E98-20A892F791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answers_analysis!$C$44:$E$44</c:f>
              <c:numCache>
                <c:formatCode>General</c:formatCode>
                <c:ptCount val="3"/>
                <c:pt idx="0">
                  <c:v>14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9F-4AC5-8E98-20A892F79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answers_analysis!$B$42</c:f>
              <c:strCache>
                <c:ptCount val="1"/>
                <c:pt idx="0">
                  <c:v>Is lack of access to cloud services hampering the implementation of AMS? If so - why exactly?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5A-4C54-A16F-BFF58E897DB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5A-4C54-A16F-BFF58E897DB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B5A-4C54-A16F-BFF58E897D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answers_analysis!$C$42:$E$42</c:f>
              <c:numCache>
                <c:formatCode>General</c:formatCode>
                <c:ptCount val="3"/>
                <c:pt idx="0">
                  <c:v>3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5A-4C54-A16F-BFF58E897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answers_analysis!$B$46</c:f>
              <c:strCache>
                <c:ptCount val="1"/>
                <c:pt idx="0">
                  <c:v>Is lack of algorithmic solutions hampering the implementation of AMS? If yes - for which conditions?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1-421A-99E1-E05FFBA0AF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1-421A-99E1-E05FFBA0AF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41-421A-99E1-E05FFBA0AF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answers_analysis!$C$46:$E$46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41-421A-99E1-E05FFBA0A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Interventions, under AMS,</a:t>
            </a:r>
            <a:r>
              <a:rPr lang="en-IE" baseline="0"/>
              <a:t> fully monitored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answers_analysis!$B$63</c:f>
              <c:strCache>
                <c:ptCount val="1"/>
                <c:pt idx="0">
                  <c:v>How many interventions are subject  to AMS?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answers_analysis!$C$63:$AD$63</c:f>
              <c:numCache>
                <c:formatCode>General</c:formatCode>
                <c:ptCount val="28"/>
                <c:pt idx="0">
                  <c:v>184</c:v>
                </c:pt>
                <c:pt idx="1">
                  <c:v>32</c:v>
                </c:pt>
                <c:pt idx="2">
                  <c:v>30</c:v>
                </c:pt>
                <c:pt idx="3">
                  <c:v>26</c:v>
                </c:pt>
                <c:pt idx="4">
                  <c:v>23</c:v>
                </c:pt>
                <c:pt idx="5">
                  <c:v>20</c:v>
                </c:pt>
                <c:pt idx="6">
                  <c:v>19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B1-418E-934F-AF808B9DCBC3}"/>
            </c:ext>
          </c:extLst>
        </c:ser>
        <c:ser>
          <c:idx val="1"/>
          <c:order val="1"/>
          <c:tx>
            <c:strRef>
              <c:f>answers_analysis!$B$64</c:f>
              <c:strCache>
                <c:ptCount val="1"/>
                <c:pt idx="0">
                  <c:v>How many interventions are fully monitored by AMS? (excluding administrative  criteria)? If so - which ones?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answers_analysis!$C$64:$AD$64</c:f>
              <c:numCache>
                <c:formatCode>General</c:formatCode>
                <c:ptCount val="28"/>
                <c:pt idx="0">
                  <c:v>0</c:v>
                </c:pt>
                <c:pt idx="1">
                  <c:v>32</c:v>
                </c:pt>
                <c:pt idx="2">
                  <c:v>13</c:v>
                </c:pt>
                <c:pt idx="3">
                  <c:v>5</c:v>
                </c:pt>
                <c:pt idx="4">
                  <c:v>0</c:v>
                </c:pt>
                <c:pt idx="5">
                  <c:v>20</c:v>
                </c:pt>
                <c:pt idx="6">
                  <c:v>0</c:v>
                </c:pt>
                <c:pt idx="7">
                  <c:v>0</c:v>
                </c:pt>
                <c:pt idx="8">
                  <c:v>13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2</c:v>
                </c:pt>
                <c:pt idx="13">
                  <c:v>7</c:v>
                </c:pt>
                <c:pt idx="14">
                  <c:v>5</c:v>
                </c:pt>
                <c:pt idx="15">
                  <c:v>4</c:v>
                </c:pt>
                <c:pt idx="16">
                  <c:v>3</c:v>
                </c:pt>
                <c:pt idx="17">
                  <c:v>4</c:v>
                </c:pt>
                <c:pt idx="18">
                  <c:v>0</c:v>
                </c:pt>
                <c:pt idx="19">
                  <c:v>0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B1-418E-934F-AF808B9DC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927144"/>
        <c:axId val="474916976"/>
        <c:axId val="0"/>
      </c:bar3DChart>
      <c:catAx>
        <c:axId val="4749271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16976"/>
        <c:crosses val="autoZero"/>
        <c:auto val="1"/>
        <c:lblAlgn val="ctr"/>
        <c:lblOffset val="100"/>
        <c:noMultiLvlLbl val="0"/>
      </c:catAx>
      <c:valAx>
        <c:axId val="474916976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27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/>
              <a:t>Intervention types under</a:t>
            </a:r>
            <a:r>
              <a:rPr lang="en-IE" baseline="0"/>
              <a:t> AMS in 2023</a:t>
            </a:r>
            <a:endParaRPr lang="en-I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4768188578973781E-2"/>
          <c:y val="0.16462074789900752"/>
          <c:w val="0.52023176194383813"/>
          <c:h val="0.56426618520808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answers_analysis!$A$71:$A$79</c:f>
              <c:strCache>
                <c:ptCount val="9"/>
                <c:pt idx="0">
                  <c:v>BISS</c:v>
                </c:pt>
                <c:pt idx="1">
                  <c:v>CRISS</c:v>
                </c:pt>
                <c:pt idx="2">
                  <c:v>CISYF</c:v>
                </c:pt>
                <c:pt idx="3">
                  <c:v>ECO-Scheme</c:v>
                </c:pt>
                <c:pt idx="4">
                  <c:v>CIS</c:v>
                </c:pt>
                <c:pt idx="5">
                  <c:v>CSPC</c:v>
                </c:pt>
                <c:pt idx="6">
                  <c:v>ENVCLIM</c:v>
                </c:pt>
                <c:pt idx="7">
                  <c:v>ANC</c:v>
                </c:pt>
                <c:pt idx="8">
                  <c:v>ASD</c:v>
                </c:pt>
              </c:strCache>
            </c:strRef>
          </c:cat>
          <c:val>
            <c:numRef>
              <c:f>answers_analysis!$B$71:$B$79</c:f>
              <c:numCache>
                <c:formatCode>General</c:formatCode>
                <c:ptCount val="9"/>
                <c:pt idx="0">
                  <c:v>23</c:v>
                </c:pt>
                <c:pt idx="1">
                  <c:v>16</c:v>
                </c:pt>
                <c:pt idx="2">
                  <c:v>11</c:v>
                </c:pt>
                <c:pt idx="3">
                  <c:v>10</c:v>
                </c:pt>
                <c:pt idx="4">
                  <c:v>12</c:v>
                </c:pt>
                <c:pt idx="5">
                  <c:v>1</c:v>
                </c:pt>
                <c:pt idx="6">
                  <c:v>8</c:v>
                </c:pt>
                <c:pt idx="7">
                  <c:v>19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D-4C69-A06A-0D7302067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71008"/>
        <c:axId val="540073960"/>
      </c:barChart>
      <c:catAx>
        <c:axId val="54007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73960"/>
        <c:crosses val="autoZero"/>
        <c:auto val="1"/>
        <c:lblAlgn val="ctr"/>
        <c:lblOffset val="100"/>
        <c:noMultiLvlLbl val="0"/>
      </c:catAx>
      <c:valAx>
        <c:axId val="54007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7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answers_analysis!$B$13</c:f>
              <c:strCache>
                <c:ptCount val="1"/>
                <c:pt idx="0">
                  <c:v>Does AMS use geotagged photos as input data in 2023?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F1-4D4E-8C77-7262A082F1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F1-4D4E-8C77-7262A082F1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F1-4D4E-8C77-7262A082F1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answers_analysis!$C$13:$E$13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F1-4D4E-8C77-7262A082F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answers_analysis!$B$22</c:f>
              <c:strCache>
                <c:ptCount val="1"/>
                <c:pt idx="0">
                  <c:v>Do you make use of external service providers to operate the AMS?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2-4CF5-8311-196DDA4BA6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62-4CF5-8311-196DDA4BA6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62-4CF5-8311-196DDA4BA6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answers_analysis!$C$22:$E$22</c:f>
              <c:numCache>
                <c:formatCode>General</c:formatCode>
                <c:ptCount val="3"/>
                <c:pt idx="0">
                  <c:v>19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62-4CF5-8311-196DDA4BA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answers_analysis!$B$30</c:f>
              <c:strCache>
                <c:ptCount val="1"/>
                <c:pt idx="0">
                  <c:v>Do you make use of solutions provided by the EU-funded NIVA project? If yes - which ones?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D-4BFC-B1D0-31B8F5B5C7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DD-4BFC-B1D0-31B8F5B5C7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DD-4BFC-B1D0-31B8F5B5C7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answers_analysis!$C$30:$E$30</c:f>
              <c:numCache>
                <c:formatCode>General</c:formatCode>
                <c:ptCount val="3"/>
                <c:pt idx="0">
                  <c:v>4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DD-4BFC-B1D0-31B8F5B5C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answers_analysis!$B$28</c:f>
              <c:strCache>
                <c:ptCount val="1"/>
                <c:pt idx="0">
                  <c:v>Do you make use of solutions provided by the ESA-funded SEN4CAP project? If yes - which ones?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34-4B3F-9972-8A3AFF9105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34-4B3F-9972-8A3AFF9105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34-4B3F-9972-8A3AFF9105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answers_analysis!$C$28:$E$28</c:f>
              <c:numCache>
                <c:formatCode>General</c:formatCode>
                <c:ptCount val="3"/>
                <c:pt idx="0">
                  <c:v>5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34-4B3F-9972-8A3AFF9105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answers_analysis!$B$32</c:f>
              <c:strCache>
                <c:ptCount val="1"/>
                <c:pt idx="0">
                  <c:v>Do you make use of solutions provided by other national or EU-funded projects? If yes - which projects?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12-4F67-A0BC-13E789A475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12-4F67-A0BC-13E789A475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12-4F67-A0BC-13E789A475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answers_analysis!$C$32:$E$32</c:f>
              <c:numCache>
                <c:formatCode>General</c:formatCode>
                <c:ptCount val="3"/>
                <c:pt idx="0">
                  <c:v>4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12-4F67-A0BC-13E789A47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answers_analysis!$B$39</c:f>
              <c:strCache>
                <c:ptCount val="1"/>
                <c:pt idx="0">
                  <c:v>Can 'geotagged photos' be uploaded as counter evidence?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05-4D2B-945B-355725097A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05-4D2B-945B-355725097A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05-4D2B-945B-355725097A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answers_analysis!$C$1:$E$1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answer</c:v>
                </c:pt>
              </c:strCache>
            </c:strRef>
          </c:cat>
          <c:val>
            <c:numRef>
              <c:f>answers_analysis!$C$39:$E$39</c:f>
              <c:numCache>
                <c:formatCode>General</c:formatCode>
                <c:ptCount val="3"/>
                <c:pt idx="0">
                  <c:v>19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05-4D2B-945B-355725097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3557D-6E46-404D-BC4B-91ACFA10435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C73BEE2-DEA7-4104-810B-63FA83FDA13B}">
      <dgm:prSet phldrT="[Text]"/>
      <dgm:spPr/>
      <dgm:t>
        <a:bodyPr/>
        <a:lstStyle/>
        <a:p>
          <a:r>
            <a:rPr lang="fr-BE" dirty="0"/>
            <a:t>2023</a:t>
          </a:r>
          <a:endParaRPr lang="en-IE" dirty="0"/>
        </a:p>
      </dgm:t>
    </dgm:pt>
    <dgm:pt modelId="{1AE1BB77-E7D0-4D1A-BBFE-D2C70E297551}" type="parTrans" cxnId="{B83E5716-F245-46B1-B59F-9FB5FBD11109}">
      <dgm:prSet/>
      <dgm:spPr/>
      <dgm:t>
        <a:bodyPr/>
        <a:lstStyle/>
        <a:p>
          <a:endParaRPr lang="en-IE"/>
        </a:p>
      </dgm:t>
    </dgm:pt>
    <dgm:pt modelId="{96A774AA-2D85-4E8E-A703-6C81F960AA14}" type="sibTrans" cxnId="{B83E5716-F245-46B1-B59F-9FB5FBD11109}">
      <dgm:prSet/>
      <dgm:spPr/>
      <dgm:t>
        <a:bodyPr/>
        <a:lstStyle/>
        <a:p>
          <a:endParaRPr lang="en-IE"/>
        </a:p>
      </dgm:t>
    </dgm:pt>
    <dgm:pt modelId="{DC1C26E2-05CE-41CA-BB3F-037BD48BB6FC}">
      <dgm:prSet phldrT="[Text]"/>
      <dgm:spPr/>
      <dgm:t>
        <a:bodyPr/>
        <a:lstStyle/>
        <a:p>
          <a:r>
            <a:rPr lang="fr-BE" dirty="0"/>
            <a:t>All </a:t>
          </a:r>
          <a:r>
            <a:rPr lang="fr-BE" dirty="0" err="1"/>
            <a:t>monitorable</a:t>
          </a:r>
          <a:r>
            <a:rPr lang="fr-BE" dirty="0"/>
            <a:t> area-</a:t>
          </a:r>
          <a:r>
            <a:rPr lang="fr-BE" dirty="0" err="1"/>
            <a:t>based</a:t>
          </a:r>
          <a:r>
            <a:rPr lang="fr-BE" dirty="0"/>
            <a:t> interventions </a:t>
          </a:r>
          <a:r>
            <a:rPr lang="en-US" dirty="0"/>
            <a:t>(minimum BISS and ANC in 2023 if MS has </a:t>
          </a:r>
          <a:r>
            <a:rPr lang="en-US"/>
            <a:t>technical limitations)</a:t>
          </a:r>
          <a:endParaRPr lang="en-IE" dirty="0"/>
        </a:p>
      </dgm:t>
    </dgm:pt>
    <dgm:pt modelId="{0AF85317-84C6-4684-9EA9-59614E2E8EC6}" type="parTrans" cxnId="{F0930818-876A-479E-9C75-8F5E424970B7}">
      <dgm:prSet/>
      <dgm:spPr/>
      <dgm:t>
        <a:bodyPr/>
        <a:lstStyle/>
        <a:p>
          <a:endParaRPr lang="en-IE"/>
        </a:p>
      </dgm:t>
    </dgm:pt>
    <dgm:pt modelId="{CEBB3D46-9A64-4487-93F3-3BE589F49BB1}" type="sibTrans" cxnId="{F0930818-876A-479E-9C75-8F5E424970B7}">
      <dgm:prSet/>
      <dgm:spPr/>
      <dgm:t>
        <a:bodyPr/>
        <a:lstStyle/>
        <a:p>
          <a:endParaRPr lang="en-IE"/>
        </a:p>
      </dgm:t>
    </dgm:pt>
    <dgm:pt modelId="{BE46D0F7-5889-4703-A50F-3F8C9A85A585}">
      <dgm:prSet phldrT="[Text]"/>
      <dgm:spPr/>
      <dgm:t>
        <a:bodyPr/>
        <a:lstStyle/>
        <a:p>
          <a:r>
            <a:rPr lang="fr-BE" dirty="0"/>
            <a:t>2024</a:t>
          </a:r>
          <a:endParaRPr lang="en-IE" dirty="0"/>
        </a:p>
      </dgm:t>
    </dgm:pt>
    <dgm:pt modelId="{EB92B6B7-7DBD-4230-BABF-CD5E4B368948}" type="parTrans" cxnId="{B31C4227-A710-47A5-A85B-D191B359A0F4}">
      <dgm:prSet/>
      <dgm:spPr/>
      <dgm:t>
        <a:bodyPr/>
        <a:lstStyle/>
        <a:p>
          <a:endParaRPr lang="en-IE"/>
        </a:p>
      </dgm:t>
    </dgm:pt>
    <dgm:pt modelId="{22AADAC8-A500-44C2-8ADA-DF0101CA48A9}" type="sibTrans" cxnId="{B31C4227-A710-47A5-A85B-D191B359A0F4}">
      <dgm:prSet/>
      <dgm:spPr/>
      <dgm:t>
        <a:bodyPr/>
        <a:lstStyle/>
        <a:p>
          <a:endParaRPr lang="en-IE"/>
        </a:p>
      </dgm:t>
    </dgm:pt>
    <dgm:pt modelId="{0CD43C1F-72EE-47A5-AD1A-9A230F2C0156}">
      <dgm:prSet phldrT="[Text]"/>
      <dgm:spPr/>
      <dgm:t>
        <a:bodyPr/>
        <a:lstStyle/>
        <a:p>
          <a:r>
            <a:rPr lang="fr-BE" dirty="0"/>
            <a:t>All </a:t>
          </a:r>
          <a:r>
            <a:rPr lang="fr-BE" dirty="0" err="1"/>
            <a:t>monitorable</a:t>
          </a:r>
          <a:r>
            <a:rPr lang="fr-BE" dirty="0"/>
            <a:t> area-</a:t>
          </a:r>
          <a:r>
            <a:rPr lang="fr-BE" dirty="0" err="1"/>
            <a:t>based</a:t>
          </a:r>
          <a:r>
            <a:rPr lang="fr-BE" dirty="0"/>
            <a:t> interventions</a:t>
          </a:r>
          <a:endParaRPr lang="en-IE" dirty="0"/>
        </a:p>
      </dgm:t>
    </dgm:pt>
    <dgm:pt modelId="{B9187D7D-B1D3-4DDB-9EC5-23D893A6BF1E}" type="parTrans" cxnId="{E0FED0A9-AE77-4D87-9CC2-085EFFC9A5D1}">
      <dgm:prSet/>
      <dgm:spPr/>
      <dgm:t>
        <a:bodyPr/>
        <a:lstStyle/>
        <a:p>
          <a:endParaRPr lang="en-IE"/>
        </a:p>
      </dgm:t>
    </dgm:pt>
    <dgm:pt modelId="{50E5F030-27B1-4054-B55E-98681F203482}" type="sibTrans" cxnId="{E0FED0A9-AE77-4D87-9CC2-085EFFC9A5D1}">
      <dgm:prSet/>
      <dgm:spPr/>
      <dgm:t>
        <a:bodyPr/>
        <a:lstStyle/>
        <a:p>
          <a:endParaRPr lang="en-IE"/>
        </a:p>
      </dgm:t>
    </dgm:pt>
    <dgm:pt modelId="{EA3C2BE5-22DB-40C7-95B6-FE7097644E2A}">
      <dgm:prSet phldrT="[Text]"/>
      <dgm:spPr/>
      <dgm:t>
        <a:bodyPr/>
        <a:lstStyle/>
        <a:p>
          <a:r>
            <a:rPr lang="fr-BE" dirty="0" err="1"/>
            <a:t>Copernicus</a:t>
          </a:r>
          <a:r>
            <a:rPr lang="fr-BE" dirty="0"/>
            <a:t> Sentinel satellites data + </a:t>
          </a:r>
          <a:r>
            <a:rPr lang="fr-BE" dirty="0" err="1"/>
            <a:t>equivalent</a:t>
          </a:r>
          <a:endParaRPr lang="en-IE" dirty="0"/>
        </a:p>
      </dgm:t>
    </dgm:pt>
    <dgm:pt modelId="{4246B6A0-9E87-4376-94A8-CC9124A349CF}" type="parTrans" cxnId="{7E4C35DB-C69A-4768-B19C-F32478574B71}">
      <dgm:prSet/>
      <dgm:spPr/>
      <dgm:t>
        <a:bodyPr/>
        <a:lstStyle/>
        <a:p>
          <a:endParaRPr lang="en-IE"/>
        </a:p>
      </dgm:t>
    </dgm:pt>
    <dgm:pt modelId="{AAD83C90-7D90-4DE8-9D77-F15DDD161D55}" type="sibTrans" cxnId="{7E4C35DB-C69A-4768-B19C-F32478574B71}">
      <dgm:prSet/>
      <dgm:spPr/>
      <dgm:t>
        <a:bodyPr/>
        <a:lstStyle/>
        <a:p>
          <a:endParaRPr lang="en-IE"/>
        </a:p>
      </dgm:t>
    </dgm:pt>
    <dgm:pt modelId="{41AE3F09-165A-4044-9B0C-54E62CB4DB3A}">
      <dgm:prSet phldrT="[Text]"/>
      <dgm:spPr/>
      <dgm:t>
        <a:bodyPr/>
        <a:lstStyle/>
        <a:p>
          <a:r>
            <a:rPr lang="fr-BE" dirty="0"/>
            <a:t>2025</a:t>
          </a:r>
          <a:endParaRPr lang="en-IE" dirty="0"/>
        </a:p>
      </dgm:t>
    </dgm:pt>
    <dgm:pt modelId="{796B2B50-0847-46C0-A9CA-1BF1D5A0EBC4}" type="parTrans" cxnId="{715E562B-6EE0-4F47-B6F5-52BDD94A54C7}">
      <dgm:prSet/>
      <dgm:spPr/>
      <dgm:t>
        <a:bodyPr/>
        <a:lstStyle/>
        <a:p>
          <a:endParaRPr lang="en-IE"/>
        </a:p>
      </dgm:t>
    </dgm:pt>
    <dgm:pt modelId="{D84A0125-6140-4CD1-A542-74DDF7D55CEB}" type="sibTrans" cxnId="{715E562B-6EE0-4F47-B6F5-52BDD94A54C7}">
      <dgm:prSet/>
      <dgm:spPr/>
      <dgm:t>
        <a:bodyPr/>
        <a:lstStyle/>
        <a:p>
          <a:endParaRPr lang="en-IE"/>
        </a:p>
      </dgm:t>
    </dgm:pt>
    <dgm:pt modelId="{913A1C46-9B98-4547-B925-83EFF6603C10}">
      <dgm:prSet phldrT="[Text]"/>
      <dgm:spPr/>
      <dgm:t>
        <a:bodyPr/>
        <a:lstStyle/>
        <a:p>
          <a:r>
            <a:rPr lang="fr-BE" dirty="0"/>
            <a:t>All </a:t>
          </a:r>
          <a:r>
            <a:rPr lang="fr-BE" dirty="0" err="1"/>
            <a:t>monitorable</a:t>
          </a:r>
          <a:r>
            <a:rPr lang="fr-BE" dirty="0"/>
            <a:t> area-</a:t>
          </a:r>
          <a:r>
            <a:rPr lang="fr-BE" dirty="0" err="1"/>
            <a:t>based</a:t>
          </a:r>
          <a:r>
            <a:rPr lang="fr-BE" dirty="0"/>
            <a:t> interventions</a:t>
          </a:r>
          <a:endParaRPr lang="en-IE" dirty="0"/>
        </a:p>
      </dgm:t>
    </dgm:pt>
    <dgm:pt modelId="{1DCD47FD-7F78-432F-A378-7E5F1B66B819}" type="parTrans" cxnId="{DF18760E-42CC-43B7-89AC-D4AC789B08BD}">
      <dgm:prSet/>
      <dgm:spPr/>
      <dgm:t>
        <a:bodyPr/>
        <a:lstStyle/>
        <a:p>
          <a:endParaRPr lang="en-IE"/>
        </a:p>
      </dgm:t>
    </dgm:pt>
    <dgm:pt modelId="{80D4BEA2-73F2-445F-BBA1-267AE512317D}" type="sibTrans" cxnId="{DF18760E-42CC-43B7-89AC-D4AC789B08BD}">
      <dgm:prSet/>
      <dgm:spPr/>
      <dgm:t>
        <a:bodyPr/>
        <a:lstStyle/>
        <a:p>
          <a:endParaRPr lang="en-IE"/>
        </a:p>
      </dgm:t>
    </dgm:pt>
    <dgm:pt modelId="{19165454-35EE-4FB2-8AA6-180CA42BD1C7}">
      <dgm:prSet phldrT="[Text]"/>
      <dgm:spPr/>
      <dgm:t>
        <a:bodyPr/>
        <a:lstStyle/>
        <a:p>
          <a:r>
            <a:rPr lang="fr-BE" dirty="0" err="1"/>
            <a:t>Copernicus</a:t>
          </a:r>
          <a:r>
            <a:rPr lang="fr-BE" dirty="0"/>
            <a:t> Sentinel satellites data + </a:t>
          </a:r>
          <a:r>
            <a:rPr lang="fr-BE" dirty="0" err="1"/>
            <a:t>equivalent</a:t>
          </a:r>
          <a:r>
            <a:rPr lang="fr-BE" dirty="0"/>
            <a:t> + </a:t>
          </a:r>
          <a:r>
            <a:rPr lang="fr-BE" dirty="0" err="1"/>
            <a:t>geotagged</a:t>
          </a:r>
          <a:r>
            <a:rPr lang="fr-BE" dirty="0"/>
            <a:t> photos</a:t>
          </a:r>
          <a:endParaRPr lang="en-IE" dirty="0"/>
        </a:p>
      </dgm:t>
    </dgm:pt>
    <dgm:pt modelId="{FE3FF767-87A3-4F9D-AAD7-7C0B85E3F7CB}" type="parTrans" cxnId="{1C42783A-FE11-4C55-8CA1-DF566D78A376}">
      <dgm:prSet/>
      <dgm:spPr/>
      <dgm:t>
        <a:bodyPr/>
        <a:lstStyle/>
        <a:p>
          <a:endParaRPr lang="en-IE"/>
        </a:p>
      </dgm:t>
    </dgm:pt>
    <dgm:pt modelId="{407B234D-33BF-440A-BA03-361383047B3E}" type="sibTrans" cxnId="{1C42783A-FE11-4C55-8CA1-DF566D78A376}">
      <dgm:prSet/>
      <dgm:spPr/>
      <dgm:t>
        <a:bodyPr/>
        <a:lstStyle/>
        <a:p>
          <a:endParaRPr lang="en-IE"/>
        </a:p>
      </dgm:t>
    </dgm:pt>
    <dgm:pt modelId="{3F632D27-E9D6-49CC-9BAE-F99FA9ABFE2A}">
      <dgm:prSet/>
      <dgm:spPr/>
      <dgm:t>
        <a:bodyPr/>
        <a:lstStyle/>
        <a:p>
          <a:r>
            <a:rPr lang="fr-BE" dirty="0"/>
            <a:t>2027</a:t>
          </a:r>
          <a:endParaRPr lang="en-IE" dirty="0"/>
        </a:p>
      </dgm:t>
    </dgm:pt>
    <dgm:pt modelId="{5111423D-619D-4C82-82E4-97F179A00FCF}" type="parTrans" cxnId="{0BD3466E-B036-4387-878A-58C8CC0A8145}">
      <dgm:prSet/>
      <dgm:spPr/>
      <dgm:t>
        <a:bodyPr/>
        <a:lstStyle/>
        <a:p>
          <a:endParaRPr lang="en-IE"/>
        </a:p>
      </dgm:t>
    </dgm:pt>
    <dgm:pt modelId="{BED67BDF-8B1E-49A9-BA75-4016850350C0}" type="sibTrans" cxnId="{0BD3466E-B036-4387-878A-58C8CC0A8145}">
      <dgm:prSet/>
      <dgm:spPr/>
      <dgm:t>
        <a:bodyPr/>
        <a:lstStyle/>
        <a:p>
          <a:endParaRPr lang="en-IE"/>
        </a:p>
      </dgm:t>
    </dgm:pt>
    <dgm:pt modelId="{A0444C69-C525-4454-9905-B715E5AA4E88}">
      <dgm:prSet phldrT="[Text]"/>
      <dgm:spPr/>
      <dgm:t>
        <a:bodyPr/>
        <a:lstStyle/>
        <a:p>
          <a:r>
            <a:rPr lang="fr-BE" dirty="0" err="1"/>
            <a:t>Copernicus</a:t>
          </a:r>
          <a:r>
            <a:rPr lang="fr-BE" dirty="0"/>
            <a:t> Sentinel satellites data + </a:t>
          </a:r>
          <a:r>
            <a:rPr lang="fr-BE" dirty="0" err="1"/>
            <a:t>equivalent</a:t>
          </a:r>
          <a:endParaRPr lang="en-IE" dirty="0"/>
        </a:p>
      </dgm:t>
    </dgm:pt>
    <dgm:pt modelId="{AACBBA83-718F-43B6-923B-90C951A1385A}" type="sibTrans" cxnId="{C216BA0B-5F23-416C-993A-D7716EB4E71D}">
      <dgm:prSet/>
      <dgm:spPr/>
      <dgm:t>
        <a:bodyPr/>
        <a:lstStyle/>
        <a:p>
          <a:endParaRPr lang="en-IE"/>
        </a:p>
      </dgm:t>
    </dgm:pt>
    <dgm:pt modelId="{1791A1F8-1AC4-44EF-BE45-6803F4D397DE}" type="parTrans" cxnId="{C216BA0B-5F23-416C-993A-D7716EB4E71D}">
      <dgm:prSet/>
      <dgm:spPr/>
      <dgm:t>
        <a:bodyPr/>
        <a:lstStyle/>
        <a:p>
          <a:endParaRPr lang="en-IE"/>
        </a:p>
      </dgm:t>
    </dgm:pt>
    <dgm:pt modelId="{589FF166-3F1A-43B0-B20C-610EDC28D998}">
      <dgm:prSet/>
      <dgm:spPr/>
      <dgm:t>
        <a:bodyPr/>
        <a:lstStyle/>
        <a:p>
          <a:r>
            <a:rPr lang="fr-BE" dirty="0"/>
            <a:t>All </a:t>
          </a:r>
          <a:r>
            <a:rPr lang="fr-BE" dirty="0" err="1"/>
            <a:t>monitorable</a:t>
          </a:r>
          <a:r>
            <a:rPr lang="fr-BE" dirty="0"/>
            <a:t> area-</a:t>
          </a:r>
          <a:r>
            <a:rPr lang="fr-BE" dirty="0" err="1"/>
            <a:t>based</a:t>
          </a:r>
          <a:r>
            <a:rPr lang="fr-BE" dirty="0"/>
            <a:t> interventions (at least 70% interventions </a:t>
          </a:r>
          <a:r>
            <a:rPr lang="fr-BE" dirty="0" err="1"/>
            <a:t>with</a:t>
          </a:r>
          <a:r>
            <a:rPr lang="fr-BE" dirty="0"/>
            <a:t> </a:t>
          </a:r>
          <a:r>
            <a:rPr lang="fr-BE" dirty="0" err="1"/>
            <a:t>geotagged</a:t>
          </a:r>
          <a:r>
            <a:rPr lang="fr-BE" dirty="0"/>
            <a:t> photos)</a:t>
          </a:r>
          <a:endParaRPr lang="en-IE" dirty="0"/>
        </a:p>
      </dgm:t>
    </dgm:pt>
    <dgm:pt modelId="{1282F022-5D73-4312-B935-9004DF2BF8C2}" type="parTrans" cxnId="{9132C082-6581-4096-933F-644A2C6370F9}">
      <dgm:prSet/>
      <dgm:spPr/>
      <dgm:t>
        <a:bodyPr/>
        <a:lstStyle/>
        <a:p>
          <a:endParaRPr lang="en-IE"/>
        </a:p>
      </dgm:t>
    </dgm:pt>
    <dgm:pt modelId="{5E9796DA-6AAC-4994-A20A-7B4288151BE4}" type="sibTrans" cxnId="{9132C082-6581-4096-933F-644A2C6370F9}">
      <dgm:prSet/>
      <dgm:spPr/>
      <dgm:t>
        <a:bodyPr/>
        <a:lstStyle/>
        <a:p>
          <a:endParaRPr lang="en-IE"/>
        </a:p>
      </dgm:t>
    </dgm:pt>
    <dgm:pt modelId="{A0A77DAB-D03D-44B5-90F8-9CD539CDF8DF}">
      <dgm:prSet/>
      <dgm:spPr/>
      <dgm:t>
        <a:bodyPr/>
        <a:lstStyle/>
        <a:p>
          <a:r>
            <a:rPr lang="fr-BE" dirty="0" err="1"/>
            <a:t>Copernicus</a:t>
          </a:r>
          <a:r>
            <a:rPr lang="fr-BE" dirty="0"/>
            <a:t> Sentinel satellites data + </a:t>
          </a:r>
          <a:r>
            <a:rPr lang="fr-BE" dirty="0" err="1"/>
            <a:t>equivalent</a:t>
          </a:r>
          <a:r>
            <a:rPr lang="fr-BE" dirty="0"/>
            <a:t> + </a:t>
          </a:r>
          <a:r>
            <a:rPr lang="fr-BE" dirty="0" err="1"/>
            <a:t>geotagged</a:t>
          </a:r>
          <a:r>
            <a:rPr lang="fr-BE" dirty="0"/>
            <a:t> photos</a:t>
          </a:r>
          <a:endParaRPr lang="en-IE" dirty="0"/>
        </a:p>
      </dgm:t>
    </dgm:pt>
    <dgm:pt modelId="{745F37B9-0010-4E11-8406-D0712DAB00C3}" type="parTrans" cxnId="{1922B8CA-8137-41ED-A994-6D92BBD31097}">
      <dgm:prSet/>
      <dgm:spPr/>
      <dgm:t>
        <a:bodyPr/>
        <a:lstStyle/>
        <a:p>
          <a:endParaRPr lang="en-IE"/>
        </a:p>
      </dgm:t>
    </dgm:pt>
    <dgm:pt modelId="{13E67D72-0CB9-40FF-8B1E-57A4049C5FCF}" type="sibTrans" cxnId="{1922B8CA-8137-41ED-A994-6D92BBD31097}">
      <dgm:prSet/>
      <dgm:spPr/>
      <dgm:t>
        <a:bodyPr/>
        <a:lstStyle/>
        <a:p>
          <a:endParaRPr lang="en-IE"/>
        </a:p>
      </dgm:t>
    </dgm:pt>
    <dgm:pt modelId="{16D6D2DD-D75E-4DA9-A000-66187F2B6033}" type="pres">
      <dgm:prSet presAssocID="{5513557D-6E46-404D-BC4B-91ACFA104353}" presName="linearFlow" presStyleCnt="0">
        <dgm:presLayoutVars>
          <dgm:dir/>
          <dgm:animLvl val="lvl"/>
          <dgm:resizeHandles val="exact"/>
        </dgm:presLayoutVars>
      </dgm:prSet>
      <dgm:spPr/>
    </dgm:pt>
    <dgm:pt modelId="{9BADF3AF-9C1C-4B4B-9427-9166F035E196}" type="pres">
      <dgm:prSet presAssocID="{6C73BEE2-DEA7-4104-810B-63FA83FDA13B}" presName="composite" presStyleCnt="0"/>
      <dgm:spPr/>
    </dgm:pt>
    <dgm:pt modelId="{7D3B2ECE-8C66-4852-8F6D-CB97A886FC01}" type="pres">
      <dgm:prSet presAssocID="{6C73BEE2-DEA7-4104-810B-63FA83FDA13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2905A54-8E00-43F1-9F6B-41C50013F649}" type="pres">
      <dgm:prSet presAssocID="{6C73BEE2-DEA7-4104-810B-63FA83FDA13B}" presName="descendantText" presStyleLbl="alignAcc1" presStyleIdx="0" presStyleCnt="4">
        <dgm:presLayoutVars>
          <dgm:bulletEnabled val="1"/>
        </dgm:presLayoutVars>
      </dgm:prSet>
      <dgm:spPr/>
    </dgm:pt>
    <dgm:pt modelId="{9D630436-0074-4EA5-BCEE-AD1FA67A8A34}" type="pres">
      <dgm:prSet presAssocID="{96A774AA-2D85-4E8E-A703-6C81F960AA14}" presName="sp" presStyleCnt="0"/>
      <dgm:spPr/>
    </dgm:pt>
    <dgm:pt modelId="{7934393D-53DF-467C-8B6F-79DD37AA7297}" type="pres">
      <dgm:prSet presAssocID="{BE46D0F7-5889-4703-A50F-3F8C9A85A585}" presName="composite" presStyleCnt="0"/>
      <dgm:spPr/>
    </dgm:pt>
    <dgm:pt modelId="{46697FA4-5BF0-4B97-A10B-D967765590BB}" type="pres">
      <dgm:prSet presAssocID="{BE46D0F7-5889-4703-A50F-3F8C9A85A585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27E9F56-24F0-46C0-AE66-AAB4B2AC0E44}" type="pres">
      <dgm:prSet presAssocID="{BE46D0F7-5889-4703-A50F-3F8C9A85A585}" presName="descendantText" presStyleLbl="alignAcc1" presStyleIdx="1" presStyleCnt="4">
        <dgm:presLayoutVars>
          <dgm:bulletEnabled val="1"/>
        </dgm:presLayoutVars>
      </dgm:prSet>
      <dgm:spPr/>
    </dgm:pt>
    <dgm:pt modelId="{8B7B04EF-0AA3-47A9-83CE-46548700CBAD}" type="pres">
      <dgm:prSet presAssocID="{22AADAC8-A500-44C2-8ADA-DF0101CA48A9}" presName="sp" presStyleCnt="0"/>
      <dgm:spPr/>
    </dgm:pt>
    <dgm:pt modelId="{899031A0-2560-4C66-927F-38288C168BA4}" type="pres">
      <dgm:prSet presAssocID="{41AE3F09-165A-4044-9B0C-54E62CB4DB3A}" presName="composite" presStyleCnt="0"/>
      <dgm:spPr/>
    </dgm:pt>
    <dgm:pt modelId="{286125D8-9EFA-449D-858C-B6362FD5A5B6}" type="pres">
      <dgm:prSet presAssocID="{41AE3F09-165A-4044-9B0C-54E62CB4DB3A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</dgm:pt>
    <dgm:pt modelId="{D4684430-B83A-4965-AD38-53F816FC1F97}" type="pres">
      <dgm:prSet presAssocID="{41AE3F09-165A-4044-9B0C-54E62CB4DB3A}" presName="descendantText" presStyleLbl="alignAcc1" presStyleIdx="2" presStyleCnt="4">
        <dgm:presLayoutVars>
          <dgm:bulletEnabled val="1"/>
        </dgm:presLayoutVars>
      </dgm:prSet>
      <dgm:spPr/>
    </dgm:pt>
    <dgm:pt modelId="{6317FB19-0E22-4251-8CD7-287B7D22B4A1}" type="pres">
      <dgm:prSet presAssocID="{D84A0125-6140-4CD1-A542-74DDF7D55CEB}" presName="sp" presStyleCnt="0"/>
      <dgm:spPr/>
    </dgm:pt>
    <dgm:pt modelId="{2D9B12CE-03D1-4BA0-9B34-69518EEEAF60}" type="pres">
      <dgm:prSet presAssocID="{3F632D27-E9D6-49CC-9BAE-F99FA9ABFE2A}" presName="composite" presStyleCnt="0"/>
      <dgm:spPr/>
    </dgm:pt>
    <dgm:pt modelId="{599FD740-61C1-4C68-A306-FA0D4F3BC198}" type="pres">
      <dgm:prSet presAssocID="{3F632D27-E9D6-49CC-9BAE-F99FA9ABFE2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126E869B-5DFC-414B-85A5-385B9AFDAC22}" type="pres">
      <dgm:prSet presAssocID="{3F632D27-E9D6-49CC-9BAE-F99FA9ABFE2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1EE7902-E03F-4104-98BF-33E22691A33B}" type="presOf" srcId="{A0A77DAB-D03D-44B5-90F8-9CD539CDF8DF}" destId="{126E869B-5DFC-414B-85A5-385B9AFDAC22}" srcOrd="0" destOrd="1" presId="urn:microsoft.com/office/officeart/2005/8/layout/chevron2"/>
    <dgm:cxn modelId="{C216BA0B-5F23-416C-993A-D7716EB4E71D}" srcId="{6C73BEE2-DEA7-4104-810B-63FA83FDA13B}" destId="{A0444C69-C525-4454-9905-B715E5AA4E88}" srcOrd="1" destOrd="0" parTransId="{1791A1F8-1AC4-44EF-BE45-6803F4D397DE}" sibTransId="{AACBBA83-718F-43B6-923B-90C951A1385A}"/>
    <dgm:cxn modelId="{DF18760E-42CC-43B7-89AC-D4AC789B08BD}" srcId="{41AE3F09-165A-4044-9B0C-54E62CB4DB3A}" destId="{913A1C46-9B98-4547-B925-83EFF6603C10}" srcOrd="0" destOrd="0" parTransId="{1DCD47FD-7F78-432F-A378-7E5F1B66B819}" sibTransId="{80D4BEA2-73F2-445F-BBA1-267AE512317D}"/>
    <dgm:cxn modelId="{B83E5716-F245-46B1-B59F-9FB5FBD11109}" srcId="{5513557D-6E46-404D-BC4B-91ACFA104353}" destId="{6C73BEE2-DEA7-4104-810B-63FA83FDA13B}" srcOrd="0" destOrd="0" parTransId="{1AE1BB77-E7D0-4D1A-BBFE-D2C70E297551}" sibTransId="{96A774AA-2D85-4E8E-A703-6C81F960AA14}"/>
    <dgm:cxn modelId="{F0930818-876A-479E-9C75-8F5E424970B7}" srcId="{6C73BEE2-DEA7-4104-810B-63FA83FDA13B}" destId="{DC1C26E2-05CE-41CA-BB3F-037BD48BB6FC}" srcOrd="0" destOrd="0" parTransId="{0AF85317-84C6-4684-9EA9-59614E2E8EC6}" sibTransId="{CEBB3D46-9A64-4487-93F3-3BE589F49BB1}"/>
    <dgm:cxn modelId="{3FD86D19-5706-4A4B-A012-78C115D2CBA1}" type="presOf" srcId="{0CD43C1F-72EE-47A5-AD1A-9A230F2C0156}" destId="{927E9F56-24F0-46C0-AE66-AAB4B2AC0E44}" srcOrd="0" destOrd="0" presId="urn:microsoft.com/office/officeart/2005/8/layout/chevron2"/>
    <dgm:cxn modelId="{B31C4227-A710-47A5-A85B-D191B359A0F4}" srcId="{5513557D-6E46-404D-BC4B-91ACFA104353}" destId="{BE46D0F7-5889-4703-A50F-3F8C9A85A585}" srcOrd="1" destOrd="0" parTransId="{EB92B6B7-7DBD-4230-BABF-CD5E4B368948}" sibTransId="{22AADAC8-A500-44C2-8ADA-DF0101CA48A9}"/>
    <dgm:cxn modelId="{715E562B-6EE0-4F47-B6F5-52BDD94A54C7}" srcId="{5513557D-6E46-404D-BC4B-91ACFA104353}" destId="{41AE3F09-165A-4044-9B0C-54E62CB4DB3A}" srcOrd="2" destOrd="0" parTransId="{796B2B50-0847-46C0-A9CA-1BF1D5A0EBC4}" sibTransId="{D84A0125-6140-4CD1-A542-74DDF7D55CEB}"/>
    <dgm:cxn modelId="{1C42783A-FE11-4C55-8CA1-DF566D78A376}" srcId="{41AE3F09-165A-4044-9B0C-54E62CB4DB3A}" destId="{19165454-35EE-4FB2-8AA6-180CA42BD1C7}" srcOrd="1" destOrd="0" parTransId="{FE3FF767-87A3-4F9D-AAD7-7C0B85E3F7CB}" sibTransId="{407B234D-33BF-440A-BA03-361383047B3E}"/>
    <dgm:cxn modelId="{CB10803C-3230-4142-B416-9C1BA7B8C4D9}" type="presOf" srcId="{BE46D0F7-5889-4703-A50F-3F8C9A85A585}" destId="{46697FA4-5BF0-4B97-A10B-D967765590BB}" srcOrd="0" destOrd="0" presId="urn:microsoft.com/office/officeart/2005/8/layout/chevron2"/>
    <dgm:cxn modelId="{0BD3466E-B036-4387-878A-58C8CC0A8145}" srcId="{5513557D-6E46-404D-BC4B-91ACFA104353}" destId="{3F632D27-E9D6-49CC-9BAE-F99FA9ABFE2A}" srcOrd="3" destOrd="0" parTransId="{5111423D-619D-4C82-82E4-97F179A00FCF}" sibTransId="{BED67BDF-8B1E-49A9-BA75-4016850350C0}"/>
    <dgm:cxn modelId="{22428675-FB99-4C1F-89DD-035EC724A4DA}" type="presOf" srcId="{EA3C2BE5-22DB-40C7-95B6-FE7097644E2A}" destId="{927E9F56-24F0-46C0-AE66-AAB4B2AC0E44}" srcOrd="0" destOrd="1" presId="urn:microsoft.com/office/officeart/2005/8/layout/chevron2"/>
    <dgm:cxn modelId="{3C7AA379-50BD-4528-9254-0465FC73CAF6}" type="presOf" srcId="{19165454-35EE-4FB2-8AA6-180CA42BD1C7}" destId="{D4684430-B83A-4965-AD38-53F816FC1F97}" srcOrd="0" destOrd="1" presId="urn:microsoft.com/office/officeart/2005/8/layout/chevron2"/>
    <dgm:cxn modelId="{2D60BC7A-920E-4FAB-8DBA-B5C38E2136FB}" type="presOf" srcId="{3F632D27-E9D6-49CC-9BAE-F99FA9ABFE2A}" destId="{599FD740-61C1-4C68-A306-FA0D4F3BC198}" srcOrd="0" destOrd="0" presId="urn:microsoft.com/office/officeart/2005/8/layout/chevron2"/>
    <dgm:cxn modelId="{9C25417E-C877-44F1-AB80-2E5B6D6F005B}" type="presOf" srcId="{DC1C26E2-05CE-41CA-BB3F-037BD48BB6FC}" destId="{62905A54-8E00-43F1-9F6B-41C50013F649}" srcOrd="0" destOrd="0" presId="urn:microsoft.com/office/officeart/2005/8/layout/chevron2"/>
    <dgm:cxn modelId="{9132C082-6581-4096-933F-644A2C6370F9}" srcId="{3F632D27-E9D6-49CC-9BAE-F99FA9ABFE2A}" destId="{589FF166-3F1A-43B0-B20C-610EDC28D998}" srcOrd="0" destOrd="0" parTransId="{1282F022-5D73-4312-B935-9004DF2BF8C2}" sibTransId="{5E9796DA-6AAC-4994-A20A-7B4288151BE4}"/>
    <dgm:cxn modelId="{16E52885-84F5-4462-BDC6-0357795CFD7B}" type="presOf" srcId="{913A1C46-9B98-4547-B925-83EFF6603C10}" destId="{D4684430-B83A-4965-AD38-53F816FC1F97}" srcOrd="0" destOrd="0" presId="urn:microsoft.com/office/officeart/2005/8/layout/chevron2"/>
    <dgm:cxn modelId="{78D5BE8B-232E-46B9-B7DC-701A385106C7}" type="presOf" srcId="{589FF166-3F1A-43B0-B20C-610EDC28D998}" destId="{126E869B-5DFC-414B-85A5-385B9AFDAC22}" srcOrd="0" destOrd="0" presId="urn:microsoft.com/office/officeart/2005/8/layout/chevron2"/>
    <dgm:cxn modelId="{E34359A5-7DFA-4311-8C12-A89BBCD8FB5E}" type="presOf" srcId="{41AE3F09-165A-4044-9B0C-54E62CB4DB3A}" destId="{286125D8-9EFA-449D-858C-B6362FD5A5B6}" srcOrd="0" destOrd="0" presId="urn:microsoft.com/office/officeart/2005/8/layout/chevron2"/>
    <dgm:cxn modelId="{E0FED0A9-AE77-4D87-9CC2-085EFFC9A5D1}" srcId="{BE46D0F7-5889-4703-A50F-3F8C9A85A585}" destId="{0CD43C1F-72EE-47A5-AD1A-9A230F2C0156}" srcOrd="0" destOrd="0" parTransId="{B9187D7D-B1D3-4DDB-9EC5-23D893A6BF1E}" sibTransId="{50E5F030-27B1-4054-B55E-98681F203482}"/>
    <dgm:cxn modelId="{1922B8CA-8137-41ED-A994-6D92BBD31097}" srcId="{3F632D27-E9D6-49CC-9BAE-F99FA9ABFE2A}" destId="{A0A77DAB-D03D-44B5-90F8-9CD539CDF8DF}" srcOrd="1" destOrd="0" parTransId="{745F37B9-0010-4E11-8406-D0712DAB00C3}" sibTransId="{13E67D72-0CB9-40FF-8B1E-57A4049C5FCF}"/>
    <dgm:cxn modelId="{8C42E1CD-3710-4C75-8784-4D3DF875215E}" type="presOf" srcId="{5513557D-6E46-404D-BC4B-91ACFA104353}" destId="{16D6D2DD-D75E-4DA9-A000-66187F2B6033}" srcOrd="0" destOrd="0" presId="urn:microsoft.com/office/officeart/2005/8/layout/chevron2"/>
    <dgm:cxn modelId="{A8A121D1-EC0E-4CCF-94CE-96BA49BE7A58}" type="presOf" srcId="{A0444C69-C525-4454-9905-B715E5AA4E88}" destId="{62905A54-8E00-43F1-9F6B-41C50013F649}" srcOrd="0" destOrd="1" presId="urn:microsoft.com/office/officeart/2005/8/layout/chevron2"/>
    <dgm:cxn modelId="{48809CD2-2E97-4FCE-908C-9818E4EE6FF2}" type="presOf" srcId="{6C73BEE2-DEA7-4104-810B-63FA83FDA13B}" destId="{7D3B2ECE-8C66-4852-8F6D-CB97A886FC01}" srcOrd="0" destOrd="0" presId="urn:microsoft.com/office/officeart/2005/8/layout/chevron2"/>
    <dgm:cxn modelId="{7E4C35DB-C69A-4768-B19C-F32478574B71}" srcId="{BE46D0F7-5889-4703-A50F-3F8C9A85A585}" destId="{EA3C2BE5-22DB-40C7-95B6-FE7097644E2A}" srcOrd="1" destOrd="0" parTransId="{4246B6A0-9E87-4376-94A8-CC9124A349CF}" sibTransId="{AAD83C90-7D90-4DE8-9D77-F15DDD161D55}"/>
    <dgm:cxn modelId="{E29C4826-DC00-4BBF-85D9-BC28CC015EAF}" type="presParOf" srcId="{16D6D2DD-D75E-4DA9-A000-66187F2B6033}" destId="{9BADF3AF-9C1C-4B4B-9427-9166F035E196}" srcOrd="0" destOrd="0" presId="urn:microsoft.com/office/officeart/2005/8/layout/chevron2"/>
    <dgm:cxn modelId="{2406A8A4-B35C-4D5A-B2FB-BBDA0191AA38}" type="presParOf" srcId="{9BADF3AF-9C1C-4B4B-9427-9166F035E196}" destId="{7D3B2ECE-8C66-4852-8F6D-CB97A886FC01}" srcOrd="0" destOrd="0" presId="urn:microsoft.com/office/officeart/2005/8/layout/chevron2"/>
    <dgm:cxn modelId="{C8269972-4F01-4A1A-84EC-CA5691FCCF8B}" type="presParOf" srcId="{9BADF3AF-9C1C-4B4B-9427-9166F035E196}" destId="{62905A54-8E00-43F1-9F6B-41C50013F649}" srcOrd="1" destOrd="0" presId="urn:microsoft.com/office/officeart/2005/8/layout/chevron2"/>
    <dgm:cxn modelId="{CAFDE213-7E4D-486A-B165-21400B12A43B}" type="presParOf" srcId="{16D6D2DD-D75E-4DA9-A000-66187F2B6033}" destId="{9D630436-0074-4EA5-BCEE-AD1FA67A8A34}" srcOrd="1" destOrd="0" presId="urn:microsoft.com/office/officeart/2005/8/layout/chevron2"/>
    <dgm:cxn modelId="{CC9D1A2A-7822-40CA-9C86-FD537881AAB2}" type="presParOf" srcId="{16D6D2DD-D75E-4DA9-A000-66187F2B6033}" destId="{7934393D-53DF-467C-8B6F-79DD37AA7297}" srcOrd="2" destOrd="0" presId="urn:microsoft.com/office/officeart/2005/8/layout/chevron2"/>
    <dgm:cxn modelId="{C06956CF-71D7-4E52-A23F-B146239BD9C3}" type="presParOf" srcId="{7934393D-53DF-467C-8B6F-79DD37AA7297}" destId="{46697FA4-5BF0-4B97-A10B-D967765590BB}" srcOrd="0" destOrd="0" presId="urn:microsoft.com/office/officeart/2005/8/layout/chevron2"/>
    <dgm:cxn modelId="{272A74C6-849D-4AB8-BBB2-43F7BF69F0D6}" type="presParOf" srcId="{7934393D-53DF-467C-8B6F-79DD37AA7297}" destId="{927E9F56-24F0-46C0-AE66-AAB4B2AC0E44}" srcOrd="1" destOrd="0" presId="urn:microsoft.com/office/officeart/2005/8/layout/chevron2"/>
    <dgm:cxn modelId="{DCA72DC0-F2B0-4165-8FA3-1E1EAB131116}" type="presParOf" srcId="{16D6D2DD-D75E-4DA9-A000-66187F2B6033}" destId="{8B7B04EF-0AA3-47A9-83CE-46548700CBAD}" srcOrd="3" destOrd="0" presId="urn:microsoft.com/office/officeart/2005/8/layout/chevron2"/>
    <dgm:cxn modelId="{7304BB04-6AB6-4DFB-8035-5B7A8F34F0AE}" type="presParOf" srcId="{16D6D2DD-D75E-4DA9-A000-66187F2B6033}" destId="{899031A0-2560-4C66-927F-38288C168BA4}" srcOrd="4" destOrd="0" presId="urn:microsoft.com/office/officeart/2005/8/layout/chevron2"/>
    <dgm:cxn modelId="{C3650104-4ADF-45F7-9901-A1D2C48B1DC6}" type="presParOf" srcId="{899031A0-2560-4C66-927F-38288C168BA4}" destId="{286125D8-9EFA-449D-858C-B6362FD5A5B6}" srcOrd="0" destOrd="0" presId="urn:microsoft.com/office/officeart/2005/8/layout/chevron2"/>
    <dgm:cxn modelId="{0CAA7A5A-6F5F-4C51-B063-AFF85EB62A12}" type="presParOf" srcId="{899031A0-2560-4C66-927F-38288C168BA4}" destId="{D4684430-B83A-4965-AD38-53F816FC1F97}" srcOrd="1" destOrd="0" presId="urn:microsoft.com/office/officeart/2005/8/layout/chevron2"/>
    <dgm:cxn modelId="{AE12B7D0-0FBD-4A61-90D6-739073A36965}" type="presParOf" srcId="{16D6D2DD-D75E-4DA9-A000-66187F2B6033}" destId="{6317FB19-0E22-4251-8CD7-287B7D22B4A1}" srcOrd="5" destOrd="0" presId="urn:microsoft.com/office/officeart/2005/8/layout/chevron2"/>
    <dgm:cxn modelId="{A999AB44-BDF3-4F5A-A8FE-7548584B5516}" type="presParOf" srcId="{16D6D2DD-D75E-4DA9-A000-66187F2B6033}" destId="{2D9B12CE-03D1-4BA0-9B34-69518EEEAF60}" srcOrd="6" destOrd="0" presId="urn:microsoft.com/office/officeart/2005/8/layout/chevron2"/>
    <dgm:cxn modelId="{01FA0B3A-B2A5-4260-A30F-3D66389EBF95}" type="presParOf" srcId="{2D9B12CE-03D1-4BA0-9B34-69518EEEAF60}" destId="{599FD740-61C1-4C68-A306-FA0D4F3BC198}" srcOrd="0" destOrd="0" presId="urn:microsoft.com/office/officeart/2005/8/layout/chevron2"/>
    <dgm:cxn modelId="{E8177544-C3C6-4847-AD51-CEEF7905FB61}" type="presParOf" srcId="{2D9B12CE-03D1-4BA0-9B34-69518EEEAF60}" destId="{126E869B-5DFC-414B-85A5-385B9AFDAC2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B2ECE-8C66-4852-8F6D-CB97A886FC01}">
      <dsp:nvSpPr>
        <dsp:cNvPr id="0" name=""/>
        <dsp:cNvSpPr/>
      </dsp:nvSpPr>
      <dsp:spPr>
        <a:xfrm rot="5400000">
          <a:off x="-142674" y="144704"/>
          <a:ext cx="951162" cy="66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2023</a:t>
          </a:r>
          <a:endParaRPr lang="en-IE" sz="1900" kern="1200" dirty="0"/>
        </a:p>
      </dsp:txBody>
      <dsp:txXfrm rot="-5400000">
        <a:off x="1" y="334937"/>
        <a:ext cx="665813" cy="285349"/>
      </dsp:txXfrm>
    </dsp:sp>
    <dsp:sp modelId="{62905A54-8E00-43F1-9F6B-41C50013F649}">
      <dsp:nvSpPr>
        <dsp:cNvPr id="0" name=""/>
        <dsp:cNvSpPr/>
      </dsp:nvSpPr>
      <dsp:spPr>
        <a:xfrm rot="5400000">
          <a:off x="4880277" y="-4212433"/>
          <a:ext cx="618255" cy="904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All </a:t>
          </a:r>
          <a:r>
            <a:rPr lang="fr-BE" sz="1400" kern="1200" dirty="0" err="1"/>
            <a:t>monitorable</a:t>
          </a:r>
          <a:r>
            <a:rPr lang="fr-BE" sz="1400" kern="1200" dirty="0"/>
            <a:t> area-</a:t>
          </a:r>
          <a:r>
            <a:rPr lang="fr-BE" sz="1400" kern="1200" dirty="0" err="1"/>
            <a:t>based</a:t>
          </a:r>
          <a:r>
            <a:rPr lang="fr-BE" sz="1400" kern="1200" dirty="0"/>
            <a:t> interventions </a:t>
          </a:r>
          <a:r>
            <a:rPr lang="en-US" sz="1400" kern="1200" dirty="0"/>
            <a:t>(minimum BISS and ANC in 2023 if MS has </a:t>
          </a:r>
          <a:r>
            <a:rPr lang="en-US" sz="1400" kern="1200"/>
            <a:t>technical limitations)</a:t>
          </a:r>
          <a:endParaRPr lang="en-I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Copernicus</a:t>
          </a:r>
          <a:r>
            <a:rPr lang="fr-BE" sz="1400" kern="1200" dirty="0"/>
            <a:t> Sentinel satellites data + </a:t>
          </a:r>
          <a:r>
            <a:rPr lang="fr-BE" sz="1400" kern="1200" dirty="0" err="1"/>
            <a:t>equivalent</a:t>
          </a:r>
          <a:endParaRPr lang="en-IE" sz="1400" kern="1200" dirty="0"/>
        </a:p>
      </dsp:txBody>
      <dsp:txXfrm rot="-5400000">
        <a:off x="665814" y="32211"/>
        <a:ext cx="9017002" cy="557893"/>
      </dsp:txXfrm>
    </dsp:sp>
    <dsp:sp modelId="{46697FA4-5BF0-4B97-A10B-D967765590BB}">
      <dsp:nvSpPr>
        <dsp:cNvPr id="0" name=""/>
        <dsp:cNvSpPr/>
      </dsp:nvSpPr>
      <dsp:spPr>
        <a:xfrm rot="5400000">
          <a:off x="-142674" y="943899"/>
          <a:ext cx="951162" cy="66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2024</a:t>
          </a:r>
          <a:endParaRPr lang="en-IE" sz="1900" kern="1200" dirty="0"/>
        </a:p>
      </dsp:txBody>
      <dsp:txXfrm rot="-5400000">
        <a:off x="1" y="1134132"/>
        <a:ext cx="665813" cy="285349"/>
      </dsp:txXfrm>
    </dsp:sp>
    <dsp:sp modelId="{927E9F56-24F0-46C0-AE66-AAB4B2AC0E44}">
      <dsp:nvSpPr>
        <dsp:cNvPr id="0" name=""/>
        <dsp:cNvSpPr/>
      </dsp:nvSpPr>
      <dsp:spPr>
        <a:xfrm rot="5400000">
          <a:off x="4880277" y="-3413238"/>
          <a:ext cx="618255" cy="904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All </a:t>
          </a:r>
          <a:r>
            <a:rPr lang="fr-BE" sz="1400" kern="1200" dirty="0" err="1"/>
            <a:t>monitorable</a:t>
          </a:r>
          <a:r>
            <a:rPr lang="fr-BE" sz="1400" kern="1200" dirty="0"/>
            <a:t> area-</a:t>
          </a:r>
          <a:r>
            <a:rPr lang="fr-BE" sz="1400" kern="1200" dirty="0" err="1"/>
            <a:t>based</a:t>
          </a:r>
          <a:r>
            <a:rPr lang="fr-BE" sz="1400" kern="1200" dirty="0"/>
            <a:t> interventions</a:t>
          </a:r>
          <a:endParaRPr lang="en-I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Copernicus</a:t>
          </a:r>
          <a:r>
            <a:rPr lang="fr-BE" sz="1400" kern="1200" dirty="0"/>
            <a:t> Sentinel satellites data + </a:t>
          </a:r>
          <a:r>
            <a:rPr lang="fr-BE" sz="1400" kern="1200" dirty="0" err="1"/>
            <a:t>equivalent</a:t>
          </a:r>
          <a:endParaRPr lang="en-IE" sz="1400" kern="1200" dirty="0"/>
        </a:p>
      </dsp:txBody>
      <dsp:txXfrm rot="-5400000">
        <a:off x="665814" y="831406"/>
        <a:ext cx="9017002" cy="557893"/>
      </dsp:txXfrm>
    </dsp:sp>
    <dsp:sp modelId="{286125D8-9EFA-449D-858C-B6362FD5A5B6}">
      <dsp:nvSpPr>
        <dsp:cNvPr id="0" name=""/>
        <dsp:cNvSpPr/>
      </dsp:nvSpPr>
      <dsp:spPr>
        <a:xfrm rot="5400000">
          <a:off x="-142674" y="1743093"/>
          <a:ext cx="951162" cy="66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2025</a:t>
          </a:r>
          <a:endParaRPr lang="en-IE" sz="1900" kern="1200" dirty="0"/>
        </a:p>
      </dsp:txBody>
      <dsp:txXfrm rot="-5400000">
        <a:off x="1" y="1933326"/>
        <a:ext cx="665813" cy="285349"/>
      </dsp:txXfrm>
    </dsp:sp>
    <dsp:sp modelId="{D4684430-B83A-4965-AD38-53F816FC1F97}">
      <dsp:nvSpPr>
        <dsp:cNvPr id="0" name=""/>
        <dsp:cNvSpPr/>
      </dsp:nvSpPr>
      <dsp:spPr>
        <a:xfrm rot="5400000">
          <a:off x="4880277" y="-2614044"/>
          <a:ext cx="618255" cy="904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All </a:t>
          </a:r>
          <a:r>
            <a:rPr lang="fr-BE" sz="1400" kern="1200" dirty="0" err="1"/>
            <a:t>monitorable</a:t>
          </a:r>
          <a:r>
            <a:rPr lang="fr-BE" sz="1400" kern="1200" dirty="0"/>
            <a:t> area-</a:t>
          </a:r>
          <a:r>
            <a:rPr lang="fr-BE" sz="1400" kern="1200" dirty="0" err="1"/>
            <a:t>based</a:t>
          </a:r>
          <a:r>
            <a:rPr lang="fr-BE" sz="1400" kern="1200" dirty="0"/>
            <a:t> interventions</a:t>
          </a:r>
          <a:endParaRPr lang="en-I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Copernicus</a:t>
          </a:r>
          <a:r>
            <a:rPr lang="fr-BE" sz="1400" kern="1200" dirty="0"/>
            <a:t> Sentinel satellites data + </a:t>
          </a:r>
          <a:r>
            <a:rPr lang="fr-BE" sz="1400" kern="1200" dirty="0" err="1"/>
            <a:t>equivalent</a:t>
          </a:r>
          <a:r>
            <a:rPr lang="fr-BE" sz="1400" kern="1200" dirty="0"/>
            <a:t> + </a:t>
          </a:r>
          <a:r>
            <a:rPr lang="fr-BE" sz="1400" kern="1200" dirty="0" err="1"/>
            <a:t>geotagged</a:t>
          </a:r>
          <a:r>
            <a:rPr lang="fr-BE" sz="1400" kern="1200" dirty="0"/>
            <a:t> photos</a:t>
          </a:r>
          <a:endParaRPr lang="en-IE" sz="1400" kern="1200" dirty="0"/>
        </a:p>
      </dsp:txBody>
      <dsp:txXfrm rot="-5400000">
        <a:off x="665814" y="1630600"/>
        <a:ext cx="9017002" cy="557893"/>
      </dsp:txXfrm>
    </dsp:sp>
    <dsp:sp modelId="{599FD740-61C1-4C68-A306-FA0D4F3BC198}">
      <dsp:nvSpPr>
        <dsp:cNvPr id="0" name=""/>
        <dsp:cNvSpPr/>
      </dsp:nvSpPr>
      <dsp:spPr>
        <a:xfrm rot="5400000">
          <a:off x="-142674" y="2542288"/>
          <a:ext cx="951162" cy="665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 dirty="0"/>
            <a:t>2027</a:t>
          </a:r>
          <a:endParaRPr lang="en-IE" sz="1900" kern="1200" dirty="0"/>
        </a:p>
      </dsp:txBody>
      <dsp:txXfrm rot="-5400000">
        <a:off x="1" y="2732521"/>
        <a:ext cx="665813" cy="285349"/>
      </dsp:txXfrm>
    </dsp:sp>
    <dsp:sp modelId="{126E869B-5DFC-414B-85A5-385B9AFDAC22}">
      <dsp:nvSpPr>
        <dsp:cNvPr id="0" name=""/>
        <dsp:cNvSpPr/>
      </dsp:nvSpPr>
      <dsp:spPr>
        <a:xfrm rot="5400000">
          <a:off x="4880277" y="-1814849"/>
          <a:ext cx="618255" cy="9047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All </a:t>
          </a:r>
          <a:r>
            <a:rPr lang="fr-BE" sz="1400" kern="1200" dirty="0" err="1"/>
            <a:t>monitorable</a:t>
          </a:r>
          <a:r>
            <a:rPr lang="fr-BE" sz="1400" kern="1200" dirty="0"/>
            <a:t> area-</a:t>
          </a:r>
          <a:r>
            <a:rPr lang="fr-BE" sz="1400" kern="1200" dirty="0" err="1"/>
            <a:t>based</a:t>
          </a:r>
          <a:r>
            <a:rPr lang="fr-BE" sz="1400" kern="1200" dirty="0"/>
            <a:t> interventions (at least 70% interventions </a:t>
          </a:r>
          <a:r>
            <a:rPr lang="fr-BE" sz="1400" kern="1200" dirty="0" err="1"/>
            <a:t>with</a:t>
          </a:r>
          <a:r>
            <a:rPr lang="fr-BE" sz="1400" kern="1200" dirty="0"/>
            <a:t> </a:t>
          </a:r>
          <a:r>
            <a:rPr lang="fr-BE" sz="1400" kern="1200" dirty="0" err="1"/>
            <a:t>geotagged</a:t>
          </a:r>
          <a:r>
            <a:rPr lang="fr-BE" sz="1400" kern="1200" dirty="0"/>
            <a:t> photos)</a:t>
          </a:r>
          <a:endParaRPr lang="en-I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 err="1"/>
            <a:t>Copernicus</a:t>
          </a:r>
          <a:r>
            <a:rPr lang="fr-BE" sz="1400" kern="1200" dirty="0"/>
            <a:t> Sentinel satellites data + </a:t>
          </a:r>
          <a:r>
            <a:rPr lang="fr-BE" sz="1400" kern="1200" dirty="0" err="1"/>
            <a:t>equivalent</a:t>
          </a:r>
          <a:r>
            <a:rPr lang="fr-BE" sz="1400" kern="1200" dirty="0"/>
            <a:t> + </a:t>
          </a:r>
          <a:r>
            <a:rPr lang="fr-BE" sz="1400" kern="1200" dirty="0" err="1"/>
            <a:t>geotagged</a:t>
          </a:r>
          <a:r>
            <a:rPr lang="fr-BE" sz="1400" kern="1200" dirty="0"/>
            <a:t> photos</a:t>
          </a:r>
          <a:endParaRPr lang="en-IE" sz="1400" kern="1200" dirty="0"/>
        </a:p>
      </dsp:txBody>
      <dsp:txXfrm rot="-5400000">
        <a:off x="665814" y="2429795"/>
        <a:ext cx="9017002" cy="557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0.05105</cdr:x>
      <cdr:y>0</cdr:y>
    </cdr:from>
    <cdr:to>
      <cdr:x>0.08576</cdr:x>
      <cdr:y>0.12191</cdr:y>
    </cdr:to>
    <cdr:sp macro="" textlink="">
      <cdr:nvSpPr>
        <cdr:cNvPr id="2" name="TextBox 1"/>
        <cdr:cNvSpPr txBox="1"/>
      </cdr:nvSpPr>
      <cdr:spPr>
        <a:xfrm xmlns:a="http://schemas.openxmlformats.org/drawingml/2006/main" rot="17675104">
          <a:off x="289647" y="-2178960"/>
          <a:ext cx="527603" cy="280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BE" dirty="0">
              <a:solidFill>
                <a:srgbClr val="00B0F0"/>
              </a:solidFill>
            </a:rPr>
            <a:t>…</a:t>
          </a:r>
          <a:r>
            <a:rPr lang="fr-BE" sz="1100" dirty="0">
              <a:solidFill>
                <a:srgbClr val="00B0F0"/>
              </a:solidFill>
              <a:effectLst/>
              <a:latin typeface="+mn-lt"/>
              <a:ea typeface="+mn-ea"/>
              <a:cs typeface="+mn-cs"/>
            </a:rPr>
            <a:t>184</a:t>
          </a:r>
          <a:endParaRPr lang="en-IE" sz="1100" dirty="0">
            <a:solidFill>
              <a:srgbClr val="00B0F0"/>
            </a:solidFill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25D0A907-DBF4-45AC-8962-5B710E8910C0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6.b</a:t>
          </a:fld>
          <a:endParaRPr lang="en-IE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F29F85-7CA5-4D41-B48C-106EAF676CA4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6.d</a:t>
          </a:fld>
          <a:endParaRPr lang="en-IE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0.71976</cdr:x>
      <cdr:y>0.67029</cdr:y>
    </cdr:from>
    <cdr:to>
      <cdr:x>0.99194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499" y="2073088"/>
          <a:ext cx="1512795" cy="10197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900"/>
            <a:t>Rem: groups</a:t>
          </a:r>
          <a:r>
            <a:rPr lang="en-IE" sz="900" baseline="0"/>
            <a:t> made for</a:t>
          </a:r>
        </a:p>
        <a:p xmlns:a="http://schemas.openxmlformats.org/drawingml/2006/main">
          <a:r>
            <a:rPr lang="en-IE" sz="900"/>
            <a:t>Eco-schemes </a:t>
          </a:r>
        </a:p>
        <a:p xmlns:a="http://schemas.openxmlformats.org/drawingml/2006/main">
          <a:r>
            <a:rPr lang="en-IE" sz="900"/>
            <a:t>ENVCLIM</a:t>
          </a:r>
        </a:p>
        <a:p xmlns:a="http://schemas.openxmlformats.org/drawingml/2006/main">
          <a:r>
            <a:rPr lang="en-IE" sz="900"/>
            <a:t>CIS</a:t>
          </a:r>
        </a:p>
        <a:p xmlns:a="http://schemas.openxmlformats.org/drawingml/2006/main">
          <a:r>
            <a:rPr lang="en-IE" sz="900"/>
            <a:t>ANc</a:t>
          </a:r>
        </a:p>
        <a:p xmlns:a="http://schemas.openxmlformats.org/drawingml/2006/main">
          <a:r>
            <a:rPr lang="en-IE" sz="900"/>
            <a:t>ASD</a:t>
          </a:r>
        </a:p>
        <a:p xmlns:a="http://schemas.openxmlformats.org/drawingml/2006/main">
          <a:r>
            <a:rPr lang="en-IE" sz="900"/>
            <a:t>...</a:t>
          </a:r>
        </a:p>
      </cdr:txBody>
    </cdr:sp>
  </cdr:relSizeAnchor>
  <cdr:relSizeAnchor xmlns:cdr="http://schemas.openxmlformats.org/drawingml/2006/chartDrawing">
    <cdr:from>
      <cdr:x>0.6371</cdr:x>
      <cdr:y>0.18841</cdr:y>
    </cdr:from>
    <cdr:to>
      <cdr:x>0.92137</cdr:x>
      <cdr:y>0.58696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41059" y="582707"/>
          <a:ext cx="1580029" cy="1232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800"/>
            <a:t>BISS	  (a) the basic income support for sustainability;</a:t>
          </a:r>
        </a:p>
        <a:p xmlns:a="http://schemas.openxmlformats.org/drawingml/2006/main">
          <a:r>
            <a:rPr lang="en-IE" sz="800"/>
            <a:t>CRISS	  (b) the complementary redistributive income support for sustainability;</a:t>
          </a:r>
        </a:p>
        <a:p xmlns:a="http://schemas.openxmlformats.org/drawingml/2006/main">
          <a:r>
            <a:rPr lang="en-IE" sz="800"/>
            <a:t>CISYF	  (c) the complementary income support for young farmers;</a:t>
          </a:r>
        </a:p>
        <a:p xmlns:a="http://schemas.openxmlformats.org/drawingml/2006/main">
          <a:r>
            <a:rPr lang="en-IE" sz="800"/>
            <a:t>ECO-Scheme(d) the schemes for the climate, the environment and animal welfare.</a:t>
          </a:r>
        </a:p>
        <a:p xmlns:a="http://schemas.openxmlformats.org/drawingml/2006/main">
          <a:r>
            <a:rPr lang="en-IE" sz="800"/>
            <a:t>CIS	  (a) the coupled income support;</a:t>
          </a:r>
        </a:p>
        <a:p xmlns:a="http://schemas.openxmlformats.org/drawingml/2006/main">
          <a:r>
            <a:rPr lang="en-IE" sz="800"/>
            <a:t>CSPC	  (b) the crop-specific payment for cotton.</a:t>
          </a:r>
        </a:p>
        <a:p xmlns:a="http://schemas.openxmlformats.org/drawingml/2006/main">
          <a:r>
            <a:rPr lang="en-IE" sz="800"/>
            <a:t>ENVCLIM	  (a) environmental, climate-related and other management commitments;</a:t>
          </a:r>
        </a:p>
        <a:p xmlns:a="http://schemas.openxmlformats.org/drawingml/2006/main">
          <a:r>
            <a:rPr lang="en-IE" sz="800"/>
            <a:t>ANC	  (b) natural or other area-specific constraints;</a:t>
          </a:r>
        </a:p>
        <a:p xmlns:a="http://schemas.openxmlformats.org/drawingml/2006/main">
          <a:r>
            <a:rPr lang="en-IE" sz="800"/>
            <a:t>ASD	  (c) area-specific disadvantages resulting from certain mandatory requirements;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D6A775A-177E-4904-A6EC-BD1A48D1C490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2.a</a:t>
          </a:fld>
          <a:endParaRPr lang="en-IE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CDD7A5D-48C7-48F1-AB45-C621825AAD3D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3.a</a:t>
          </a:fld>
          <a:endParaRPr lang="en-IE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B811E24-7205-47B6-A3E8-9C8AD134F730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4.c</a:t>
          </a:fld>
          <a:endParaRPr lang="en-IE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E7C488-0535-4830-9573-903BA01BF938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4.b</a:t>
          </a:fld>
          <a:endParaRPr lang="en-IE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6C81A0-3F02-4805-BD57-78BFCFCED4A6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4.d</a:t>
          </a:fld>
          <a:endParaRPr lang="en-IE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4264EFC-FFEA-4162-8FC2-B7A73786A276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5.e</a:t>
          </a:fld>
          <a:endParaRPr lang="en-IE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0.01852</cdr:y>
    </cdr:from>
    <cdr:to>
      <cdr:x>0.09109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0" y="50800"/>
          <a:ext cx="367393" cy="2410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D1D1ED5-714E-470C-B2BF-44E1E27739EB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/>
            <a:t>6.c</a:t>
          </a:fld>
          <a:endParaRPr lang="en-I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5065-6E0E-4D12-9A44-B8AB907C72F9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6735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5065-6E0E-4D12-9A44-B8AB907C72F9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153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5065-6E0E-4D12-9A44-B8AB907C72F9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637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5065-6E0E-4D12-9A44-B8AB907C72F9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3531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8B5065-6E0E-4D12-9A44-B8AB907C72F9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0516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Area Monitoring System</a:t>
            </a:r>
            <a:endParaRPr lang="en-GB" dirty="0"/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76FB0344-C3D9-A0EE-B690-1F842863AE4A}"/>
              </a:ext>
            </a:extLst>
          </p:cNvPr>
          <p:cNvSpPr txBox="1">
            <a:spLocks/>
          </p:cNvSpPr>
          <p:nvPr/>
        </p:nvSpPr>
        <p:spPr>
          <a:xfrm>
            <a:off x="1094583" y="4448069"/>
            <a:ext cx="7638355" cy="1038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FFC000"/>
                </a:solidFill>
                <a:cs typeface="Arial" panose="020B0604020202020204"/>
              </a:rPr>
              <a:t>53</a:t>
            </a:r>
            <a:r>
              <a:rPr lang="en-US" sz="2000" baseline="30000" dirty="0">
                <a:solidFill>
                  <a:srgbClr val="FFC000"/>
                </a:solidFill>
                <a:cs typeface="Arial" panose="020B0604020202020204"/>
              </a:rPr>
              <a:t>rd</a:t>
            </a:r>
            <a:r>
              <a:rPr lang="en-US" sz="2000" dirty="0">
                <a:solidFill>
                  <a:srgbClr val="FFC000"/>
                </a:solidFill>
                <a:cs typeface="Arial" panose="020B0604020202020204"/>
              </a:rPr>
              <a:t> Conference of Directors of EU Paying Agencies</a:t>
            </a:r>
          </a:p>
          <a:p>
            <a:r>
              <a:rPr lang="en-US" sz="2000" dirty="0"/>
              <a:t>8 June 2023, Stockholm, Sweden</a:t>
            </a:r>
            <a:endParaRPr lang="en-GB" sz="2000" dirty="0"/>
          </a:p>
        </p:txBody>
      </p:sp>
      <p:sp>
        <p:nvSpPr>
          <p:cNvPr id="11" name="Subtitle 6">
            <a:extLst>
              <a:ext uri="{FF2B5EF4-FFF2-40B4-BE49-F238E27FC236}">
                <a16:creationId xmlns:a16="http://schemas.microsoft.com/office/drawing/2014/main" id="{9D2B4A16-9722-F4E9-CB2D-C3F8D7B1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9493" y="5774098"/>
            <a:ext cx="8733200" cy="9062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000" i="1" dirty="0">
                <a:solidFill>
                  <a:schemeClr val="bg1"/>
                </a:solidFill>
              </a:rPr>
              <a:t>IACS team, Unit C1 - CAP Strategic Plans Coordination -</a:t>
            </a:r>
            <a:r>
              <a:rPr lang="en-US" sz="2000" i="1" dirty="0">
                <a:solidFill>
                  <a:schemeClr val="bg1"/>
                </a:solidFill>
                <a:cs typeface="Arial" panose="020B0604020202020204"/>
              </a:rPr>
              <a:t> DG AGRI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BB0B4-4CF5-4743-914E-8B02647E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99" y="1424539"/>
            <a:ext cx="10906500" cy="4282990"/>
          </a:xfrm>
        </p:spPr>
        <p:txBody>
          <a:bodyPr/>
          <a:lstStyle/>
          <a:p>
            <a:r>
              <a:rPr lang="en-US" i="1" dirty="0"/>
              <a:t>“Member States shall set up and operate an area monitoring system, which shall be operational from 1 January 2023” (</a:t>
            </a:r>
            <a:r>
              <a:rPr lang="en-US" dirty="0"/>
              <a:t>R. </a:t>
            </a:r>
            <a:r>
              <a:rPr lang="en-IE" dirty="0"/>
              <a:t>2021/2116 Art. 70(1))</a:t>
            </a:r>
            <a:endParaRPr lang="fr-BE" i="1" dirty="0"/>
          </a:p>
          <a:p>
            <a:r>
              <a:rPr lang="fr-BE" dirty="0"/>
              <a:t>Timeline of </a:t>
            </a:r>
            <a:r>
              <a:rPr lang="fr-BE" dirty="0" err="1"/>
              <a:t>implementation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55C51-7D0E-4D54-8FBA-84BEB851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Mandatory</a:t>
            </a:r>
            <a:endParaRPr lang="en-I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7AA1FB-6F2A-4D75-BCEB-C0F414338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129281"/>
              </p:ext>
            </p:extLst>
          </p:nvPr>
        </p:nvGraphicFramePr>
        <p:xfrm>
          <a:off x="1372023" y="3022333"/>
          <a:ext cx="9712997" cy="335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49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AMS Implementation Status in Member States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39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Survey</a:t>
            </a:r>
            <a:endParaRPr lang="en-1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F75F770-C2E6-3DBF-6B39-A701816C44CC}"/>
              </a:ext>
            </a:extLst>
          </p:cNvPr>
          <p:cNvSpPr txBox="1">
            <a:spLocks/>
          </p:cNvSpPr>
          <p:nvPr/>
        </p:nvSpPr>
        <p:spPr>
          <a:xfrm>
            <a:off x="970720" y="1486894"/>
            <a:ext cx="10515601" cy="468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A survey on the implementation status of the AMS was sent to Member States (MS) end of April</a:t>
            </a:r>
            <a:endParaRPr lang="en-GB" b="1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Intention :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to better understand your diverse situations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to better support you in the implementation of the AMS</a:t>
            </a:r>
          </a:p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This section provides a short overview of main trends </a:t>
            </a:r>
          </a:p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Status : 31 May 2023</a:t>
            </a:r>
            <a:endParaRPr lang="en-GB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6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Response</a:t>
            </a:r>
            <a:r>
              <a:rPr lang="fr-BE" dirty="0"/>
              <a:t> rate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51970"/>
              </p:ext>
            </p:extLst>
          </p:nvPr>
        </p:nvGraphicFramePr>
        <p:xfrm>
          <a:off x="838200" y="1556951"/>
          <a:ext cx="10906125" cy="41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77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1a – 1e: Interventions </a:t>
            </a:r>
            <a:r>
              <a:rPr lang="fr-BE" dirty="0" err="1"/>
              <a:t>subject</a:t>
            </a:r>
            <a:r>
              <a:rPr lang="fr-BE" dirty="0"/>
              <a:t> to AMS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Many</a:t>
            </a:r>
            <a:r>
              <a:rPr lang="fr-BE" dirty="0"/>
              <a:t> interventions </a:t>
            </a:r>
            <a:r>
              <a:rPr lang="fr-BE" dirty="0" err="1"/>
              <a:t>subject</a:t>
            </a:r>
            <a:r>
              <a:rPr lang="fr-BE" dirty="0"/>
              <a:t> to AMS, and </a:t>
            </a:r>
            <a:r>
              <a:rPr lang="fr-BE" dirty="0" err="1"/>
              <a:t>fully</a:t>
            </a:r>
            <a:r>
              <a:rPr lang="fr-BE" dirty="0"/>
              <a:t> </a:t>
            </a:r>
            <a:r>
              <a:rPr lang="fr-BE" dirty="0" err="1"/>
              <a:t>monitored</a:t>
            </a:r>
            <a:r>
              <a:rPr lang="fr-BE" dirty="0"/>
              <a:t> in </a:t>
            </a:r>
            <a:r>
              <a:rPr lang="fr-BE" dirty="0" err="1"/>
              <a:t>some</a:t>
            </a:r>
            <a:r>
              <a:rPr lang="fr-BE" dirty="0"/>
              <a:t> MS</a:t>
            </a:r>
          </a:p>
          <a:p>
            <a:endParaRPr lang="en-15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149652" y="2336853"/>
          <a:ext cx="8091063" cy="432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387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1a: Interventions </a:t>
            </a:r>
            <a:r>
              <a:rPr lang="fr-BE" dirty="0" err="1"/>
              <a:t>subject</a:t>
            </a:r>
            <a:r>
              <a:rPr lang="fr-BE" dirty="0"/>
              <a:t> to AMS in 2023 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906125" cy="38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04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2: </a:t>
            </a:r>
            <a:r>
              <a:rPr lang="fr-BE" dirty="0" err="1"/>
              <a:t>Geotagged</a:t>
            </a:r>
            <a:r>
              <a:rPr lang="fr-BE" dirty="0"/>
              <a:t> photos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Around</a:t>
            </a:r>
            <a:r>
              <a:rPr lang="fr-BE" dirty="0"/>
              <a:t> </a:t>
            </a:r>
            <a:r>
              <a:rPr lang="fr-BE" dirty="0">
                <a:solidFill>
                  <a:srgbClr val="00B0F0"/>
                </a:solidFill>
              </a:rPr>
              <a:t>40</a:t>
            </a:r>
            <a:r>
              <a:rPr lang="fr-BE" dirty="0"/>
              <a:t>% of MS use </a:t>
            </a:r>
            <a:r>
              <a:rPr lang="fr-BE" dirty="0" err="1"/>
              <a:t>already</a:t>
            </a:r>
            <a:r>
              <a:rPr lang="fr-BE" dirty="0"/>
              <a:t> </a:t>
            </a:r>
            <a:r>
              <a:rPr lang="fr-BE" dirty="0" err="1"/>
              <a:t>geotagged</a:t>
            </a:r>
            <a:r>
              <a:rPr lang="fr-BE" dirty="0"/>
              <a:t> photos (</a:t>
            </a:r>
            <a:r>
              <a:rPr lang="fr-BE" dirty="0" err="1"/>
              <a:t>automatic</a:t>
            </a:r>
            <a:r>
              <a:rPr lang="fr-BE" dirty="0"/>
              <a:t> </a:t>
            </a:r>
            <a:r>
              <a:rPr lang="fr-BE" dirty="0" err="1"/>
              <a:t>processing</a:t>
            </a:r>
            <a:r>
              <a:rPr lang="fr-BE" dirty="0"/>
              <a:t> </a:t>
            </a:r>
            <a:r>
              <a:rPr lang="fr-BE" dirty="0" err="1"/>
              <a:t>inside</a:t>
            </a:r>
            <a:r>
              <a:rPr lang="fr-BE" dirty="0"/>
              <a:t> of AMS)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637270" y="2916194"/>
          <a:ext cx="8091946" cy="3475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48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3: Use of external services providers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442312"/>
          </a:xfrm>
        </p:spPr>
        <p:txBody>
          <a:bodyPr/>
          <a:lstStyle/>
          <a:p>
            <a:r>
              <a:rPr lang="fr-BE" dirty="0"/>
              <a:t>At least </a:t>
            </a:r>
            <a:r>
              <a:rPr lang="fr-BE" dirty="0">
                <a:solidFill>
                  <a:srgbClr val="00B0F0"/>
                </a:solidFill>
              </a:rPr>
              <a:t>60</a:t>
            </a:r>
            <a:r>
              <a:rPr lang="fr-BE" dirty="0"/>
              <a:t>% of MS use external services providers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37270" y="2656703"/>
          <a:ext cx="7287273" cy="361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43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br>
              <a:rPr lang="fr-BE" dirty="0"/>
            </a:br>
            <a:br>
              <a:rPr lang="fr-BE" dirty="0"/>
            </a:br>
            <a:r>
              <a:rPr lang="fr-BE" dirty="0"/>
              <a:t>4: Use of external solutions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Relatively</a:t>
            </a:r>
            <a:r>
              <a:rPr lang="fr-BE" dirty="0"/>
              <a:t> </a:t>
            </a:r>
            <a:r>
              <a:rPr lang="fr-BE" dirty="0" err="1"/>
              <a:t>low</a:t>
            </a:r>
            <a:r>
              <a:rPr lang="fr-BE" dirty="0"/>
              <a:t> </a:t>
            </a:r>
            <a:r>
              <a:rPr lang="fr-BE" dirty="0" err="1"/>
              <a:t>uptake</a:t>
            </a:r>
            <a:r>
              <a:rPr lang="fr-BE" dirty="0"/>
              <a:t> of outputs </a:t>
            </a:r>
            <a:r>
              <a:rPr lang="fr-BE" dirty="0" err="1"/>
              <a:t>from</a:t>
            </a:r>
            <a:r>
              <a:rPr lang="fr-BE" dirty="0"/>
              <a:t> EU-</a:t>
            </a:r>
            <a:r>
              <a:rPr lang="fr-BE" dirty="0" err="1"/>
              <a:t>funded</a:t>
            </a:r>
            <a:r>
              <a:rPr lang="fr-BE" dirty="0"/>
              <a:t> </a:t>
            </a:r>
            <a:r>
              <a:rPr lang="fr-BE" dirty="0" err="1"/>
              <a:t>projects</a:t>
            </a:r>
            <a:r>
              <a:rPr lang="fr-BE" dirty="0"/>
              <a:t> (</a:t>
            </a:r>
            <a:r>
              <a:rPr lang="fr-BE" dirty="0" err="1"/>
              <a:t>Niva</a:t>
            </a:r>
            <a:r>
              <a:rPr lang="fr-BE" dirty="0"/>
              <a:t>, Sen4CAP)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330123" y="3859357"/>
          <a:ext cx="45477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0849" y="2842491"/>
          <a:ext cx="45477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012959" y="2989730"/>
          <a:ext cx="45415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592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5: </a:t>
            </a:r>
            <a:r>
              <a:rPr lang="fr-BE" dirty="0" err="1"/>
              <a:t>Geotagged</a:t>
            </a:r>
            <a:r>
              <a:rPr lang="fr-BE" dirty="0"/>
              <a:t> photos as </a:t>
            </a:r>
            <a:r>
              <a:rPr lang="fr-BE" dirty="0" err="1"/>
              <a:t>counter</a:t>
            </a:r>
            <a:r>
              <a:rPr lang="fr-BE" dirty="0"/>
              <a:t> </a:t>
            </a:r>
            <a:r>
              <a:rPr lang="fr-BE" dirty="0" err="1"/>
              <a:t>evidence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Relatively</a:t>
            </a:r>
            <a:r>
              <a:rPr lang="fr-BE" dirty="0"/>
              <a:t> </a:t>
            </a:r>
            <a:r>
              <a:rPr lang="fr-BE" dirty="0" err="1"/>
              <a:t>many</a:t>
            </a:r>
            <a:r>
              <a:rPr lang="fr-BE" dirty="0"/>
              <a:t> MS </a:t>
            </a:r>
            <a:r>
              <a:rPr lang="fr-BE" dirty="0" err="1"/>
              <a:t>accept</a:t>
            </a:r>
            <a:r>
              <a:rPr lang="fr-BE" dirty="0"/>
              <a:t> </a:t>
            </a:r>
            <a:r>
              <a:rPr lang="fr-BE" dirty="0" err="1"/>
              <a:t>geotagged</a:t>
            </a:r>
            <a:r>
              <a:rPr lang="fr-BE" dirty="0"/>
              <a:t> photos </a:t>
            </a:r>
            <a:r>
              <a:rPr lang="fr-BE" dirty="0" err="1"/>
              <a:t>serving</a:t>
            </a:r>
            <a:r>
              <a:rPr lang="fr-BE" dirty="0"/>
              <a:t> as </a:t>
            </a:r>
            <a:r>
              <a:rPr lang="fr-BE" dirty="0" err="1"/>
              <a:t>counter</a:t>
            </a:r>
            <a:r>
              <a:rPr lang="fr-BE" dirty="0"/>
              <a:t> </a:t>
            </a:r>
            <a:r>
              <a:rPr lang="fr-BE" dirty="0" err="1"/>
              <a:t>evidence</a:t>
            </a:r>
            <a:r>
              <a:rPr lang="fr-BE" dirty="0"/>
              <a:t> </a:t>
            </a:r>
            <a:r>
              <a:rPr lang="fr-BE" dirty="0" err="1"/>
              <a:t>after</a:t>
            </a:r>
            <a:r>
              <a:rPr lang="fr-BE" dirty="0"/>
              <a:t> « </a:t>
            </a:r>
            <a:r>
              <a:rPr lang="fr-BE" dirty="0" err="1"/>
              <a:t>yellow</a:t>
            </a:r>
            <a:r>
              <a:rPr lang="fr-BE" dirty="0"/>
              <a:t> » or « </a:t>
            </a:r>
            <a:r>
              <a:rPr lang="fr-BE" dirty="0" err="1"/>
              <a:t>red</a:t>
            </a:r>
            <a:r>
              <a:rPr lang="fr-BE" dirty="0"/>
              <a:t> » AMS </a:t>
            </a:r>
            <a:r>
              <a:rPr lang="fr-BE" dirty="0" err="1"/>
              <a:t>results</a:t>
            </a:r>
            <a:endParaRPr lang="fr-BE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12556" y="2625811"/>
          <a:ext cx="8198955" cy="3921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536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390E9-B24B-46A8-B047-B2038D0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54F83-39A3-4597-8699-E076CD3B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Summary</a:t>
            </a:r>
            <a:endParaRPr lang="en-I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C14E8E-B2EC-445E-AEC5-0EA96474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720" y="1486894"/>
            <a:ext cx="10515601" cy="4683317"/>
          </a:xfrm>
        </p:spPr>
        <p:txBody>
          <a:bodyPr/>
          <a:lstStyle/>
          <a:p>
            <a:r>
              <a:rPr lang="en-US" sz="2400" dirty="0"/>
              <a:t>The Area Monitoring System</a:t>
            </a:r>
          </a:p>
          <a:p>
            <a:r>
              <a:rPr lang="en-US" sz="2400" dirty="0"/>
              <a:t>AMS Implementation Status in Member States</a:t>
            </a:r>
          </a:p>
          <a:p>
            <a:r>
              <a:rPr lang="en-US" sz="2400" dirty="0"/>
              <a:t>AMS quality assessment (QA)</a:t>
            </a:r>
            <a:endParaRPr lang="en-GB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40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6: AMS </a:t>
            </a:r>
            <a:r>
              <a:rPr lang="fr-BE" dirty="0" err="1"/>
              <a:t>hurdles</a:t>
            </a:r>
            <a:r>
              <a:rPr lang="fr-BE" dirty="0"/>
              <a:t> </a:t>
            </a:r>
            <a:r>
              <a:rPr lang="fr-BE" dirty="0" err="1"/>
              <a:t>identified</a:t>
            </a:r>
            <a:r>
              <a:rPr lang="fr-BE" dirty="0"/>
              <a:t> by MS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1265217"/>
            <a:ext cx="10905699" cy="3881904"/>
          </a:xfrm>
        </p:spPr>
        <p:txBody>
          <a:bodyPr/>
          <a:lstStyle/>
          <a:p>
            <a:r>
              <a:rPr lang="fr-BE" dirty="0" err="1"/>
              <a:t>Mostly</a:t>
            </a:r>
            <a:r>
              <a:rPr lang="fr-BE" dirty="0"/>
              <a:t> no issue in </a:t>
            </a:r>
            <a:r>
              <a:rPr lang="fr-BE" dirty="0" err="1"/>
              <a:t>accessing</a:t>
            </a:r>
            <a:r>
              <a:rPr lang="fr-BE" dirty="0"/>
              <a:t> cloud services</a:t>
            </a:r>
          </a:p>
          <a:p>
            <a:r>
              <a:rPr lang="fr-BE" dirty="0"/>
              <a:t>Challenges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recruiting</a:t>
            </a:r>
            <a:r>
              <a:rPr lang="fr-BE" dirty="0"/>
              <a:t> </a:t>
            </a:r>
            <a:r>
              <a:rPr lang="fr-BE" dirty="0" err="1"/>
              <a:t>skilled</a:t>
            </a:r>
            <a:r>
              <a:rPr lang="fr-BE" dirty="0"/>
              <a:t> IT staff </a:t>
            </a:r>
          </a:p>
          <a:p>
            <a:r>
              <a:rPr lang="fr-BE" dirty="0" err="1"/>
              <a:t>Some</a:t>
            </a:r>
            <a:r>
              <a:rPr lang="fr-BE" dirty="0"/>
              <a:t> issues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algorithm</a:t>
            </a:r>
            <a:r>
              <a:rPr lang="fr-BE" dirty="0"/>
              <a:t> </a:t>
            </a:r>
            <a:r>
              <a:rPr lang="fr-BE" dirty="0" err="1"/>
              <a:t>availability</a:t>
            </a:r>
            <a:endParaRPr lang="fr-BE" dirty="0"/>
          </a:p>
          <a:p>
            <a:endParaRPr lang="fr-BE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958209" y="4040659"/>
          <a:ext cx="45406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6877" y="3213288"/>
          <a:ext cx="45406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7651377" y="3186278"/>
          <a:ext cx="454062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946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First Impressions</a:t>
            </a:r>
            <a:endParaRPr lang="en-15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F75F770-C2E6-3DBF-6B39-A701816C44CC}"/>
              </a:ext>
            </a:extLst>
          </p:cNvPr>
          <p:cNvSpPr txBox="1">
            <a:spLocks/>
          </p:cNvSpPr>
          <p:nvPr/>
        </p:nvSpPr>
        <p:spPr>
          <a:xfrm>
            <a:off x="970720" y="1486894"/>
            <a:ext cx="10515601" cy="4683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Summary based on 23 replies</a:t>
            </a:r>
            <a:endParaRPr lang="en-GB" b="1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r>
              <a:rPr lang="en-US" sz="2400" dirty="0"/>
              <a:t>In general, work progresses well with some challenges</a:t>
            </a:r>
          </a:p>
        </p:txBody>
      </p:sp>
    </p:spTree>
    <p:extLst>
      <p:ext uri="{BB962C8B-B14F-4D97-AF65-F5344CB8AC3E}">
        <p14:creationId xmlns:p14="http://schemas.microsoft.com/office/powerpoint/2010/main" val="2653212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AMS quality assessment (QA)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0257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3817F-2EA0-4D1D-99A4-8D00E631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BE" b="0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Assess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reliability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of the </a:t>
            </a: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implementation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of AMS</a:t>
            </a:r>
            <a:endParaRPr lang="en-US" b="0" i="0" dirty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Provide diagnostic information on the </a:t>
            </a:r>
            <a:r>
              <a:rPr lang="en-I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sources of incorrect decisions </a:t>
            </a: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at the level of interventions and eligibility conditions (e.g., help improve the system)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Ensure that the integrated system provides </a:t>
            </a:r>
            <a:r>
              <a:rPr lang="en-I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reliable, comprehensive and verifiable data</a:t>
            </a: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in the annual performance reporting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B1B0F-3F12-4AB1-A8C9-581EFB55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AMS QA - </a:t>
            </a:r>
            <a:r>
              <a:rPr lang="fr-BE" dirty="0" err="1"/>
              <a:t>Purposes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820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A3817F-2EA0-4D1D-99A4-8D00E6314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Sample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BE" b="0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parcels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covering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: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BE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r>
              <a:rPr lang="fr-BE" b="1" dirty="0">
                <a:solidFill>
                  <a:srgbClr val="4D4D4D"/>
                </a:solidFill>
                <a:latin typeface="Arial" panose="020B0604020202020204" pitchFamily="34" charset="0"/>
              </a:rPr>
              <a:t>all</a:t>
            </a:r>
            <a:r>
              <a:rPr lang="fr-BE" dirty="0">
                <a:solidFill>
                  <a:srgbClr val="4D4D4D"/>
                </a:solidFill>
                <a:latin typeface="Arial" panose="020B0604020202020204" pitchFamily="34" charset="0"/>
              </a:rPr>
              <a:t> area-</a:t>
            </a:r>
            <a:r>
              <a:rPr lang="fr-BE" dirty="0" err="1">
                <a:solidFill>
                  <a:srgbClr val="4D4D4D"/>
                </a:solidFill>
                <a:latin typeface="Arial" panose="020B0604020202020204" pitchFamily="34" charset="0"/>
              </a:rPr>
              <a:t>based</a:t>
            </a:r>
            <a:r>
              <a:rPr lang="fr-BE" dirty="0">
                <a:solidFill>
                  <a:srgbClr val="4D4D4D"/>
                </a:solidFill>
                <a:latin typeface="Arial" panose="020B0604020202020204" pitchFamily="34" charset="0"/>
              </a:rPr>
              <a:t> </a:t>
            </a:r>
            <a:r>
              <a:rPr lang="fr-BE" b="1" dirty="0">
                <a:solidFill>
                  <a:srgbClr val="4D4D4D"/>
                </a:solidFill>
                <a:latin typeface="Arial" panose="020B0604020202020204" pitchFamily="34" charset="0"/>
              </a:rPr>
              <a:t>interventions</a:t>
            </a:r>
          </a:p>
          <a:p>
            <a:pPr lvl="1" fontAlgn="base">
              <a:buFont typeface="Wingdings" panose="05000000000000000000" pitchFamily="2" charset="2"/>
              <a:buChar char="Ø"/>
            </a:pP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all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eligibility</a:t>
            </a:r>
            <a:r>
              <a:rPr lang="fr-B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conditions (</a:t>
            </a: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monitorable</a:t>
            </a:r>
            <a:r>
              <a:rPr lang="fr-B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&amp; non-</a:t>
            </a: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monitorable</a:t>
            </a:r>
            <a:r>
              <a:rPr lang="fr-B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fontAlgn="base"/>
            <a:endParaRPr lang="fr-BE" b="0" i="0" u="none" strike="noStrike" dirty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fr-BE" b="0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Sample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r-B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fr-BE" b="1" i="0" u="none" strike="noStrike" dirty="0" err="1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same</a:t>
            </a:r>
            <a:r>
              <a:rPr lang="fr-B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as the GSA QA</a:t>
            </a:r>
            <a:endParaRPr lang="fr-BE" b="0" i="0" u="none" strike="noStrike" dirty="0"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AB1B0F-3F12-4AB1-A8C9-581EFB55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AMS QA - </a:t>
            </a:r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checked</a:t>
            </a:r>
            <a:r>
              <a:rPr lang="fr-BE" dirty="0"/>
              <a:t>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50765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EF2ED-2D11-4F4F-9D9D-70D6CB109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If the QA reveal deficiencies, MS shall adopt </a:t>
            </a:r>
            <a:r>
              <a:rPr lang="en-I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remedial actions</a:t>
            </a:r>
            <a:r>
              <a:rPr lang="en-IE" b="0" i="0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If the </a:t>
            </a:r>
            <a:r>
              <a:rPr lang="en-IE" dirty="0">
                <a:solidFill>
                  <a:srgbClr val="4D4D4D"/>
                </a:solidFill>
                <a:latin typeface="Arial" panose="020B0604020202020204" pitchFamily="34" charset="0"/>
              </a:rPr>
              <a:t>remedial actions implemented by the MS do not improve the situation in the subsequent year, the</a:t>
            </a:r>
            <a:r>
              <a:rPr lang="en-IE" b="0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 MS should submit an </a:t>
            </a:r>
            <a:r>
              <a:rPr lang="en-IE" b="1" i="0" u="none" strike="noStrike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action plan</a:t>
            </a:r>
            <a:r>
              <a:rPr lang="en-IE" b="0" i="0" dirty="0">
                <a:solidFill>
                  <a:srgbClr val="4D4D4D"/>
                </a:solidFill>
                <a:effectLst/>
                <a:latin typeface="Arial" panose="020B0604020202020204" pitchFamily="34" charset="0"/>
              </a:rPr>
              <a:t>​ to the Commission</a:t>
            </a:r>
          </a:p>
          <a:p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B37C9F-00C3-41E8-80A9-E72C3C97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AMS QA - </a:t>
            </a:r>
            <a:r>
              <a:rPr lang="fr-BE" dirty="0" err="1"/>
              <a:t>Consequences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06641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the AMS QA contribute to controls?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3BF47-0A1D-4E47-A2AE-9374AEEF9AC0}"/>
              </a:ext>
            </a:extLst>
          </p:cNvPr>
          <p:cNvSpPr txBox="1"/>
          <p:nvPr/>
        </p:nvSpPr>
        <p:spPr>
          <a:xfrm>
            <a:off x="970722" y="1758710"/>
            <a:ext cx="10515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 simplification purposes, MS may decide to take the AMS QA and GSA QA </a:t>
            </a:r>
            <a:r>
              <a:rPr lang="en-US" sz="2400" u="sng" dirty="0"/>
              <a:t>into account </a:t>
            </a:r>
            <a:r>
              <a:rPr lang="en-US" sz="2400" dirty="0"/>
              <a:t>in respect to the obligation to set up a control system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However, the remaining specific control provisions* should still be ensured by the MS, such as, for example, the risk component of the sample (</a:t>
            </a:r>
            <a:r>
              <a:rPr lang="en-US" sz="2400" b="1" dirty="0">
                <a:solidFill>
                  <a:schemeClr val="tx2"/>
                </a:solidFill>
              </a:rPr>
              <a:t>the samples of the QAs are not risk based samples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For an intervention under AMS for which </a:t>
            </a:r>
            <a:r>
              <a:rPr lang="en-US" sz="2400" b="1" dirty="0">
                <a:solidFill>
                  <a:schemeClr val="tx2"/>
                </a:solidFill>
              </a:rPr>
              <a:t>all</a:t>
            </a:r>
            <a:r>
              <a:rPr lang="en-US" sz="2400" dirty="0">
                <a:solidFill>
                  <a:schemeClr val="tx2"/>
                </a:solidFill>
              </a:rPr>
              <a:t> ElCo are monitorable and monitored, MS may decide that the obligation to set up a control system is fulfilled for that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* </a:t>
            </a:r>
            <a:r>
              <a:rPr lang="en-US" sz="2000" dirty="0">
                <a:solidFill>
                  <a:schemeClr val="tx2"/>
                </a:solidFill>
              </a:rPr>
              <a:t>at least provisions established in Articles 59, 60 (even if not referred to in Art. 5(6) they do apply to all interventions) and 72 of R. 2021/2116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6CBDC-2D14-4CCA-9D17-82E2ABA94E38}"/>
              </a:ext>
            </a:extLst>
          </p:cNvPr>
          <p:cNvSpPr txBox="1"/>
          <p:nvPr/>
        </p:nvSpPr>
        <p:spPr>
          <a:xfrm>
            <a:off x="9590566" y="108355"/>
            <a:ext cx="2452575" cy="578882"/>
          </a:xfrm>
          <a:prstGeom prst="roundRect">
            <a:avLst/>
          </a:prstGeom>
          <a:solidFill>
            <a:srgbClr val="004494">
              <a:alpha val="15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chemeClr val="tx2"/>
                </a:solidFill>
              </a:rPr>
              <a:t>R. 2022/1172</a:t>
            </a:r>
          </a:p>
          <a:p>
            <a:pPr algn="ctr"/>
            <a:r>
              <a:rPr lang="de-DE" sz="1400" dirty="0">
                <a:solidFill>
                  <a:schemeClr val="tx2"/>
                </a:solidFill>
              </a:rPr>
              <a:t>Art 5(6)</a:t>
            </a:r>
            <a:endParaRPr lang="en-I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11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808" y="0"/>
            <a:ext cx="10156297" cy="6496050"/>
          </a:xfrm>
        </p:spPr>
        <p:txBody>
          <a:bodyPr/>
          <a:lstStyle/>
          <a:p>
            <a:r>
              <a:rPr lang="en-IE" dirty="0"/>
              <a:t>Thank you</a:t>
            </a:r>
            <a:br>
              <a:rPr lang="en-IE" dirty="0"/>
            </a:br>
            <a:br>
              <a:rPr lang="en-IE" dirty="0"/>
            </a:br>
            <a:br>
              <a:rPr lang="en-IE" dirty="0"/>
            </a:br>
            <a:br>
              <a:rPr lang="en-IE" dirty="0"/>
            </a:br>
            <a:r>
              <a:rPr lang="en-IE" sz="2000" dirty="0"/>
              <a:t>Contact : AGRI-IMPLEMENTATION-SUPPORT@ec.europa.eu</a:t>
            </a:r>
            <a:br>
              <a:rPr lang="en-IE" sz="2000" dirty="0"/>
            </a:br>
            <a:br>
              <a:rPr lang="en-IE" sz="2800" dirty="0"/>
            </a:br>
            <a:br>
              <a:rPr lang="en-IE" sz="2800" dirty="0"/>
            </a:br>
            <a:endParaRPr lang="en-IE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The Area Monitoring System (</a:t>
            </a:r>
            <a:r>
              <a:rPr lang="en-GB" sz="6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AMS)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6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390E9-B24B-46A8-B047-B2038D0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54F83-39A3-4597-8699-E076CD3B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What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the AMS?</a:t>
            </a:r>
            <a:endParaRPr lang="en-I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C14E8E-B2EC-445E-AEC5-0EA96474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720" y="1486894"/>
            <a:ext cx="10515601" cy="4683317"/>
          </a:xfrm>
        </p:spPr>
        <p:txBody>
          <a:bodyPr/>
          <a:lstStyle/>
          <a:p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Definition</a:t>
            </a:r>
            <a:r>
              <a:rPr lang="en-GB" i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: “</a:t>
            </a:r>
            <a:r>
              <a:rPr lang="en-US" i="1" dirty="0"/>
              <a:t>a procedure of </a:t>
            </a:r>
            <a:r>
              <a:rPr lang="en-US" b="1" i="1" dirty="0"/>
              <a:t>regular</a:t>
            </a:r>
            <a:r>
              <a:rPr lang="en-US" i="1" dirty="0"/>
              <a:t> and </a:t>
            </a:r>
            <a:r>
              <a:rPr lang="en-US" b="1" i="1" dirty="0"/>
              <a:t>systematic </a:t>
            </a:r>
            <a:r>
              <a:rPr lang="en-US" i="1" dirty="0"/>
              <a:t>observation, tracking and assessment of </a:t>
            </a:r>
            <a:r>
              <a:rPr lang="en-US" b="1" i="1" dirty="0"/>
              <a:t>agricultural activities </a:t>
            </a:r>
            <a:r>
              <a:rPr lang="en-US" i="1" dirty="0"/>
              <a:t>and </a:t>
            </a:r>
            <a:r>
              <a:rPr lang="en-US" b="1" i="1" dirty="0"/>
              <a:t>practices</a:t>
            </a:r>
            <a:r>
              <a:rPr lang="en-US" i="1" dirty="0"/>
              <a:t> on agricultural areas by </a:t>
            </a:r>
            <a:r>
              <a:rPr lang="en-US" b="1" i="1" dirty="0"/>
              <a:t>Copernicus Sentinels</a:t>
            </a:r>
            <a:r>
              <a:rPr lang="en-US" i="1" dirty="0"/>
              <a:t> satellite data </a:t>
            </a:r>
            <a:r>
              <a:rPr lang="en-US" b="1" i="1" dirty="0"/>
              <a:t>or other data with at least equivalent value</a:t>
            </a:r>
            <a:r>
              <a:rPr lang="en-US" i="1" dirty="0"/>
              <a:t>” (</a:t>
            </a:r>
            <a:r>
              <a:rPr lang="en-US" dirty="0"/>
              <a:t>R. </a:t>
            </a:r>
            <a:r>
              <a:rPr lang="en-IE" dirty="0"/>
              <a:t>2021/2116 Art. 65(4)(b))</a:t>
            </a:r>
          </a:p>
          <a:p>
            <a:pPr lvl="1"/>
            <a:endParaRPr lang="en-GB" b="1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r>
              <a:rPr lang="en-GB" b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Main characteristics :</a:t>
            </a:r>
          </a:p>
          <a:p>
            <a:pPr lvl="1"/>
            <a:r>
              <a:rPr lang="en-GB" b="1" dirty="0">
                <a:solidFill>
                  <a:srgbClr val="404040"/>
                </a:solidFill>
                <a:latin typeface="Arial" panose="020B0604020202020204" pitchFamily="34" charset="0"/>
              </a:rPr>
              <a:t>Exhaustive coverage</a:t>
            </a:r>
          </a:p>
          <a:p>
            <a:pPr lvl="1"/>
            <a:r>
              <a:rPr lang="en-GB" b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Automated processing </a:t>
            </a:r>
          </a:p>
          <a:p>
            <a:pPr lvl="1"/>
            <a:r>
              <a:rPr lang="en-GB" b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Mandatory</a:t>
            </a:r>
            <a:endParaRPr lang="en-GB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390E9-B24B-46A8-B047-B2038D0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54F83-39A3-4597-8699-E076CD3B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Exhaustive </a:t>
            </a:r>
            <a:r>
              <a:rPr lang="fr-BE" dirty="0" err="1"/>
              <a:t>coverage</a:t>
            </a:r>
            <a:endParaRPr lang="en-I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C14E8E-B2EC-445E-AEC5-0EA96474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1095" y="1486894"/>
            <a:ext cx="10515601" cy="4683317"/>
          </a:xfrm>
        </p:spPr>
        <p:txBody>
          <a:bodyPr/>
          <a:lstStyle/>
          <a:p>
            <a:r>
              <a:rPr lang="fr-BE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fr-BE" i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lang="fr-BE" i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r-BE" i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i="1" dirty="0" err="1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monitored</a:t>
            </a:r>
            <a:r>
              <a:rPr lang="fr-BE" i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pPr marL="457200" lvl="1" indent="0">
              <a:buNone/>
            </a:pPr>
            <a:r>
              <a:rPr lang="en-US" sz="2000" b="1" dirty="0"/>
              <a:t>All</a:t>
            </a:r>
            <a:r>
              <a:rPr lang="en-US" sz="2000" dirty="0"/>
              <a:t> monitorable eligibility conditions (defined by MS in CSP) of </a:t>
            </a:r>
            <a:r>
              <a:rPr lang="en-US" sz="2000" b="1" dirty="0"/>
              <a:t>all</a:t>
            </a:r>
            <a:r>
              <a:rPr lang="en-US" sz="2000" dirty="0"/>
              <a:t> area-based intervention (minimum BISS and ANC in 2023 if MS has technical limitations)</a:t>
            </a:r>
          </a:p>
          <a:p>
            <a:r>
              <a:rPr lang="en-US" i="1" dirty="0"/>
              <a:t>What does monitorable mean? </a:t>
            </a:r>
          </a:p>
          <a:p>
            <a:pPr marL="457200" lvl="1" indent="0">
              <a:buNone/>
            </a:pPr>
            <a:r>
              <a:rPr lang="en-US" dirty="0"/>
              <a:t>Initially : Can be monitored by </a:t>
            </a:r>
            <a:r>
              <a:rPr lang="en-US" b="1" dirty="0"/>
              <a:t>Copernicus Sentinels satellites data</a:t>
            </a:r>
            <a:r>
              <a:rPr lang="en-US" dirty="0"/>
              <a:t> or data with at least equivalent value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Later on : Can be monitored by </a:t>
            </a:r>
            <a:r>
              <a:rPr lang="en-GB" b="1" dirty="0">
                <a:solidFill>
                  <a:srgbClr val="404040"/>
                </a:solidFill>
                <a:latin typeface="Arial" panose="020B0604020202020204" pitchFamily="34" charset="0"/>
              </a:rPr>
              <a:t>geotagged photos</a:t>
            </a:r>
          </a:p>
          <a:p>
            <a:r>
              <a:rPr lang="en-GB" i="1" dirty="0">
                <a:solidFill>
                  <a:srgbClr val="404040"/>
                </a:solidFill>
                <a:latin typeface="Arial" panose="020B0604020202020204" pitchFamily="34" charset="0"/>
              </a:rPr>
              <a:t>What about non-monitorable eligibility conditions?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Not part of AMS, but of AMS QA and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15744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390E9-B24B-46A8-B047-B2038D0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54F83-39A3-4597-8699-E076CD3B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Exhaustive </a:t>
            </a:r>
            <a:r>
              <a:rPr lang="fr-BE" dirty="0" err="1"/>
              <a:t>coverage</a:t>
            </a:r>
            <a:endParaRPr lang="en-I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C14E8E-B2EC-445E-AEC5-0EA96474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720" y="1486894"/>
            <a:ext cx="10515601" cy="4683317"/>
          </a:xfrm>
        </p:spPr>
        <p:txBody>
          <a:bodyPr/>
          <a:lstStyle/>
          <a:p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Monitored by Sentinel : </a:t>
            </a:r>
          </a:p>
          <a:p>
            <a:pPr lvl="1"/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To cover </a:t>
            </a:r>
            <a:r>
              <a:rPr lang="en-GB" b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full population</a:t>
            </a:r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: </a:t>
            </a:r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P</a:t>
            </a:r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ossible to </a:t>
            </a:r>
            <a:r>
              <a:rPr lang="en-GB" b="1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combine</a:t>
            </a:r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Copernicus Sentinel satellites data with data of at least equivalent value </a:t>
            </a:r>
          </a:p>
          <a:p>
            <a:pPr lvl="1"/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To </a:t>
            </a:r>
            <a:r>
              <a:rPr lang="en-GB" b="1" dirty="0">
                <a:solidFill>
                  <a:srgbClr val="404040"/>
                </a:solidFill>
                <a:latin typeface="Arial" panose="020B0604020202020204" pitchFamily="34" charset="0"/>
              </a:rPr>
              <a:t>reduce non conclusive (“yellow”) cases </a:t>
            </a:r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: Possible to </a:t>
            </a:r>
            <a:r>
              <a:rPr lang="en-US" dirty="0"/>
              <a:t>perform a </a:t>
            </a:r>
            <a:r>
              <a:rPr lang="en-US" b="1" dirty="0"/>
              <a:t>cascaded analysis </a:t>
            </a:r>
            <a:r>
              <a:rPr lang="en-US" dirty="0"/>
              <a:t>of Sentinel satellite data and/or other types of data with at least equivalent value</a:t>
            </a:r>
          </a:p>
          <a:p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</a:rPr>
              <a:t>Monitored by geotagged photos :</a:t>
            </a:r>
            <a:endParaRPr lang="en-GB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If </a:t>
            </a:r>
            <a:r>
              <a:rPr lang="en-GB" b="1" dirty="0">
                <a:solidFill>
                  <a:srgbClr val="404040"/>
                </a:solidFill>
                <a:latin typeface="Arial" panose="020B0604020202020204" pitchFamily="34" charset="0"/>
              </a:rPr>
              <a:t>no geotagged photo is provided</a:t>
            </a:r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 by the applicant upon request, then it should be considered a non-compliance (</a:t>
            </a:r>
            <a:r>
              <a:rPr lang="en-GB" b="1" dirty="0">
                <a:solidFill>
                  <a:srgbClr val="404040"/>
                </a:solidFill>
                <a:latin typeface="Arial" panose="020B0604020202020204" pitchFamily="34" charset="0"/>
              </a:rPr>
              <a:t>“red” case)</a:t>
            </a:r>
          </a:p>
        </p:txBody>
      </p:sp>
    </p:spTree>
    <p:extLst>
      <p:ext uri="{BB962C8B-B14F-4D97-AF65-F5344CB8AC3E}">
        <p14:creationId xmlns:p14="http://schemas.microsoft.com/office/powerpoint/2010/main" val="419598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5BB0B4-4CF5-4743-914E-8B02647E8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99" y="1424539"/>
            <a:ext cx="10906500" cy="4282990"/>
          </a:xfrm>
        </p:spPr>
        <p:txBody>
          <a:bodyPr/>
          <a:lstStyle/>
          <a:p>
            <a:r>
              <a:rPr lang="fr-BE" sz="2000" dirty="0"/>
              <a:t>Prior to </a:t>
            </a:r>
            <a:r>
              <a:rPr lang="fr-BE" sz="2000" dirty="0" err="1"/>
              <a:t>analysis</a:t>
            </a:r>
            <a:r>
              <a:rPr lang="fr-BE" sz="2000" dirty="0"/>
              <a:t> of compliance </a:t>
            </a:r>
            <a:r>
              <a:rPr lang="fr-BE" sz="2000" dirty="0" err="1"/>
              <a:t>with</a:t>
            </a:r>
            <a:r>
              <a:rPr lang="fr-BE" sz="2000" dirty="0"/>
              <a:t> </a:t>
            </a:r>
            <a:r>
              <a:rPr lang="fr-BE" sz="2000" dirty="0" err="1"/>
              <a:t>eligibility</a:t>
            </a:r>
            <a:r>
              <a:rPr lang="fr-BE" sz="2000" dirty="0"/>
              <a:t> conditions, the AMS </a:t>
            </a:r>
            <a:r>
              <a:rPr lang="fr-BE" sz="2000" dirty="0" err="1"/>
              <a:t>should</a:t>
            </a:r>
            <a:r>
              <a:rPr lang="fr-BE" sz="2000" dirty="0"/>
              <a:t> </a:t>
            </a:r>
            <a:r>
              <a:rPr lang="fr-BE" sz="2000" dirty="0" err="1"/>
              <a:t>detect</a:t>
            </a:r>
            <a:r>
              <a:rPr lang="fr-BE" sz="2000" dirty="0"/>
              <a:t>: </a:t>
            </a:r>
            <a:endParaRPr lang="en-US" sz="2000" dirty="0"/>
          </a:p>
          <a:p>
            <a:pPr lvl="1"/>
            <a:r>
              <a:rPr lang="en-US" sz="1800" dirty="0"/>
              <a:t>presence of </a:t>
            </a:r>
            <a:r>
              <a:rPr lang="en-US" sz="1800" b="1" dirty="0"/>
              <a:t>ineligible area</a:t>
            </a:r>
            <a:r>
              <a:rPr lang="en-US" sz="1800" dirty="0"/>
              <a:t>, in particular due to </a:t>
            </a:r>
            <a:r>
              <a:rPr lang="en-US" sz="1800" b="1" dirty="0"/>
              <a:t>permanent structures</a:t>
            </a:r>
          </a:p>
          <a:p>
            <a:pPr lvl="1"/>
            <a:r>
              <a:rPr lang="en-US" sz="1800" dirty="0"/>
              <a:t>presence of </a:t>
            </a:r>
            <a:r>
              <a:rPr lang="en-US" sz="1800" b="1" dirty="0"/>
              <a:t>ineligible land use</a:t>
            </a:r>
          </a:p>
          <a:p>
            <a:pPr lvl="1"/>
            <a:r>
              <a:rPr lang="en-US" sz="1800" dirty="0"/>
              <a:t>change in the category of agricultural area whether it is </a:t>
            </a:r>
            <a:r>
              <a:rPr lang="en-US" sz="1800" b="1" dirty="0"/>
              <a:t>arable land, permanent crop or permanent grassland</a:t>
            </a:r>
            <a:endParaRPr lang="fr-BE" sz="1800" b="1" dirty="0"/>
          </a:p>
          <a:p>
            <a:endParaRPr lang="fr-B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B55C51-7D0E-4D54-8FBA-84BEB8514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Exhaustive </a:t>
            </a:r>
            <a:r>
              <a:rPr lang="fr-BE" dirty="0" err="1"/>
              <a:t>coverage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062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C390E9-B24B-46A8-B047-B2038D044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454F83-39A3-4597-8699-E076CD3B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Automated</a:t>
            </a:r>
            <a:r>
              <a:rPr lang="fr-BE" dirty="0"/>
              <a:t> </a:t>
            </a:r>
            <a:r>
              <a:rPr lang="fr-BE" dirty="0" err="1"/>
              <a:t>processing</a:t>
            </a:r>
            <a:endParaRPr lang="en-I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BC14E8E-B2EC-445E-AEC5-0EA96474A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0720" y="1486894"/>
            <a:ext cx="10515601" cy="4683317"/>
          </a:xfrm>
        </p:spPr>
        <p:txBody>
          <a:bodyPr/>
          <a:lstStyle/>
          <a:p>
            <a:r>
              <a:rPr lang="en-GB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AMS </a:t>
            </a:r>
            <a:r>
              <a:rPr lang="en-GB" dirty="0">
                <a:solidFill>
                  <a:srgbClr val="404040"/>
                </a:solidFill>
                <a:latin typeface="Arial" panose="020B0604020202020204" pitchFamily="34" charset="0"/>
              </a:rPr>
              <a:t>should be an automated process</a:t>
            </a:r>
          </a:p>
          <a:p>
            <a:pPr lvl="1"/>
            <a:endParaRPr lang="en-GB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D3121-4EC0-4D51-91B1-27EAF21BEFAB}"/>
              </a:ext>
            </a:extLst>
          </p:cNvPr>
          <p:cNvSpPr/>
          <p:nvPr/>
        </p:nvSpPr>
        <p:spPr>
          <a:xfrm>
            <a:off x="2345793" y="2851770"/>
            <a:ext cx="1640114" cy="59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Eligibility</a:t>
            </a:r>
            <a:r>
              <a:rPr lang="fr-BE" dirty="0"/>
              <a:t> condition</a:t>
            </a:r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4B5A0A-B6F6-4635-9FE1-6793E4815C85}"/>
              </a:ext>
            </a:extLst>
          </p:cNvPr>
          <p:cNvSpPr/>
          <p:nvPr/>
        </p:nvSpPr>
        <p:spPr>
          <a:xfrm>
            <a:off x="705679" y="4886520"/>
            <a:ext cx="1640114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Green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46082F-823E-45AA-9724-8A38075A36F0}"/>
              </a:ext>
            </a:extLst>
          </p:cNvPr>
          <p:cNvSpPr/>
          <p:nvPr/>
        </p:nvSpPr>
        <p:spPr>
          <a:xfrm>
            <a:off x="2345793" y="3915467"/>
            <a:ext cx="1640114" cy="5048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Yellow</a:t>
            </a:r>
            <a:endParaRPr lang="en-I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43FF6-E456-4577-BC17-911BFF9C3490}"/>
              </a:ext>
            </a:extLst>
          </p:cNvPr>
          <p:cNvSpPr/>
          <p:nvPr/>
        </p:nvSpPr>
        <p:spPr>
          <a:xfrm>
            <a:off x="3985907" y="4901456"/>
            <a:ext cx="1640114" cy="5048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Red</a:t>
            </a:r>
            <a:endParaRPr lang="en-IE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77B953-7077-4975-9125-3523D9843BCE}"/>
              </a:ext>
            </a:extLst>
          </p:cNvPr>
          <p:cNvCxnSpPr>
            <a:stCxn id="2" idx="2"/>
            <a:endCxn id="7" idx="0"/>
          </p:cNvCxnSpPr>
          <p:nvPr/>
        </p:nvCxnSpPr>
        <p:spPr>
          <a:xfrm>
            <a:off x="3165850" y="3449239"/>
            <a:ext cx="0" cy="46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76720C56-0B14-41A2-A7FF-C504E4526790}"/>
              </a:ext>
            </a:extLst>
          </p:cNvPr>
          <p:cNvCxnSpPr>
            <a:stCxn id="2" idx="1"/>
            <a:endCxn id="6" idx="0"/>
          </p:cNvCxnSpPr>
          <p:nvPr/>
        </p:nvCxnSpPr>
        <p:spPr>
          <a:xfrm rot="10800000" flipV="1">
            <a:off x="1525737" y="3150504"/>
            <a:ext cx="820057" cy="17360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720BC2C-4A52-4EC1-8921-D27F5519073D}"/>
              </a:ext>
            </a:extLst>
          </p:cNvPr>
          <p:cNvCxnSpPr>
            <a:cxnSpLocks/>
            <a:stCxn id="2" idx="3"/>
            <a:endCxn id="8" idx="0"/>
          </p:cNvCxnSpPr>
          <p:nvPr/>
        </p:nvCxnSpPr>
        <p:spPr>
          <a:xfrm>
            <a:off x="3985907" y="3150505"/>
            <a:ext cx="820057" cy="175095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6BDB4-B9DD-4504-811C-450D19177338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165850" y="4420292"/>
            <a:ext cx="1230085" cy="481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ABD50F-72BA-4257-B422-07E9D63ED2D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1935765" y="4420292"/>
            <a:ext cx="1230085" cy="466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776774C-57C4-4721-BCC9-717949C7C0D3}"/>
              </a:ext>
            </a:extLst>
          </p:cNvPr>
          <p:cNvSpPr/>
          <p:nvPr/>
        </p:nvSpPr>
        <p:spPr>
          <a:xfrm>
            <a:off x="8132577" y="2851770"/>
            <a:ext cx="1640114" cy="59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Eligibility</a:t>
            </a:r>
            <a:r>
              <a:rPr lang="fr-BE" dirty="0"/>
              <a:t> condition</a:t>
            </a:r>
            <a:endParaRPr lang="en-I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8886C86-1CB1-4FBB-8D71-2E372236E829}"/>
              </a:ext>
            </a:extLst>
          </p:cNvPr>
          <p:cNvSpPr/>
          <p:nvPr/>
        </p:nvSpPr>
        <p:spPr>
          <a:xfrm>
            <a:off x="8133495" y="4855255"/>
            <a:ext cx="1640114" cy="5048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Yellow</a:t>
            </a:r>
            <a:endParaRPr lang="en-IE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F85A28F-9AEE-4B60-B1DD-E8BFC8665DB9}"/>
              </a:ext>
            </a:extLst>
          </p:cNvPr>
          <p:cNvSpPr/>
          <p:nvPr/>
        </p:nvSpPr>
        <p:spPr>
          <a:xfrm>
            <a:off x="10205911" y="4855255"/>
            <a:ext cx="1640114" cy="5048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Red</a:t>
            </a:r>
            <a:endParaRPr lang="en-IE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D89E451-F786-40C3-ACEF-807EB35684D1}"/>
              </a:ext>
            </a:extLst>
          </p:cNvPr>
          <p:cNvCxnSpPr>
            <a:stCxn id="37" idx="2"/>
            <a:endCxn id="38" idx="0"/>
          </p:cNvCxnSpPr>
          <p:nvPr/>
        </p:nvCxnSpPr>
        <p:spPr>
          <a:xfrm>
            <a:off x="8952634" y="3449239"/>
            <a:ext cx="918" cy="14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0E01A1B-7FD9-4573-864B-EDD80ADCEE44}"/>
              </a:ext>
            </a:extLst>
          </p:cNvPr>
          <p:cNvCxnSpPr>
            <a:stCxn id="37" idx="1"/>
          </p:cNvCxnSpPr>
          <p:nvPr/>
        </p:nvCxnSpPr>
        <p:spPr>
          <a:xfrm rot="10800000" flipV="1">
            <a:off x="7312521" y="3150504"/>
            <a:ext cx="820057" cy="17360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B346E13B-9D3A-482B-B526-1602D1996AEE}"/>
              </a:ext>
            </a:extLst>
          </p:cNvPr>
          <p:cNvCxnSpPr>
            <a:cxnSpLocks/>
            <a:stCxn id="37" idx="3"/>
            <a:endCxn id="39" idx="0"/>
          </p:cNvCxnSpPr>
          <p:nvPr/>
        </p:nvCxnSpPr>
        <p:spPr>
          <a:xfrm>
            <a:off x="9772691" y="3150505"/>
            <a:ext cx="1253277" cy="17047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37F05285-7E3D-4DF1-96C3-3D8E22C67A7F}"/>
              </a:ext>
            </a:extLst>
          </p:cNvPr>
          <p:cNvSpPr/>
          <p:nvPr/>
        </p:nvSpPr>
        <p:spPr>
          <a:xfrm>
            <a:off x="6059241" y="4864283"/>
            <a:ext cx="1640114" cy="5048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Green</a:t>
            </a:r>
            <a:endParaRPr lang="en-IE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817686-B0D1-4C74-A604-8164FCE6E1A6}"/>
              </a:ext>
            </a:extLst>
          </p:cNvPr>
          <p:cNvSpPr txBox="1"/>
          <p:nvPr/>
        </p:nvSpPr>
        <p:spPr>
          <a:xfrm>
            <a:off x="1927541" y="2211900"/>
            <a:ext cx="24766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Checks by Monitoring</a:t>
            </a:r>
            <a:endParaRPr lang="en-I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82C254-7E18-43A5-A059-2B8211528E92}"/>
              </a:ext>
            </a:extLst>
          </p:cNvPr>
          <p:cNvSpPr txBox="1"/>
          <p:nvPr/>
        </p:nvSpPr>
        <p:spPr>
          <a:xfrm>
            <a:off x="7573717" y="2211900"/>
            <a:ext cx="27578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Area Monitoring System</a:t>
            </a:r>
            <a:endParaRPr lang="en-IE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F61C9DC-4E76-405A-B435-6DB738CCD96F}"/>
              </a:ext>
            </a:extLst>
          </p:cNvPr>
          <p:cNvSpPr txBox="1"/>
          <p:nvPr/>
        </p:nvSpPr>
        <p:spPr>
          <a:xfrm>
            <a:off x="7505937" y="5538649"/>
            <a:ext cx="28933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No follow-up of </a:t>
            </a:r>
            <a:r>
              <a:rPr lang="fr-BE" dirty="0" err="1"/>
              <a:t>yellow</a:t>
            </a:r>
            <a:r>
              <a:rPr lang="fr-BE" dirty="0"/>
              <a:t> cases </a:t>
            </a:r>
            <a:r>
              <a:rPr lang="fr-BE" dirty="0" err="1"/>
              <a:t>required</a:t>
            </a:r>
            <a:endParaRPr lang="en-IE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0995DF-931B-484A-8B0F-761D02BD3FC7}"/>
              </a:ext>
            </a:extLst>
          </p:cNvPr>
          <p:cNvSpPr txBox="1"/>
          <p:nvPr/>
        </p:nvSpPr>
        <p:spPr>
          <a:xfrm>
            <a:off x="1366709" y="5540307"/>
            <a:ext cx="36984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/>
              <a:t>Manual or semi-</a:t>
            </a:r>
            <a:r>
              <a:rPr lang="fr-BE" dirty="0" err="1"/>
              <a:t>automated</a:t>
            </a:r>
            <a:r>
              <a:rPr lang="fr-BE" dirty="0"/>
              <a:t> follow-up of </a:t>
            </a:r>
            <a:r>
              <a:rPr lang="fr-BE" dirty="0" err="1"/>
              <a:t>yellow</a:t>
            </a:r>
            <a:r>
              <a:rPr lang="fr-BE" dirty="0"/>
              <a:t> cases possible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9572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494DF-3F83-44ED-AB1F-B8AC94402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333" y="5400532"/>
            <a:ext cx="2743200" cy="365125"/>
          </a:xfrm>
        </p:spPr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6BFCC-499F-45D2-9468-7AEA6DD9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Process</a:t>
            </a:r>
            <a:endParaRPr lang="en-I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2D3B51-804F-4095-AFFA-943E4EBC915D}"/>
              </a:ext>
            </a:extLst>
          </p:cNvPr>
          <p:cNvSpPr/>
          <p:nvPr/>
        </p:nvSpPr>
        <p:spPr>
          <a:xfrm>
            <a:off x="6924261" y="3456893"/>
            <a:ext cx="1640114" cy="881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Automatic</a:t>
            </a:r>
            <a:r>
              <a:rPr lang="fr-BE" dirty="0"/>
              <a:t> </a:t>
            </a:r>
            <a:r>
              <a:rPr lang="fr-BE" dirty="0" err="1"/>
              <a:t>analysis</a:t>
            </a:r>
            <a:endParaRPr lang="en-I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7F7D9C-6266-446D-AC86-2164FDB8F53F}"/>
              </a:ext>
            </a:extLst>
          </p:cNvPr>
          <p:cNvSpPr/>
          <p:nvPr/>
        </p:nvSpPr>
        <p:spPr>
          <a:xfrm>
            <a:off x="9279069" y="4222165"/>
            <a:ext cx="2123707" cy="9102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Eligibility</a:t>
            </a:r>
            <a:r>
              <a:rPr lang="fr-BE" dirty="0"/>
              <a:t> condition </a:t>
            </a:r>
          </a:p>
          <a:p>
            <a:pPr algn="ctr"/>
            <a:r>
              <a:rPr lang="fr-BE" dirty="0"/>
              <a:t>NOT OK</a:t>
            </a:r>
            <a:endParaRPr lang="en-IE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D8C8EE89-89D4-466B-8C54-AB5D6AA8A669}"/>
              </a:ext>
            </a:extLst>
          </p:cNvPr>
          <p:cNvCxnSpPr>
            <a:cxnSpLocks/>
            <a:stCxn id="15" idx="3"/>
            <a:endCxn id="5" idx="1"/>
          </p:cNvCxnSpPr>
          <p:nvPr/>
        </p:nvCxnSpPr>
        <p:spPr>
          <a:xfrm flipV="1">
            <a:off x="4769977" y="3897778"/>
            <a:ext cx="2154284" cy="1030152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B5874528-F5F4-4CD8-A180-73D5344B72A5}"/>
              </a:ext>
            </a:extLst>
          </p:cNvPr>
          <p:cNvCxnSpPr>
            <a:cxnSpLocks/>
            <a:endCxn id="12" idx="2"/>
          </p:cNvCxnSpPr>
          <p:nvPr/>
        </p:nvCxnSpPr>
        <p:spPr>
          <a:xfrm rot="5400000" flipH="1" flipV="1">
            <a:off x="9828454" y="3037784"/>
            <a:ext cx="673808" cy="360221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E85DE-8F45-42E4-936F-CD7B04EC9F13}"/>
              </a:ext>
            </a:extLst>
          </p:cNvPr>
          <p:cNvSpPr/>
          <p:nvPr/>
        </p:nvSpPr>
        <p:spPr>
          <a:xfrm>
            <a:off x="9283615" y="1970743"/>
            <a:ext cx="2123707" cy="9102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Eligibility</a:t>
            </a:r>
            <a:r>
              <a:rPr lang="fr-BE" dirty="0"/>
              <a:t> condition OK</a:t>
            </a:r>
            <a:endParaRPr lang="en-IE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E1B1E0-2D6C-41E0-8FE1-C97C6235B8EA}"/>
              </a:ext>
            </a:extLst>
          </p:cNvPr>
          <p:cNvSpPr/>
          <p:nvPr/>
        </p:nvSpPr>
        <p:spPr>
          <a:xfrm>
            <a:off x="3129863" y="2334880"/>
            <a:ext cx="1640114" cy="122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Copernicus</a:t>
            </a:r>
            <a:r>
              <a:rPr lang="fr-BE" dirty="0"/>
              <a:t> Sentinel data + </a:t>
            </a:r>
            <a:r>
              <a:rPr lang="fr-BE" dirty="0" err="1"/>
              <a:t>equivalent</a:t>
            </a:r>
            <a:r>
              <a:rPr lang="fr-BE" dirty="0"/>
              <a:t> value</a:t>
            </a:r>
            <a:endParaRPr lang="en-I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3AA8D4-9F5E-4289-B24B-239C26636D97}"/>
              </a:ext>
            </a:extLst>
          </p:cNvPr>
          <p:cNvSpPr/>
          <p:nvPr/>
        </p:nvSpPr>
        <p:spPr>
          <a:xfrm>
            <a:off x="3129863" y="4629195"/>
            <a:ext cx="1640114" cy="597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Geotagged</a:t>
            </a:r>
            <a:r>
              <a:rPr lang="fr-BE" dirty="0"/>
              <a:t> photos</a:t>
            </a:r>
            <a:endParaRPr lang="en-IE" dirty="0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7CEAA445-7EAD-4812-9BBD-4879E63E9A1C}"/>
              </a:ext>
            </a:extLst>
          </p:cNvPr>
          <p:cNvCxnSpPr>
            <a:cxnSpLocks/>
            <a:stCxn id="14" idx="3"/>
            <a:endCxn id="5" idx="1"/>
          </p:cNvCxnSpPr>
          <p:nvPr/>
        </p:nvCxnSpPr>
        <p:spPr>
          <a:xfrm>
            <a:off x="4769977" y="2947206"/>
            <a:ext cx="2154284" cy="95057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9E8C910-2486-4395-A239-A9A419AB806F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8564375" y="3554798"/>
            <a:ext cx="2004956" cy="342980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Graphical user interface&#10;&#10;Description automatically generated">
            <a:extLst>
              <a:ext uri="{FF2B5EF4-FFF2-40B4-BE49-F238E27FC236}">
                <a16:creationId xmlns:a16="http://schemas.microsoft.com/office/drawing/2014/main" id="{E4456A90-0634-4CCB-B74E-ABA435DBC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2" y="4361878"/>
            <a:ext cx="2300881" cy="1114676"/>
          </a:xfrm>
          <a:prstGeom prst="rect">
            <a:avLst/>
          </a:prstGeom>
        </p:spPr>
      </p:pic>
      <p:pic>
        <p:nvPicPr>
          <p:cNvPr id="60" name="Picture 59" descr="A picture containing honeycomb, outdoor object&#10;&#10;Description automatically generated">
            <a:extLst>
              <a:ext uri="{FF2B5EF4-FFF2-40B4-BE49-F238E27FC236}">
                <a16:creationId xmlns:a16="http://schemas.microsoft.com/office/drawing/2014/main" id="{161F7E24-0977-415F-9D1D-192B83A2A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5" y="2162206"/>
            <a:ext cx="1825625" cy="1825625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61E97177-9560-4A45-B33D-2961758AE20C}"/>
              </a:ext>
            </a:extLst>
          </p:cNvPr>
          <p:cNvGrpSpPr/>
          <p:nvPr/>
        </p:nvGrpSpPr>
        <p:grpSpPr>
          <a:xfrm>
            <a:off x="380586" y="1766857"/>
            <a:ext cx="1640115" cy="1004685"/>
            <a:chOff x="5940152" y="1772816"/>
            <a:chExt cx="2592288" cy="140662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CA8EF4D-FCA2-4C8F-8E0F-FE96A0400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" t="10809" r="12201" b="5227"/>
            <a:stretch/>
          </p:blipFill>
          <p:spPr>
            <a:xfrm>
              <a:off x="5940152" y="1772816"/>
              <a:ext cx="2592288" cy="1406627"/>
            </a:xfrm>
            <a:prstGeom prst="rect">
              <a:avLst/>
            </a:prstGeom>
          </p:spPr>
        </p:pic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8C45B64-4721-410B-BD88-A2F7687B2408}"/>
                </a:ext>
              </a:extLst>
            </p:cNvPr>
            <p:cNvCxnSpPr/>
            <p:nvPr/>
          </p:nvCxnSpPr>
          <p:spPr bwMode="auto">
            <a:xfrm flipH="1">
              <a:off x="7026546" y="2297502"/>
              <a:ext cx="370385" cy="523294"/>
            </a:xfrm>
            <a:prstGeom prst="lin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BEAE0BA-F9C7-4B5C-A1AC-16F29DB1E59E}"/>
                </a:ext>
              </a:extLst>
            </p:cNvPr>
            <p:cNvCxnSpPr/>
            <p:nvPr/>
          </p:nvCxnSpPr>
          <p:spPr bwMode="auto">
            <a:xfrm flipH="1">
              <a:off x="7195121" y="2315616"/>
              <a:ext cx="236711" cy="609328"/>
            </a:xfrm>
            <a:prstGeom prst="lin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6046656-0833-45B0-9E65-A6C820D05DC4}"/>
              </a:ext>
            </a:extLst>
          </p:cNvPr>
          <p:cNvGrpSpPr/>
          <p:nvPr/>
        </p:nvGrpSpPr>
        <p:grpSpPr>
          <a:xfrm>
            <a:off x="5997239" y="2596836"/>
            <a:ext cx="2962963" cy="637022"/>
            <a:chOff x="4974892" y="2853457"/>
            <a:chExt cx="3989596" cy="82809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EC96DDD-7ED3-4CED-945F-E6617743B712}"/>
                </a:ext>
              </a:extLst>
            </p:cNvPr>
            <p:cNvSpPr/>
            <p:nvPr/>
          </p:nvSpPr>
          <p:spPr>
            <a:xfrm>
              <a:off x="4974892" y="2853457"/>
              <a:ext cx="3989596" cy="8280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3317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fr-BE" sz="1800" b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5836849-CC61-4AFD-AB7C-DEDFA8ACFCC0}"/>
                </a:ext>
              </a:extLst>
            </p:cNvPr>
            <p:cNvGrpSpPr/>
            <p:nvPr/>
          </p:nvGrpSpPr>
          <p:grpSpPr>
            <a:xfrm>
              <a:off x="5017122" y="2924944"/>
              <a:ext cx="3947365" cy="750277"/>
              <a:chOff x="5017122" y="3326795"/>
              <a:chExt cx="3947365" cy="750277"/>
            </a:xfrm>
            <a:solidFill>
              <a:schemeClr val="bg1">
                <a:lumMod val="95000"/>
              </a:schemeClr>
            </a:solidFill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060D0DFB-9DBE-4314-B0BC-95133BBCB067}"/>
                  </a:ext>
                </a:extLst>
              </p:cNvPr>
              <p:cNvGrpSpPr/>
              <p:nvPr/>
            </p:nvGrpSpPr>
            <p:grpSpPr>
              <a:xfrm>
                <a:off x="5017122" y="3644733"/>
                <a:ext cx="3947365" cy="216315"/>
                <a:chOff x="5017122" y="3284983"/>
                <a:chExt cx="3947365" cy="216315"/>
              </a:xfrm>
              <a:grpFill/>
            </p:grpSpPr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E8BB34AB-E59C-4A89-9151-3D6F7514E2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4959" t="9252" r="2047" b="83038"/>
                <a:stretch/>
              </p:blipFill>
              <p:spPr>
                <a:xfrm>
                  <a:off x="5017122" y="3284985"/>
                  <a:ext cx="1210345" cy="21631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C9C744C-3225-44C8-A09B-BE77F48398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80431" t="20047" r="2047" b="72243"/>
                <a:stretch/>
              </p:blipFill>
              <p:spPr>
                <a:xfrm>
                  <a:off x="6227467" y="3284984"/>
                  <a:ext cx="922314" cy="21631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3ECE011D-21B0-4065-9ECA-C880F04449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4959" t="30842" r="2047" b="61448"/>
                <a:stretch/>
              </p:blipFill>
              <p:spPr>
                <a:xfrm>
                  <a:off x="7149781" y="3284984"/>
                  <a:ext cx="1210345" cy="216313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00719CE5-A311-47D6-A196-1FF8CE9E0F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74959" t="41637" r="13559" b="50653"/>
                <a:stretch/>
              </p:blipFill>
              <p:spPr>
                <a:xfrm>
                  <a:off x="8360126" y="3284983"/>
                  <a:ext cx="604361" cy="216313"/>
                </a:xfrm>
                <a:prstGeom prst="rect">
                  <a:avLst/>
                </a:prstGeom>
                <a:grpFill/>
              </p:spPr>
            </p:pic>
          </p:grp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C205D87-DC5D-40B7-BC9D-EB9E4655E367}"/>
                  </a:ext>
                </a:extLst>
              </p:cNvPr>
              <p:cNvSpPr/>
              <p:nvPr/>
            </p:nvSpPr>
            <p:spPr>
              <a:xfrm>
                <a:off x="5937338" y="3861628"/>
                <a:ext cx="41069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800" b="0" dirty="0" err="1">
                    <a:solidFill>
                      <a:schemeClr val="tx1"/>
                    </a:solidFill>
                  </a:rPr>
                  <a:t>april</a:t>
                </a:r>
                <a:endParaRPr lang="fr-BE" sz="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12C9A7FB-CA0E-4431-82A1-1F925334B0EB}"/>
                  </a:ext>
                </a:extLst>
              </p:cNvPr>
              <p:cNvSpPr/>
              <p:nvPr/>
            </p:nvSpPr>
            <p:spPr>
              <a:xfrm>
                <a:off x="6732240" y="3861628"/>
                <a:ext cx="40588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800" b="0" dirty="0">
                    <a:solidFill>
                      <a:schemeClr val="tx1"/>
                    </a:solidFill>
                  </a:rPr>
                  <a:t>may</a:t>
                </a:r>
                <a:endParaRPr lang="fr-BE" sz="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E102FF5-1184-4D3C-90AA-415A763140F8}"/>
                  </a:ext>
                </a:extLst>
              </p:cNvPr>
              <p:cNvSpPr/>
              <p:nvPr/>
            </p:nvSpPr>
            <p:spPr>
              <a:xfrm>
                <a:off x="5076056" y="3861048"/>
                <a:ext cx="506870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800" b="0" dirty="0">
                    <a:solidFill>
                      <a:schemeClr val="tx1"/>
                    </a:solidFill>
                  </a:rPr>
                  <a:t>march</a:t>
                </a:r>
                <a:endParaRPr lang="fr-BE" sz="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58F7B88A-2DA2-4BBF-8E89-FA1133CA56DB}"/>
                  </a:ext>
                </a:extLst>
              </p:cNvPr>
              <p:cNvSpPr/>
              <p:nvPr/>
            </p:nvSpPr>
            <p:spPr>
              <a:xfrm>
                <a:off x="7544084" y="3861048"/>
                <a:ext cx="412292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800" b="0" dirty="0" err="1">
                    <a:solidFill>
                      <a:schemeClr val="tx1"/>
                    </a:solidFill>
                  </a:rPr>
                  <a:t>june</a:t>
                </a:r>
                <a:endParaRPr lang="fr-BE" sz="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A7087A2-E004-42BD-99EB-679334E6D7D5}"/>
                  </a:ext>
                </a:extLst>
              </p:cNvPr>
              <p:cNvSpPr/>
              <p:nvPr/>
            </p:nvSpPr>
            <p:spPr>
              <a:xfrm>
                <a:off x="8316416" y="3861048"/>
                <a:ext cx="375424" cy="21544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GB" sz="800" b="0" dirty="0" err="1">
                    <a:solidFill>
                      <a:schemeClr val="tx1"/>
                    </a:solidFill>
                  </a:rPr>
                  <a:t>july</a:t>
                </a:r>
                <a:endParaRPr lang="fr-BE" sz="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411CB-3E08-4A49-ADF6-80A59BC7589E}"/>
                  </a:ext>
                </a:extLst>
              </p:cNvPr>
              <p:cNvSpPr/>
              <p:nvPr/>
            </p:nvSpPr>
            <p:spPr>
              <a:xfrm>
                <a:off x="5292080" y="3326795"/>
                <a:ext cx="3470822" cy="24622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fr-BE" sz="1000" dirty="0">
                    <a:solidFill>
                      <a:schemeClr val="tx1"/>
                    </a:solidFill>
                  </a:rPr>
                  <a:t>NDVI time </a:t>
                </a:r>
                <a:r>
                  <a:rPr lang="fr-BE" sz="1000" dirty="0" err="1">
                    <a:solidFill>
                      <a:schemeClr val="tx1"/>
                    </a:solidFill>
                  </a:rPr>
                  <a:t>series</a:t>
                </a:r>
                <a:r>
                  <a:rPr lang="fr-BE" sz="1000" dirty="0">
                    <a:solidFill>
                      <a:schemeClr val="tx1"/>
                    </a:solidFill>
                  </a:rPr>
                  <a:t> of </a:t>
                </a:r>
                <a:r>
                  <a:rPr lang="fr-BE" sz="1000" dirty="0" err="1">
                    <a:solidFill>
                      <a:schemeClr val="tx1"/>
                    </a:solidFill>
                  </a:rPr>
                  <a:t>parcel</a:t>
                </a:r>
                <a:r>
                  <a:rPr lang="fr-BE" sz="1000" dirty="0">
                    <a:solidFill>
                      <a:schemeClr val="tx1"/>
                    </a:solidFill>
                  </a:rPr>
                  <a:t> </a:t>
                </a:r>
                <a:r>
                  <a:rPr lang="fr-BE" sz="1000" dirty="0" err="1">
                    <a:solidFill>
                      <a:schemeClr val="tx1"/>
                    </a:solidFill>
                  </a:rPr>
                  <a:t>with</a:t>
                </a:r>
                <a:r>
                  <a:rPr lang="fr-BE" sz="1000" dirty="0">
                    <a:solidFill>
                      <a:schemeClr val="tx1"/>
                    </a:solidFill>
                  </a:rPr>
                  <a:t> </a:t>
                </a:r>
                <a:r>
                  <a:rPr lang="fr-BE" sz="1000" dirty="0" err="1">
                    <a:solidFill>
                      <a:schemeClr val="tx1"/>
                    </a:solidFill>
                  </a:rPr>
                  <a:t>winter</a:t>
                </a:r>
                <a:r>
                  <a:rPr lang="fr-BE" sz="1000" dirty="0">
                    <a:solidFill>
                      <a:schemeClr val="tx1"/>
                    </a:solidFill>
                  </a:rPr>
                  <a:t> </a:t>
                </a:r>
                <a:r>
                  <a:rPr lang="fr-BE" sz="1000" dirty="0" err="1">
                    <a:solidFill>
                      <a:schemeClr val="tx1"/>
                    </a:solidFill>
                  </a:rPr>
                  <a:t>cereal</a:t>
                </a:r>
                <a:endParaRPr lang="fr-BE" sz="10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4" name="Picture 123">
            <a:extLst>
              <a:ext uri="{FF2B5EF4-FFF2-40B4-BE49-F238E27FC236}">
                <a16:creationId xmlns:a16="http://schemas.microsoft.com/office/drawing/2014/main" id="{7C59DF6D-5711-4CAB-9FBB-F61AFC8AA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702" y="870743"/>
            <a:ext cx="3058253" cy="1555044"/>
          </a:xfrm>
          <a:prstGeom prst="rect">
            <a:avLst/>
          </a:prstGeom>
        </p:spPr>
      </p:pic>
      <p:pic>
        <p:nvPicPr>
          <p:cNvPr id="126" name="Picture 125" descr="Diagram&#10;&#10;Description automatically generated">
            <a:extLst>
              <a:ext uri="{FF2B5EF4-FFF2-40B4-BE49-F238E27FC236}">
                <a16:creationId xmlns:a16="http://schemas.microsoft.com/office/drawing/2014/main" id="{A0CE944A-2B32-45C5-AD9C-0235FE7F91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35" y="4628061"/>
            <a:ext cx="2431767" cy="1619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7A88D9-F4DA-481E-85DC-AD37693269F3}"/>
              </a:ext>
            </a:extLst>
          </p:cNvPr>
          <p:cNvSpPr/>
          <p:nvPr/>
        </p:nvSpPr>
        <p:spPr>
          <a:xfrm>
            <a:off x="9444852" y="455715"/>
            <a:ext cx="2098092" cy="1149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Ineligible</a:t>
            </a:r>
            <a:r>
              <a:rPr lang="fr-BE" dirty="0"/>
              <a:t> area/land use or change in </a:t>
            </a:r>
            <a:r>
              <a:rPr lang="fr-BE" dirty="0" err="1"/>
              <a:t>category</a:t>
            </a:r>
            <a:endParaRPr lang="en-IE" dirty="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26334A3-6FE2-48B0-B60C-6BF2B844E1CA}"/>
              </a:ext>
            </a:extLst>
          </p:cNvPr>
          <p:cNvCxnSpPr>
            <a:cxnSpLocks/>
            <a:endCxn id="13" idx="1"/>
          </p:cNvCxnSpPr>
          <p:nvPr/>
        </p:nvCxnSpPr>
        <p:spPr>
          <a:xfrm rot="5400000" flipH="1" flipV="1">
            <a:off x="7855642" y="2308569"/>
            <a:ext cx="2867472" cy="310947"/>
          </a:xfrm>
          <a:prstGeom prst="bentConnector2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ECA653-CA44-4629-9C6B-BBFD3A88F2B4}"/>
              </a:ext>
            </a:extLst>
          </p:cNvPr>
          <p:cNvSpPr txBox="1"/>
          <p:nvPr/>
        </p:nvSpPr>
        <p:spPr>
          <a:xfrm>
            <a:off x="9634207" y="5226664"/>
            <a:ext cx="22819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dirty="0" err="1"/>
              <a:t>Alert</a:t>
            </a:r>
            <a:r>
              <a:rPr lang="fr-BE" dirty="0"/>
              <a:t> to </a:t>
            </a:r>
            <a:r>
              <a:rPr lang="fr-BE" dirty="0" err="1"/>
              <a:t>farmer</a:t>
            </a:r>
            <a:r>
              <a:rPr lang="fr-BE" dirty="0"/>
              <a:t> to </a:t>
            </a:r>
            <a:r>
              <a:rPr lang="fr-BE" b="1" u="sng" dirty="0" err="1"/>
              <a:t>amend</a:t>
            </a:r>
            <a:r>
              <a:rPr lang="fr-BE" dirty="0"/>
              <a:t> application!</a:t>
            </a:r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32D602-75CE-1A35-E4FC-3B8CD6A8B3F6}"/>
              </a:ext>
            </a:extLst>
          </p:cNvPr>
          <p:cNvSpPr/>
          <p:nvPr/>
        </p:nvSpPr>
        <p:spPr>
          <a:xfrm>
            <a:off x="10569331" y="3132169"/>
            <a:ext cx="1599525" cy="8452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No conclusive </a:t>
            </a:r>
            <a:r>
              <a:rPr lang="fr-BE" dirty="0" err="1"/>
              <a:t>result</a:t>
            </a:r>
            <a:endParaRPr lang="en-IE" dirty="0"/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9C21BE1-0BB8-2718-99BB-E31CBD4DE061}"/>
              </a:ext>
            </a:extLst>
          </p:cNvPr>
          <p:cNvCxnSpPr>
            <a:cxnSpLocks/>
            <a:endCxn id="7" idx="0"/>
          </p:cNvCxnSpPr>
          <p:nvPr/>
        </p:nvCxnSpPr>
        <p:spPr>
          <a:xfrm rot="16200000" flipH="1">
            <a:off x="9829401" y="3710643"/>
            <a:ext cx="667368" cy="35567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0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533</TotalTime>
  <Words>1376</Words>
  <Application>Microsoft Office PowerPoint</Application>
  <PresentationFormat>Widescreen</PresentationFormat>
  <Paragraphs>182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Area Monitoring System</vt:lpstr>
      <vt:lpstr>Summary</vt:lpstr>
      <vt:lpstr>The Area Monitoring System (AMS)</vt:lpstr>
      <vt:lpstr>What is the AMS?</vt:lpstr>
      <vt:lpstr>Exhaustive coverage</vt:lpstr>
      <vt:lpstr>Exhaustive coverage</vt:lpstr>
      <vt:lpstr>Exhaustive coverage</vt:lpstr>
      <vt:lpstr>Automated processing</vt:lpstr>
      <vt:lpstr>Process</vt:lpstr>
      <vt:lpstr>Mandatory</vt:lpstr>
      <vt:lpstr>AMS Implementation Status in Member States</vt:lpstr>
      <vt:lpstr>Survey</vt:lpstr>
      <vt:lpstr>Response rate</vt:lpstr>
      <vt:lpstr>1a – 1e: Interventions subject to AMS </vt:lpstr>
      <vt:lpstr>1a: Interventions subject to AMS in 2023 </vt:lpstr>
      <vt:lpstr>2: Geotagged photos</vt:lpstr>
      <vt:lpstr>3: Use of external services providers</vt:lpstr>
      <vt:lpstr>  4: Use of external solutions</vt:lpstr>
      <vt:lpstr>5: Geotagged photos as counter evidence</vt:lpstr>
      <vt:lpstr>6: AMS hurdles identified by MS</vt:lpstr>
      <vt:lpstr>First Impressions</vt:lpstr>
      <vt:lpstr>AMS quality assessment (QA)</vt:lpstr>
      <vt:lpstr>AMS QA - Purposes</vt:lpstr>
      <vt:lpstr>AMS QA - What should be checked?</vt:lpstr>
      <vt:lpstr>AMS QA - Consequences</vt:lpstr>
      <vt:lpstr>Can the AMS QA contribute to controls?</vt:lpstr>
      <vt:lpstr>Thank you    Contact : AGRI-IMPLEMENTATION-SUPPORT@ec.europa.eu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Monitoring System (AMS)</dc:title>
  <dc:creator>LUCZFALVY JANCSO Markus (AGRI)</dc:creator>
  <cp:lastModifiedBy>LUCZFALVY JANCSO Markus (AGRI)</cp:lastModifiedBy>
  <cp:revision>17</cp:revision>
  <dcterms:created xsi:type="dcterms:W3CDTF">2023-05-31T13:37:42Z</dcterms:created>
  <dcterms:modified xsi:type="dcterms:W3CDTF">2023-06-05T15:31:39Z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2023-05-31T13:37:43Z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30b21734-dbd7-488c-845b-caab55e9fa4f</vt:lpwstr>
  </property>
  <property fmtid="{D5CDD505-2E9C-101B-9397-08002B2CF9AE}" pid="8" name="MSIP_Label_6bd9ddd1-4d20-43f6-abfa-fc3c07406f94_ContentBits">
    <vt:lpwstr>0</vt:lpwstr>
  </property>
</Properties>
</file>