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67" r:id="rId2"/>
    <p:sldId id="258" r:id="rId3"/>
    <p:sldId id="259" r:id="rId4"/>
    <p:sldId id="260" r:id="rId5"/>
    <p:sldId id="261" r:id="rId6"/>
    <p:sldId id="262" r:id="rId7"/>
    <p:sldId id="263" r:id="rId8"/>
    <p:sldId id="264" r:id="rId9"/>
    <p:sldId id="265" r:id="rId10"/>
    <p:sldId id="268" r:id="rId11"/>
    <p:sldId id="272" r:id="rId12"/>
    <p:sldId id="273" r:id="rId13"/>
    <p:sldId id="274" r:id="rId14"/>
    <p:sldId id="275" r:id="rId15"/>
    <p:sldId id="276" r:id="rId16"/>
    <p:sldId id="277" r:id="rId17"/>
    <p:sldId id="271" r:id="rId18"/>
    <p:sldId id="278" r:id="rId19"/>
    <p:sldId id="279" r:id="rId20"/>
    <p:sldId id="280" r:id="rId21"/>
    <p:sldId id="281" r:id="rId22"/>
    <p:sldId id="266" r:id="rId23"/>
    <p:sldId id="270" r:id="rId2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EB2134"/>
    <a:srgbClr val="CBD41E"/>
    <a:srgbClr val="C7C3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86" d="100"/>
          <a:sy n="86" d="100"/>
        </p:scale>
        <p:origin x="562"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Kopia%20av%20Content_Export_PA-conference2023SEAPR_APR%20med%20kommentarer%20och%20Johans%20cirklar.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Kopia%20av%20Content_Export_PA-conference2023SEAPR_APR%20med%20kommentarer%20och%20Johans%20cirklar.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package" Target="../embeddings/Microsoft_Excel_Worksheet.xlsx"/></Relationships>
</file>

<file path=ppt/charts/_rels/chart16.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24.xml"/><Relationship Id="rId1" Type="http://schemas.microsoft.com/office/2011/relationships/chartStyle" Target="style24.xml"/></Relationships>
</file>

<file path=ppt/charts/_rels/chart25.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25.xml"/><Relationship Id="rId1" Type="http://schemas.microsoft.com/office/2011/relationships/chartStyle" Target="style25.xml"/></Relationships>
</file>

<file path=ppt/charts/_rels/chart26.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27.xml"/><Relationship Id="rId1" Type="http://schemas.microsoft.com/office/2011/relationships/chartStyle" Target="style27.xml"/></Relationships>
</file>

<file path=ppt/charts/_rels/chart28.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28.xml"/><Relationship Id="rId1" Type="http://schemas.microsoft.com/office/2011/relationships/chartStyle" Target="style28.xml"/></Relationships>
</file>

<file path=ppt/charts/_rels/chart29.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29.xml"/><Relationship Id="rId1" Type="http://schemas.microsoft.com/office/2011/relationships/chartStyle" Target="style29.xml"/></Relationships>
</file>

<file path=ppt/charts/_rels/chart3.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3.xml"/><Relationship Id="rId1" Type="http://schemas.microsoft.com/office/2011/relationships/chartStyle" Target="style3.xml"/></Relationships>
</file>

<file path=ppt/charts/_rels/chart30.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Bearbetat%20Content_Export_PA-conference2023SEAMS_AMS_29_maj.xlsx" TargetMode="External"/><Relationship Id="rId2" Type="http://schemas.microsoft.com/office/2011/relationships/chartColorStyle" Target="colors30.xml"/><Relationship Id="rId1" Type="http://schemas.microsoft.com/office/2011/relationships/chartStyle" Target="style30.xml"/></Relationships>
</file>

<file path=ppt/charts/_rels/chart4.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intern.jordbruksverket.se\Gemensam\L&#229;ngtid\Behorighetsstyrda_Mappar\Attesterande%20myndighet\Uppdrag\PA-konferens%207-9%20juni%202023\Enk&#228;t\Content_Export_PA-conference2023SEAPR_APR%20med%20kommentarer.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b"/>
      <c:layout>
        <c:manualLayout>
          <c:xMode val="edge"/>
          <c:yMode val="edge"/>
          <c:x val="0.28651866955729816"/>
          <c:y val="0.88338954157145866"/>
          <c:w val="0.42568323406861758"/>
          <c:h val="9.964333412453868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533130147144707"/>
          <c:y val="0"/>
          <c:w val="0.47493504432852696"/>
          <c:h val="0.87782377558915359"/>
        </c:manualLayout>
      </c:layout>
      <c:pieChart>
        <c:varyColors val="1"/>
        <c:ser>
          <c:idx val="0"/>
          <c:order val="0"/>
          <c:spPr>
            <a:solidFill>
              <a:schemeClr val="accent6"/>
            </a:solidFill>
          </c:spPr>
          <c:dPt>
            <c:idx val="0"/>
            <c:bubble3D val="0"/>
            <c:spPr>
              <a:solidFill>
                <a:schemeClr val="accent6"/>
              </a:solidFill>
              <a:ln w="19050">
                <a:solidFill>
                  <a:schemeClr val="lt1"/>
                </a:solidFill>
              </a:ln>
              <a:effectLst/>
            </c:spPr>
            <c:extLst>
              <c:ext xmlns:c16="http://schemas.microsoft.com/office/drawing/2014/chart" uri="{C3380CC4-5D6E-409C-BE32-E72D297353CC}">
                <c16:uniqueId val="{00000001-8699-457F-A1E3-25C19C16ACE3}"/>
              </c:ext>
            </c:extLst>
          </c:dPt>
          <c:dPt>
            <c:idx val="1"/>
            <c:bubble3D val="0"/>
            <c:spPr>
              <a:solidFill>
                <a:srgbClr val="FFCC00"/>
              </a:solidFill>
              <a:ln w="19050">
                <a:solidFill>
                  <a:schemeClr val="lt1"/>
                </a:solidFill>
              </a:ln>
              <a:effectLst/>
            </c:spPr>
            <c:extLst>
              <c:ext xmlns:c16="http://schemas.microsoft.com/office/drawing/2014/chart" uri="{C3380CC4-5D6E-409C-BE32-E72D297353CC}">
                <c16:uniqueId val="{00000003-8699-457F-A1E3-25C19C16ACE3}"/>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sv-S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'15, 16, 17'!$B$27:$C$27</c:f>
              <c:strCache>
                <c:ptCount val="2"/>
                <c:pt idx="0">
                  <c:v>Yes</c:v>
                </c:pt>
                <c:pt idx="1">
                  <c:v>No</c:v>
                </c:pt>
              </c:strCache>
            </c:strRef>
          </c:cat>
          <c:val>
            <c:numRef>
              <c:f>'15, 16, 17'!$B$28:$C$28</c:f>
              <c:numCache>
                <c:formatCode>General</c:formatCode>
                <c:ptCount val="2"/>
                <c:pt idx="0">
                  <c:v>24</c:v>
                </c:pt>
                <c:pt idx="1">
                  <c:v>2</c:v>
                </c:pt>
              </c:numCache>
            </c:numRef>
          </c:val>
          <c:extLst>
            <c:ext xmlns:c16="http://schemas.microsoft.com/office/drawing/2014/chart" uri="{C3380CC4-5D6E-409C-BE32-E72D297353CC}">
              <c16:uniqueId val="{00000004-8699-457F-A1E3-25C19C16ACE3}"/>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EB2134"/>
              </a:solidFill>
              <a:ln w="19050">
                <a:solidFill>
                  <a:schemeClr val="lt1"/>
                </a:solidFill>
              </a:ln>
              <a:effectLst/>
            </c:spPr>
            <c:extLst>
              <c:ext xmlns:c16="http://schemas.microsoft.com/office/drawing/2014/chart" uri="{C3380CC4-5D6E-409C-BE32-E72D297353CC}">
                <c16:uniqueId val="{00000001-E049-4BE6-8EDF-AC77892E6B4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049-4BE6-8EDF-AC77892E6B48}"/>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E049-4BE6-8EDF-AC77892E6B48}"/>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sv-S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 21 22'!$F$4:$F$6</c:f>
              <c:strCache>
                <c:ptCount val="3"/>
                <c:pt idx="0">
                  <c:v>No</c:v>
                </c:pt>
                <c:pt idx="1">
                  <c:v>Partly</c:v>
                </c:pt>
                <c:pt idx="2">
                  <c:v>Yes</c:v>
                </c:pt>
              </c:strCache>
            </c:strRef>
          </c:cat>
          <c:val>
            <c:numRef>
              <c:f>'20, 21 22'!$G$4:$G$6</c:f>
              <c:numCache>
                <c:formatCode>General</c:formatCode>
                <c:ptCount val="3"/>
                <c:pt idx="0">
                  <c:v>6</c:v>
                </c:pt>
                <c:pt idx="1">
                  <c:v>18</c:v>
                </c:pt>
                <c:pt idx="2">
                  <c:v>3</c:v>
                </c:pt>
              </c:numCache>
            </c:numRef>
          </c:val>
          <c:extLst>
            <c:ext xmlns:c16="http://schemas.microsoft.com/office/drawing/2014/chart" uri="{C3380CC4-5D6E-409C-BE32-E72D297353CC}">
              <c16:uniqueId val="{00000006-E049-4BE6-8EDF-AC77892E6B48}"/>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3"/>
              </a:solidFill>
              <a:ln w="19050">
                <a:solidFill>
                  <a:schemeClr val="lt1"/>
                </a:solidFill>
              </a:ln>
              <a:effectLst/>
            </c:spPr>
            <c:extLst>
              <c:ext xmlns:c16="http://schemas.microsoft.com/office/drawing/2014/chart" uri="{C3380CC4-5D6E-409C-BE32-E72D297353CC}">
                <c16:uniqueId val="{00000001-3A4D-4402-B10E-687B9E66BEF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A4D-4402-B10E-687B9E66BEF5}"/>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3A4D-4402-B10E-687B9E66BEF5}"/>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sv-S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Blad2!$F$6:$F$8</c:f>
              <c:strCache>
                <c:ptCount val="3"/>
                <c:pt idx="0">
                  <c:v>0-25</c:v>
                </c:pt>
                <c:pt idx="1">
                  <c:v>25-50</c:v>
                </c:pt>
                <c:pt idx="2">
                  <c:v>50-75</c:v>
                </c:pt>
              </c:strCache>
            </c:strRef>
          </c:cat>
          <c:val>
            <c:numRef>
              <c:f>Blad2!$G$6:$G$8</c:f>
              <c:numCache>
                <c:formatCode>General</c:formatCode>
                <c:ptCount val="3"/>
                <c:pt idx="0">
                  <c:v>12</c:v>
                </c:pt>
                <c:pt idx="1">
                  <c:v>8</c:v>
                </c:pt>
                <c:pt idx="2">
                  <c:v>4</c:v>
                </c:pt>
              </c:numCache>
            </c:numRef>
          </c:val>
          <c:extLst>
            <c:ext xmlns:c16="http://schemas.microsoft.com/office/drawing/2014/chart" uri="{C3380CC4-5D6E-409C-BE32-E72D297353CC}">
              <c16:uniqueId val="{00000006-3A4D-4402-B10E-687B9E66BEF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51370035056297"/>
          <c:y val="6.363636363636363E-2"/>
          <c:w val="0.47923334825865216"/>
          <c:h val="0.78528919112383677"/>
        </c:manualLayout>
      </c:layout>
      <c:pieChart>
        <c:varyColors val="1"/>
        <c:ser>
          <c:idx val="0"/>
          <c:order val="0"/>
          <c:dPt>
            <c:idx val="0"/>
            <c:bubble3D val="0"/>
            <c:spPr>
              <a:solidFill>
                <a:schemeClr val="accent3"/>
              </a:solidFill>
              <a:ln w="19050">
                <a:solidFill>
                  <a:schemeClr val="lt1"/>
                </a:solidFill>
              </a:ln>
              <a:effectLst/>
            </c:spPr>
            <c:extLst>
              <c:ext xmlns:c16="http://schemas.microsoft.com/office/drawing/2014/chart" uri="{C3380CC4-5D6E-409C-BE32-E72D297353CC}">
                <c16:uniqueId val="{00000001-DF21-4F15-9228-222A3C4B00BD}"/>
              </c:ext>
            </c:extLst>
          </c:dPt>
          <c:dPt>
            <c:idx val="1"/>
            <c:bubble3D val="0"/>
            <c:spPr>
              <a:solidFill>
                <a:srgbClr val="FFCC00"/>
              </a:solidFill>
              <a:ln w="19050">
                <a:solidFill>
                  <a:schemeClr val="lt1"/>
                </a:solidFill>
              </a:ln>
              <a:effectLst/>
            </c:spPr>
            <c:extLst>
              <c:ext xmlns:c16="http://schemas.microsoft.com/office/drawing/2014/chart" uri="{C3380CC4-5D6E-409C-BE32-E72D297353CC}">
                <c16:uniqueId val="{00000003-DF21-4F15-9228-222A3C4B00BD}"/>
              </c:ext>
            </c:extLst>
          </c:dPt>
          <c:dPt>
            <c:idx val="2"/>
            <c:bubble3D val="0"/>
            <c:explosion val="1"/>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5-DF21-4F15-9228-222A3C4B00BD}"/>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DF21-4F15-9228-222A3C4B00B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sv-S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Blad2!$N$6:$N$9</c:f>
              <c:strCache>
                <c:ptCount val="4"/>
                <c:pt idx="0">
                  <c:v>0-25</c:v>
                </c:pt>
                <c:pt idx="1">
                  <c:v>25-50</c:v>
                </c:pt>
                <c:pt idx="2">
                  <c:v>50-75</c:v>
                </c:pt>
                <c:pt idx="3">
                  <c:v>75-100</c:v>
                </c:pt>
              </c:strCache>
            </c:strRef>
          </c:cat>
          <c:val>
            <c:numRef>
              <c:f>Blad2!$O$6:$O$9</c:f>
              <c:numCache>
                <c:formatCode>General</c:formatCode>
                <c:ptCount val="4"/>
                <c:pt idx="0">
                  <c:v>5</c:v>
                </c:pt>
                <c:pt idx="1">
                  <c:v>5</c:v>
                </c:pt>
                <c:pt idx="2">
                  <c:v>7</c:v>
                </c:pt>
                <c:pt idx="3">
                  <c:v>9</c:v>
                </c:pt>
              </c:numCache>
            </c:numRef>
          </c:val>
          <c:extLst>
            <c:ext xmlns:c16="http://schemas.microsoft.com/office/drawing/2014/chart" uri="{C3380CC4-5D6E-409C-BE32-E72D297353CC}">
              <c16:uniqueId val="{00000008-DF21-4F15-9228-222A3C4B00BD}"/>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sv-SE" sz="1200"/>
              <a:t>Have you made or do you plan to make changes to the construction of interventions/eligibility conditions to better suit the requirements of the AMS?</a:t>
            </a:r>
          </a:p>
        </c:rich>
      </c:tx>
      <c:layout>
        <c:manualLayout>
          <c:xMode val="edge"/>
          <c:yMode val="edge"/>
          <c:x val="0.11638188976377953"/>
          <c:y val="3.703703703703703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sv-SE"/>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9720-4325-9EB5-258221AB1986}"/>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9720-4325-9EB5-258221AB1986}"/>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9720-4325-9EB5-258221AB1986}"/>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sv-S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'Textfrågor 24-27'!$K$3:$K$5</c:f>
              <c:strCache>
                <c:ptCount val="3"/>
                <c:pt idx="0">
                  <c:v>Yes</c:v>
                </c:pt>
                <c:pt idx="1">
                  <c:v>No</c:v>
                </c:pt>
                <c:pt idx="2">
                  <c:v>It is not our decision</c:v>
                </c:pt>
              </c:strCache>
            </c:strRef>
          </c:cat>
          <c:val>
            <c:numRef>
              <c:f>'Textfrågor 24-27'!$L$3:$L$5</c:f>
              <c:numCache>
                <c:formatCode>General</c:formatCode>
                <c:ptCount val="3"/>
                <c:pt idx="0">
                  <c:v>6</c:v>
                </c:pt>
                <c:pt idx="1">
                  <c:v>9</c:v>
                </c:pt>
                <c:pt idx="2">
                  <c:v>4</c:v>
                </c:pt>
              </c:numCache>
            </c:numRef>
          </c:val>
          <c:extLst>
            <c:ext xmlns:c16="http://schemas.microsoft.com/office/drawing/2014/chart" uri="{C3380CC4-5D6E-409C-BE32-E72D297353CC}">
              <c16:uniqueId val="{00000006-9720-4325-9EB5-258221AB1986}"/>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sv-SE"/>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Will you use AI to review geotagged photos?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873-4A02-80F0-2F94A2091DC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873-4A02-80F0-2F94A2091DC3}"/>
              </c:ext>
            </c:extLst>
          </c:dPt>
          <c:cat>
            <c:strRef>
              <c:f>'29-33'!$B$3:$B$4</c:f>
              <c:strCache>
                <c:ptCount val="2"/>
                <c:pt idx="0">
                  <c:v>No</c:v>
                </c:pt>
                <c:pt idx="1">
                  <c:v>Yes</c:v>
                </c:pt>
              </c:strCache>
            </c:strRef>
          </c:cat>
          <c:val>
            <c:numRef>
              <c:f>'29-33'!$C$3:$C$4</c:f>
              <c:numCache>
                <c:formatCode>General</c:formatCode>
                <c:ptCount val="2"/>
                <c:pt idx="0">
                  <c:v>5</c:v>
                </c:pt>
                <c:pt idx="1">
                  <c:v>16</c:v>
                </c:pt>
              </c:numCache>
            </c:numRef>
          </c:val>
          <c:extLst>
            <c:ext xmlns:c16="http://schemas.microsoft.com/office/drawing/2014/chart" uri="{C3380CC4-5D6E-409C-BE32-E72D297353CC}">
              <c16:uniqueId val="{00000004-C873-4A02-80F0-2F94A2091DC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If Yes, from when will you do this</a:t>
            </a:r>
          </a:p>
        </c:rich>
      </c:tx>
      <c:layout>
        <c:manualLayout>
          <c:xMode val="edge"/>
          <c:yMode val="edge"/>
          <c:x val="0.23765814266487215"/>
          <c:y val="2.761795166858457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78AA-4B34-BEAF-BD47B9661E0B}"/>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78AA-4B34-BEAF-BD47B9661E0B}"/>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78AA-4B34-BEAF-BD47B9661E0B}"/>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78AA-4B34-BEAF-BD47B9661E0B}"/>
              </c:ext>
            </c:extLst>
          </c:dPt>
          <c:dPt>
            <c:idx val="4"/>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9-78AA-4B34-BEAF-BD47B9661E0B}"/>
              </c:ext>
            </c:extLst>
          </c:dPt>
          <c:cat>
            <c:strRef>
              <c:f>'29-33'!$B$29:$B$33</c:f>
              <c:strCache>
                <c:ptCount val="5"/>
                <c:pt idx="0">
                  <c:v>2024</c:v>
                </c:pt>
                <c:pt idx="1">
                  <c:v>2024/2025</c:v>
                </c:pt>
                <c:pt idx="2">
                  <c:v>2025</c:v>
                </c:pt>
                <c:pt idx="3">
                  <c:v>2026/2027</c:v>
                </c:pt>
                <c:pt idx="4">
                  <c:v>Don't know yet</c:v>
                </c:pt>
              </c:strCache>
            </c:strRef>
          </c:cat>
          <c:val>
            <c:numRef>
              <c:f>'29-33'!$C$29:$C$33</c:f>
              <c:numCache>
                <c:formatCode>General</c:formatCode>
                <c:ptCount val="5"/>
                <c:pt idx="0">
                  <c:v>4</c:v>
                </c:pt>
                <c:pt idx="1">
                  <c:v>2</c:v>
                </c:pt>
                <c:pt idx="2">
                  <c:v>5</c:v>
                </c:pt>
                <c:pt idx="3">
                  <c:v>3</c:v>
                </c:pt>
                <c:pt idx="4">
                  <c:v>3</c:v>
                </c:pt>
              </c:numCache>
            </c:numRef>
          </c:val>
          <c:extLst>
            <c:ext xmlns:c16="http://schemas.microsoft.com/office/drawing/2014/chart" uri="{C3380CC4-5D6E-409C-BE32-E72D297353CC}">
              <c16:uniqueId val="{0000000A-78AA-4B34-BEAF-BD47B9661E0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Do you intend to develop the AI methods yourself?</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487-4AEF-BE84-A3273FE82D7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487-4AEF-BE84-A3273FE82D7E}"/>
              </c:ext>
            </c:extLst>
          </c:dPt>
          <c:cat>
            <c:strRef>
              <c:f>'29-33'!$I$29:$I$30</c:f>
              <c:strCache>
                <c:ptCount val="2"/>
                <c:pt idx="0">
                  <c:v>Yes</c:v>
                </c:pt>
                <c:pt idx="1">
                  <c:v>No</c:v>
                </c:pt>
              </c:strCache>
            </c:strRef>
          </c:cat>
          <c:val>
            <c:numRef>
              <c:f>'29-33'!$J$29:$J$30</c:f>
              <c:numCache>
                <c:formatCode>General</c:formatCode>
                <c:ptCount val="2"/>
                <c:pt idx="0">
                  <c:v>6</c:v>
                </c:pt>
                <c:pt idx="1">
                  <c:v>10</c:v>
                </c:pt>
              </c:numCache>
            </c:numRef>
          </c:val>
          <c:extLst>
            <c:ext xmlns:c16="http://schemas.microsoft.com/office/drawing/2014/chart" uri="{C3380CC4-5D6E-409C-BE32-E72D297353CC}">
              <c16:uniqueId val="{00000004-5487-4AEF-BE84-A3273FE82D7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Do you intend</a:t>
            </a:r>
            <a:r>
              <a:rPr lang="sv-SE" baseline="0"/>
              <a:t> to use external services for the AI?</a:t>
            </a:r>
            <a:endParaRPr lang="sv-S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1BC-49CB-99A1-794C1141517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1BC-49CB-99A1-794C1141517E}"/>
              </c:ext>
            </c:extLst>
          </c:dPt>
          <c:cat>
            <c:strRef>
              <c:f>'29-33'!$Q$29:$Q$30</c:f>
              <c:strCache>
                <c:ptCount val="2"/>
                <c:pt idx="0">
                  <c:v>Yes</c:v>
                </c:pt>
                <c:pt idx="1">
                  <c:v>No</c:v>
                </c:pt>
              </c:strCache>
            </c:strRef>
          </c:cat>
          <c:val>
            <c:numRef>
              <c:f>'29-33'!$R$29:$R$30</c:f>
              <c:numCache>
                <c:formatCode>General</c:formatCode>
                <c:ptCount val="2"/>
                <c:pt idx="0">
                  <c:v>13</c:v>
                </c:pt>
                <c:pt idx="1">
                  <c:v>3</c:v>
                </c:pt>
              </c:numCache>
            </c:numRef>
          </c:val>
          <c:extLst>
            <c:ext xmlns:c16="http://schemas.microsoft.com/office/drawing/2014/chart" uri="{C3380CC4-5D6E-409C-BE32-E72D297353CC}">
              <c16:uniqueId val="{00000004-D1BC-49CB-99A1-794C1141517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E32-4A50-BF22-B3AB1FF4E0C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E32-4A50-BF22-B3AB1FF4E0C4}"/>
              </c:ext>
            </c:extLst>
          </c:dPt>
          <c:dPt>
            <c:idx val="2"/>
            <c:bubble3D val="0"/>
            <c:spPr>
              <a:solidFill>
                <a:srgbClr val="FFCC00"/>
              </a:solidFill>
              <a:ln w="19050">
                <a:solidFill>
                  <a:schemeClr val="lt1"/>
                </a:solidFill>
              </a:ln>
              <a:effectLst/>
            </c:spPr>
            <c:extLst>
              <c:ext xmlns:c16="http://schemas.microsoft.com/office/drawing/2014/chart" uri="{C3380CC4-5D6E-409C-BE32-E72D297353CC}">
                <c16:uniqueId val="{00000005-FE32-4A50-BF22-B3AB1FF4E0C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E32-4A50-BF22-B3AB1FF4E0C4}"/>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sv-S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'5'!$A$26:$D$26</c:f>
              <c:strCache>
                <c:ptCount val="4"/>
                <c:pt idx="0">
                  <c:v>Yes</c:v>
                </c:pt>
                <c:pt idx="1">
                  <c:v>In process</c:v>
                </c:pt>
                <c:pt idx="2">
                  <c:v>No, but we will</c:v>
                </c:pt>
                <c:pt idx="3">
                  <c:v>No</c:v>
                </c:pt>
              </c:strCache>
            </c:strRef>
          </c:cat>
          <c:val>
            <c:numRef>
              <c:f>'5'!$A$27:$D$27</c:f>
              <c:numCache>
                <c:formatCode>General</c:formatCode>
                <c:ptCount val="4"/>
                <c:pt idx="0">
                  <c:v>10</c:v>
                </c:pt>
                <c:pt idx="1">
                  <c:v>6</c:v>
                </c:pt>
                <c:pt idx="2">
                  <c:v>1</c:v>
                </c:pt>
                <c:pt idx="3">
                  <c:v>3</c:v>
                </c:pt>
              </c:numCache>
            </c:numRef>
          </c:val>
          <c:extLst>
            <c:ext xmlns:c16="http://schemas.microsoft.com/office/drawing/2014/chart" uri="{C3380CC4-5D6E-409C-BE32-E72D297353CC}">
              <c16:uniqueId val="{00000008-FE32-4A50-BF22-B3AB1FF4E0C4}"/>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2000" dirty="0"/>
              <a:t>Do </a:t>
            </a:r>
            <a:r>
              <a:rPr lang="sv-SE" sz="2000" dirty="0" err="1"/>
              <a:t>you</a:t>
            </a:r>
            <a:r>
              <a:rPr lang="sv-SE" sz="2000" dirty="0"/>
              <a:t> </a:t>
            </a:r>
            <a:r>
              <a:rPr lang="sv-SE" sz="2000" dirty="0" err="1"/>
              <a:t>use</a:t>
            </a:r>
            <a:r>
              <a:rPr lang="sv-SE" sz="2000" dirty="0"/>
              <a:t>, or do </a:t>
            </a:r>
            <a:r>
              <a:rPr lang="sv-SE" sz="2000" dirty="0" err="1"/>
              <a:t>you</a:t>
            </a:r>
            <a:r>
              <a:rPr lang="sv-SE" sz="2000" dirty="0"/>
              <a:t> plan to </a:t>
            </a:r>
            <a:r>
              <a:rPr lang="sv-SE" sz="2000" dirty="0" err="1"/>
              <a:t>use</a:t>
            </a:r>
            <a:r>
              <a:rPr lang="sv-SE" sz="2000" dirty="0"/>
              <a:t> </a:t>
            </a:r>
            <a:r>
              <a:rPr lang="sv-SE" sz="2000" dirty="0" err="1"/>
              <a:t>other</a:t>
            </a:r>
            <a:r>
              <a:rPr lang="sv-SE" sz="2000" dirty="0"/>
              <a:t> data </a:t>
            </a:r>
            <a:r>
              <a:rPr lang="sv-SE" sz="2000" dirty="0" err="1"/>
              <a:t>sources</a:t>
            </a:r>
            <a:r>
              <a:rPr lang="sv-SE" sz="2000" dirty="0"/>
              <a:t> for AMS </a:t>
            </a:r>
            <a:r>
              <a:rPr lang="sv-SE" sz="2000" dirty="0" err="1"/>
              <a:t>than</a:t>
            </a:r>
            <a:r>
              <a:rPr lang="sv-SE" sz="2000" dirty="0"/>
              <a:t> Sentinel data and </a:t>
            </a:r>
            <a:r>
              <a:rPr lang="sv-SE" sz="2000" dirty="0" err="1"/>
              <a:t>geotagged</a:t>
            </a:r>
            <a:r>
              <a:rPr lang="sv-SE" sz="2000" dirty="0"/>
              <a:t> </a:t>
            </a:r>
            <a:r>
              <a:rPr lang="sv-SE" sz="2000" dirty="0" err="1"/>
              <a:t>photos</a:t>
            </a:r>
            <a:r>
              <a:rPr lang="sv-SE" sz="2000" dirty="0"/>
              <a:t>?</a:t>
            </a:r>
          </a:p>
        </c:rich>
      </c:tx>
      <c:layout>
        <c:manualLayout>
          <c:xMode val="edge"/>
          <c:yMode val="edge"/>
          <c:x val="0.1125485564304462"/>
          <c:y val="3.703703703703703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DDC-4F03-9EFD-E24E3FDEC79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DDC-4F03-9EFD-E24E3FDEC79C}"/>
              </c:ext>
            </c:extLst>
          </c:dPt>
          <c:cat>
            <c:strRef>
              <c:f>'34-41'!$B$3:$B$4</c:f>
              <c:strCache>
                <c:ptCount val="2"/>
                <c:pt idx="0">
                  <c:v>Yes</c:v>
                </c:pt>
                <c:pt idx="1">
                  <c:v>No</c:v>
                </c:pt>
              </c:strCache>
            </c:strRef>
          </c:cat>
          <c:val>
            <c:numRef>
              <c:f>'34-41'!$C$3:$C$4</c:f>
              <c:numCache>
                <c:formatCode>General</c:formatCode>
                <c:ptCount val="2"/>
                <c:pt idx="0">
                  <c:v>17</c:v>
                </c:pt>
                <c:pt idx="1">
                  <c:v>4</c:v>
                </c:pt>
              </c:numCache>
            </c:numRef>
          </c:val>
          <c:extLst>
            <c:ext xmlns:c16="http://schemas.microsoft.com/office/drawing/2014/chart" uri="{C3380CC4-5D6E-409C-BE32-E72D297353CC}">
              <c16:uniqueId val="{00000004-DDDC-4F03-9EFD-E24E3FDEC79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High-resolution satellite images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56C-4E89-B40F-9458DCC5D8F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56C-4E89-B40F-9458DCC5D8F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56C-4E89-B40F-9458DCC5D8F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56C-4E89-B40F-9458DCC5D8FB}"/>
              </c:ext>
            </c:extLst>
          </c:dPt>
          <c:cat>
            <c:strRef>
              <c:f>'34-41'!$B$26:$B$29</c:f>
              <c:strCache>
                <c:ptCount val="4"/>
                <c:pt idx="0">
                  <c:v>Already using</c:v>
                </c:pt>
                <c:pt idx="1">
                  <c:v>Planning to implement</c:v>
                </c:pt>
                <c:pt idx="2">
                  <c:v>Currently hesitant</c:v>
                </c:pt>
                <c:pt idx="3">
                  <c:v>Will not implement</c:v>
                </c:pt>
              </c:strCache>
            </c:strRef>
          </c:cat>
          <c:val>
            <c:numRef>
              <c:f>'34-41'!$C$26:$C$29</c:f>
              <c:numCache>
                <c:formatCode>General</c:formatCode>
                <c:ptCount val="4"/>
                <c:pt idx="0">
                  <c:v>12</c:v>
                </c:pt>
                <c:pt idx="1">
                  <c:v>3</c:v>
                </c:pt>
                <c:pt idx="2">
                  <c:v>1</c:v>
                </c:pt>
                <c:pt idx="3">
                  <c:v>1</c:v>
                </c:pt>
              </c:numCache>
            </c:numRef>
          </c:val>
          <c:extLst>
            <c:ext xmlns:c16="http://schemas.microsoft.com/office/drawing/2014/chart" uri="{C3380CC4-5D6E-409C-BE32-E72D297353CC}">
              <c16:uniqueId val="{00000008-156C-4E89-B40F-9458DCC5D8F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Registry data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E5B-4E7F-B7A3-26C5401CB17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E5B-4E7F-B7A3-26C5401CB17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E5B-4E7F-B7A3-26C5401CB17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E5B-4E7F-B7A3-26C5401CB17D}"/>
              </c:ext>
            </c:extLst>
          </c:dPt>
          <c:cat>
            <c:strRef>
              <c:f>'34-41'!$I$26:$I$29</c:f>
              <c:strCache>
                <c:ptCount val="4"/>
                <c:pt idx="0">
                  <c:v>Already using</c:v>
                </c:pt>
                <c:pt idx="1">
                  <c:v>Planning to implement</c:v>
                </c:pt>
                <c:pt idx="2">
                  <c:v>Currently hesitant</c:v>
                </c:pt>
                <c:pt idx="3">
                  <c:v>Will not implement</c:v>
                </c:pt>
              </c:strCache>
            </c:strRef>
          </c:cat>
          <c:val>
            <c:numRef>
              <c:f>'34-41'!$J$26:$J$29</c:f>
              <c:numCache>
                <c:formatCode>General</c:formatCode>
                <c:ptCount val="4"/>
                <c:pt idx="0">
                  <c:v>10</c:v>
                </c:pt>
                <c:pt idx="1">
                  <c:v>4</c:v>
                </c:pt>
                <c:pt idx="2">
                  <c:v>1</c:v>
                </c:pt>
                <c:pt idx="3">
                  <c:v>1</c:v>
                </c:pt>
              </c:numCache>
            </c:numRef>
          </c:val>
          <c:extLst>
            <c:ext xmlns:c16="http://schemas.microsoft.com/office/drawing/2014/chart" uri="{C3380CC4-5D6E-409C-BE32-E72D297353CC}">
              <c16:uniqueId val="{00000008-FE5B-4E7F-B7A3-26C5401CB17D}"/>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Farming machinery data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2C9-4A3A-B0B0-4A95B2F249A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2C9-4A3A-B0B0-4A95B2F249A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2C9-4A3A-B0B0-4A95B2F249A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2C9-4A3A-B0B0-4A95B2F249A7}"/>
              </c:ext>
            </c:extLst>
          </c:dPt>
          <c:cat>
            <c:strRef>
              <c:f>'34-41'!$K$3:$K$6</c:f>
              <c:strCache>
                <c:ptCount val="4"/>
                <c:pt idx="0">
                  <c:v>Already using</c:v>
                </c:pt>
                <c:pt idx="1">
                  <c:v>Planning to implement</c:v>
                </c:pt>
                <c:pt idx="2">
                  <c:v>Currently hesitant</c:v>
                </c:pt>
                <c:pt idx="3">
                  <c:v>Will not implement</c:v>
                </c:pt>
              </c:strCache>
            </c:strRef>
          </c:cat>
          <c:val>
            <c:numRef>
              <c:f>'34-41'!$L$3:$L$6</c:f>
              <c:numCache>
                <c:formatCode>General</c:formatCode>
                <c:ptCount val="4"/>
                <c:pt idx="0">
                  <c:v>1</c:v>
                </c:pt>
                <c:pt idx="1">
                  <c:v>4</c:v>
                </c:pt>
                <c:pt idx="2">
                  <c:v>9</c:v>
                </c:pt>
                <c:pt idx="3">
                  <c:v>3</c:v>
                </c:pt>
              </c:numCache>
            </c:numRef>
          </c:val>
          <c:extLst>
            <c:ext xmlns:c16="http://schemas.microsoft.com/office/drawing/2014/chart" uri="{C3380CC4-5D6E-409C-BE32-E72D297353CC}">
              <c16:uniqueId val="{00000008-A2C9-4A3A-B0B0-4A95B2F249A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Weather data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337-4315-B4F3-440FBF1F062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337-4315-B4F3-440FBF1F062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337-4315-B4F3-440FBF1F062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337-4315-B4F3-440FBF1F062F}"/>
              </c:ext>
            </c:extLst>
          </c:dPt>
          <c:cat>
            <c:strRef>
              <c:f>'34-41'!$S$3:$S$6</c:f>
              <c:strCache>
                <c:ptCount val="4"/>
                <c:pt idx="0">
                  <c:v>Already using</c:v>
                </c:pt>
                <c:pt idx="1">
                  <c:v>Planning to implement</c:v>
                </c:pt>
                <c:pt idx="2">
                  <c:v>Currently hesitant</c:v>
                </c:pt>
                <c:pt idx="3">
                  <c:v>Will not implement</c:v>
                </c:pt>
              </c:strCache>
            </c:strRef>
          </c:cat>
          <c:val>
            <c:numRef>
              <c:f>'34-41'!$T$3:$T$6</c:f>
              <c:numCache>
                <c:formatCode>General</c:formatCode>
                <c:ptCount val="4"/>
                <c:pt idx="0">
                  <c:v>3</c:v>
                </c:pt>
                <c:pt idx="1">
                  <c:v>5</c:v>
                </c:pt>
                <c:pt idx="2">
                  <c:v>3</c:v>
                </c:pt>
                <c:pt idx="3">
                  <c:v>6</c:v>
                </c:pt>
              </c:numCache>
            </c:numRef>
          </c:val>
          <c:extLst>
            <c:ext xmlns:c16="http://schemas.microsoft.com/office/drawing/2014/chart" uri="{C3380CC4-5D6E-409C-BE32-E72D297353CC}">
              <c16:uniqueId val="{00000008-F337-4315-B4F3-440FBF1F062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GPS</a:t>
            </a:r>
            <a:r>
              <a:rPr lang="sv-SE" baseline="0"/>
              <a:t> on animals</a:t>
            </a:r>
            <a:endParaRPr lang="sv-SE"/>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9BF-4FB2-B576-B64CA225217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9BF-4FB2-B576-B64CA225217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9BF-4FB2-B576-B64CA225217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9BF-4FB2-B576-B64CA2252175}"/>
              </c:ext>
            </c:extLst>
          </c:dPt>
          <c:cat>
            <c:strRef>
              <c:f>'34-41'!$P$26:$P$29</c:f>
              <c:strCache>
                <c:ptCount val="4"/>
                <c:pt idx="0">
                  <c:v>Already using</c:v>
                </c:pt>
                <c:pt idx="1">
                  <c:v>Planning to implement</c:v>
                </c:pt>
                <c:pt idx="2">
                  <c:v>Currently hesitant</c:v>
                </c:pt>
                <c:pt idx="3">
                  <c:v>Will not implement</c:v>
                </c:pt>
              </c:strCache>
            </c:strRef>
          </c:cat>
          <c:val>
            <c:numRef>
              <c:f>'34-41'!$Q$26:$Q$29</c:f>
              <c:numCache>
                <c:formatCode>General</c:formatCode>
                <c:ptCount val="4"/>
                <c:pt idx="0">
                  <c:v>0</c:v>
                </c:pt>
                <c:pt idx="1">
                  <c:v>2</c:v>
                </c:pt>
                <c:pt idx="2">
                  <c:v>3</c:v>
                </c:pt>
                <c:pt idx="3">
                  <c:v>11</c:v>
                </c:pt>
              </c:numCache>
            </c:numRef>
          </c:val>
          <c:extLst>
            <c:ext xmlns:c16="http://schemas.microsoft.com/office/drawing/2014/chart" uri="{C3380CC4-5D6E-409C-BE32-E72D297353CC}">
              <c16:uniqueId val="{00000008-D9BF-4FB2-B576-B64CA225217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Other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ADB-436B-A1EB-6F3948517C1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ADB-436B-A1EB-6F3948517C1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ADB-436B-A1EB-6F3948517C1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ADB-436B-A1EB-6F3948517C17}"/>
              </c:ext>
            </c:extLst>
          </c:dPt>
          <c:cat>
            <c:strRef>
              <c:f>'34-41'!$Z$3:$Z$6</c:f>
              <c:strCache>
                <c:ptCount val="4"/>
                <c:pt idx="0">
                  <c:v>Already using</c:v>
                </c:pt>
                <c:pt idx="1">
                  <c:v>Planning to implement</c:v>
                </c:pt>
                <c:pt idx="2">
                  <c:v>Currently hesitant</c:v>
                </c:pt>
                <c:pt idx="3">
                  <c:v>Will not implement</c:v>
                </c:pt>
              </c:strCache>
            </c:strRef>
          </c:cat>
          <c:val>
            <c:numRef>
              <c:f>'34-41'!$AA$3:$AA$6</c:f>
              <c:numCache>
                <c:formatCode>General</c:formatCode>
                <c:ptCount val="4"/>
                <c:pt idx="0">
                  <c:v>1</c:v>
                </c:pt>
                <c:pt idx="1">
                  <c:v>2</c:v>
                </c:pt>
                <c:pt idx="2">
                  <c:v>4</c:v>
                </c:pt>
                <c:pt idx="3">
                  <c:v>6</c:v>
                </c:pt>
              </c:numCache>
            </c:numRef>
          </c:val>
          <c:extLst>
            <c:ext xmlns:c16="http://schemas.microsoft.com/office/drawing/2014/chart" uri="{C3380CC4-5D6E-409C-BE32-E72D297353CC}">
              <c16:uniqueId val="{00000008-2ADB-436B-A1EB-6F3948517C17}"/>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How will the aid application process change, from the farmers’ perspective, from 2023?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108-4844-B0A8-A73D69457F0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108-4844-B0A8-A73D69457F0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108-4844-B0A8-A73D69457F08}"/>
              </c:ext>
            </c:extLst>
          </c:dPt>
          <c:cat>
            <c:strRef>
              <c:f>'48-49'!$C$3:$C$5</c:f>
              <c:strCache>
                <c:ptCount val="3"/>
                <c:pt idx="0">
                  <c:v>More complicated</c:v>
                </c:pt>
                <c:pt idx="1">
                  <c:v>Unchanged</c:v>
                </c:pt>
                <c:pt idx="2">
                  <c:v>Less complicated</c:v>
                </c:pt>
              </c:strCache>
            </c:strRef>
          </c:cat>
          <c:val>
            <c:numRef>
              <c:f>'48-49'!$D$3:$D$5</c:f>
              <c:numCache>
                <c:formatCode>General</c:formatCode>
                <c:ptCount val="3"/>
                <c:pt idx="0">
                  <c:v>16</c:v>
                </c:pt>
                <c:pt idx="1">
                  <c:v>3</c:v>
                </c:pt>
                <c:pt idx="2">
                  <c:v>2</c:v>
                </c:pt>
              </c:numCache>
            </c:numRef>
          </c:val>
          <c:extLst>
            <c:ext xmlns:c16="http://schemas.microsoft.com/office/drawing/2014/chart" uri="{C3380CC4-5D6E-409C-BE32-E72D297353CC}">
              <c16:uniqueId val="{00000006-3108-4844-B0A8-A73D69457F0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How will the aid application process change in terms of administration for the paying agency, from 2023?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6EC-4F85-A0CF-05013ECC2FC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6EC-4F85-A0CF-05013ECC2FC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6EC-4F85-A0CF-05013ECC2FC6}"/>
              </c:ext>
            </c:extLst>
          </c:dPt>
          <c:cat>
            <c:strRef>
              <c:f>'48-49'!$K$3:$K$5</c:f>
              <c:strCache>
                <c:ptCount val="3"/>
                <c:pt idx="0">
                  <c:v>More complicated</c:v>
                </c:pt>
                <c:pt idx="1">
                  <c:v>Unchanged</c:v>
                </c:pt>
                <c:pt idx="2">
                  <c:v>Less complicated</c:v>
                </c:pt>
              </c:strCache>
            </c:strRef>
          </c:cat>
          <c:val>
            <c:numRef>
              <c:f>'48-49'!$L$3:$L$5</c:f>
              <c:numCache>
                <c:formatCode>General</c:formatCode>
                <c:ptCount val="3"/>
                <c:pt idx="0">
                  <c:v>18</c:v>
                </c:pt>
                <c:pt idx="1">
                  <c:v>2</c:v>
                </c:pt>
                <c:pt idx="2">
                  <c:v>1</c:v>
                </c:pt>
              </c:numCache>
            </c:numRef>
          </c:val>
          <c:extLst>
            <c:ext xmlns:c16="http://schemas.microsoft.com/office/drawing/2014/chart" uri="{C3380CC4-5D6E-409C-BE32-E72D297353CC}">
              <c16:uniqueId val="{00000006-B6EC-4F85-A0CF-05013ECC2FC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Have you adjusted eligibility condition compliance dates or other dates in the support process to be able to implement AMS, or will you need to do so?</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66A-41E1-A74D-B837E030F40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66A-41E1-A74D-B837E030F40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66A-41E1-A74D-B837E030F40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66A-41E1-A74D-B837E030F40F}"/>
              </c:ext>
            </c:extLst>
          </c:dPt>
          <c:cat>
            <c:strRef>
              <c:f>'52'!$D$2:$D$5</c:f>
              <c:strCache>
                <c:ptCount val="4"/>
                <c:pt idx="0">
                  <c:v>No</c:v>
                </c:pt>
                <c:pt idx="1">
                  <c:v>Yes</c:v>
                </c:pt>
                <c:pt idx="2">
                  <c:v>Maybe</c:v>
                </c:pt>
                <c:pt idx="3">
                  <c:v>In process/will be needed</c:v>
                </c:pt>
              </c:strCache>
            </c:strRef>
          </c:cat>
          <c:val>
            <c:numRef>
              <c:f>'52'!$E$2:$E$5</c:f>
              <c:numCache>
                <c:formatCode>General</c:formatCode>
                <c:ptCount val="4"/>
                <c:pt idx="0">
                  <c:v>10</c:v>
                </c:pt>
                <c:pt idx="1">
                  <c:v>4</c:v>
                </c:pt>
                <c:pt idx="2">
                  <c:v>3</c:v>
                </c:pt>
                <c:pt idx="3">
                  <c:v>4</c:v>
                </c:pt>
              </c:numCache>
            </c:numRef>
          </c:val>
          <c:extLst>
            <c:ext xmlns:c16="http://schemas.microsoft.com/office/drawing/2014/chart" uri="{C3380CC4-5D6E-409C-BE32-E72D297353CC}">
              <c16:uniqueId val="{00000008-D66A-41E1-A74D-B837E030F40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Are other parts of your administration affected by introducing AMS?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1F5-4DCA-A06D-7A24BD0F463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1F5-4DCA-A06D-7A24BD0F4636}"/>
              </c:ext>
            </c:extLst>
          </c:dPt>
          <c:cat>
            <c:strRef>
              <c:f>'53'!$N$6:$N$7</c:f>
              <c:strCache>
                <c:ptCount val="2"/>
                <c:pt idx="0">
                  <c:v>Yes</c:v>
                </c:pt>
                <c:pt idx="1">
                  <c:v>No</c:v>
                </c:pt>
              </c:strCache>
            </c:strRef>
          </c:cat>
          <c:val>
            <c:numRef>
              <c:f>'53'!$O$6:$O$7</c:f>
              <c:numCache>
                <c:formatCode>General</c:formatCode>
                <c:ptCount val="2"/>
                <c:pt idx="0">
                  <c:v>14</c:v>
                </c:pt>
                <c:pt idx="1">
                  <c:v>5</c:v>
                </c:pt>
              </c:numCache>
            </c:numRef>
          </c:val>
          <c:extLst>
            <c:ext xmlns:c16="http://schemas.microsoft.com/office/drawing/2014/chart" uri="{C3380CC4-5D6E-409C-BE32-E72D297353CC}">
              <c16:uniqueId val="{00000004-21F5-4DCA-A06D-7A24BD0F463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EB2134"/>
              </a:solidFill>
              <a:ln w="19050">
                <a:solidFill>
                  <a:schemeClr val="lt1"/>
                </a:solidFill>
              </a:ln>
              <a:effectLst/>
            </c:spPr>
            <c:extLst>
              <c:ext xmlns:c16="http://schemas.microsoft.com/office/drawing/2014/chart" uri="{C3380CC4-5D6E-409C-BE32-E72D297353CC}">
                <c16:uniqueId val="{00000001-A88B-4B47-BD1C-8F401F779B4C}"/>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A88B-4B47-BD1C-8F401F779B4C}"/>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sv-S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'6'!$D$2:$E$2</c:f>
              <c:strCache>
                <c:ptCount val="2"/>
                <c:pt idx="0">
                  <c:v>More</c:v>
                </c:pt>
                <c:pt idx="1">
                  <c:v>Unsure</c:v>
                </c:pt>
              </c:strCache>
            </c:strRef>
          </c:cat>
          <c:val>
            <c:numRef>
              <c:f>'6'!$D$3:$E$3</c:f>
              <c:numCache>
                <c:formatCode>General</c:formatCode>
                <c:ptCount val="2"/>
                <c:pt idx="0">
                  <c:v>21</c:v>
                </c:pt>
                <c:pt idx="1">
                  <c:v>6</c:v>
                </c:pt>
              </c:numCache>
            </c:numRef>
          </c:val>
          <c:extLst>
            <c:ext xmlns:c16="http://schemas.microsoft.com/office/drawing/2014/chart" uri="{C3380CC4-5D6E-409C-BE32-E72D297353CC}">
              <c16:uniqueId val="{00000004-A88B-4B47-BD1C-8F401F779B4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51BA-46AD-AC26-18A6481240C2}"/>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51BA-46AD-AC26-18A6481240C2}"/>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51BA-46AD-AC26-18A6481240C2}"/>
              </c:ext>
            </c:extLst>
          </c:dPt>
          <c:dPt>
            <c:idx val="3"/>
            <c:bubble3D val="0"/>
            <c:spPr>
              <a:solidFill>
                <a:schemeClr val="accent5">
                  <a:lumMod val="60000"/>
                  <a:lumOff val="40000"/>
                </a:schemeClr>
              </a:solidFill>
              <a:ln w="19050">
                <a:solidFill>
                  <a:schemeClr val="lt1"/>
                </a:solidFill>
              </a:ln>
              <a:effectLst/>
            </c:spPr>
            <c:extLst>
              <c:ext xmlns:c16="http://schemas.microsoft.com/office/drawing/2014/chart" uri="{C3380CC4-5D6E-409C-BE32-E72D297353CC}">
                <c16:uniqueId val="{00000007-51BA-46AD-AC26-18A6481240C2}"/>
              </c:ext>
            </c:extLst>
          </c:dPt>
          <c:dPt>
            <c:idx val="4"/>
            <c:bubble3D val="0"/>
            <c:spPr>
              <a:solidFill>
                <a:srgbClr val="FFCC00"/>
              </a:solidFill>
              <a:ln w="19050">
                <a:solidFill>
                  <a:schemeClr val="lt1"/>
                </a:solidFill>
              </a:ln>
              <a:effectLst/>
            </c:spPr>
            <c:extLst>
              <c:ext xmlns:c16="http://schemas.microsoft.com/office/drawing/2014/chart" uri="{C3380CC4-5D6E-409C-BE32-E72D297353CC}">
                <c16:uniqueId val="{00000009-51BA-46AD-AC26-18A6481240C2}"/>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sv-S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'12, 13'!$E$2:$I$2</c:f>
              <c:strCache>
                <c:ptCount val="5"/>
                <c:pt idx="0">
                  <c:v>Continuously</c:v>
                </c:pt>
                <c:pt idx="1">
                  <c:v>Monthly</c:v>
                </c:pt>
                <c:pt idx="2">
                  <c:v>Quarterly</c:v>
                </c:pt>
                <c:pt idx="3">
                  <c:v>At the end of the financial year</c:v>
                </c:pt>
                <c:pt idx="4">
                  <c:v>Other</c:v>
                </c:pt>
              </c:strCache>
            </c:strRef>
          </c:cat>
          <c:val>
            <c:numRef>
              <c:f>'12, 13'!$E$3:$I$3</c:f>
              <c:numCache>
                <c:formatCode>General</c:formatCode>
                <c:ptCount val="5"/>
                <c:pt idx="0">
                  <c:v>7</c:v>
                </c:pt>
                <c:pt idx="1">
                  <c:v>4</c:v>
                </c:pt>
                <c:pt idx="2">
                  <c:v>8</c:v>
                </c:pt>
                <c:pt idx="3">
                  <c:v>6</c:v>
                </c:pt>
                <c:pt idx="4">
                  <c:v>2</c:v>
                </c:pt>
              </c:numCache>
            </c:numRef>
          </c:val>
          <c:extLst>
            <c:ext xmlns:c16="http://schemas.microsoft.com/office/drawing/2014/chart" uri="{C3380CC4-5D6E-409C-BE32-E72D297353CC}">
              <c16:uniqueId val="{0000000A-51BA-46AD-AC26-18A6481240C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941751514439256"/>
          <c:y val="2.5396822575308911E-2"/>
          <c:w val="0.41674173869378944"/>
          <c:h val="0.86670512111484721"/>
        </c:manualLayout>
      </c:layout>
      <c:pieChart>
        <c:varyColors val="1"/>
        <c:dLbls>
          <c:dLblPos val="ctr"/>
          <c:showLegendKey val="0"/>
          <c:showVal val="0"/>
          <c:showCatName val="0"/>
          <c:showSerName val="0"/>
          <c:showPercent val="1"/>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explosion val="1"/>
          <c:dPt>
            <c:idx val="0"/>
            <c:bubble3D val="0"/>
            <c:spPr>
              <a:solidFill>
                <a:schemeClr val="accent6"/>
              </a:solidFill>
              <a:ln w="19050">
                <a:solidFill>
                  <a:schemeClr val="lt1"/>
                </a:solidFill>
              </a:ln>
              <a:effectLst/>
            </c:spPr>
            <c:extLst>
              <c:ext xmlns:c16="http://schemas.microsoft.com/office/drawing/2014/chart" uri="{C3380CC4-5D6E-409C-BE32-E72D297353CC}">
                <c16:uniqueId val="{00000001-D4EC-47CC-9E73-515CF269AFCF}"/>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D4EC-47CC-9E73-515CF269AFCF}"/>
              </c:ext>
            </c:extLst>
          </c:dPt>
          <c:dPt>
            <c:idx val="2"/>
            <c:bubble3D val="0"/>
            <c:spPr>
              <a:solidFill>
                <a:srgbClr val="FFCC00"/>
              </a:solidFill>
              <a:ln w="19050">
                <a:solidFill>
                  <a:schemeClr val="lt1"/>
                </a:solidFill>
              </a:ln>
              <a:effectLst/>
            </c:spPr>
            <c:extLst>
              <c:ext xmlns:c16="http://schemas.microsoft.com/office/drawing/2014/chart" uri="{C3380CC4-5D6E-409C-BE32-E72D297353CC}">
                <c16:uniqueId val="{00000005-D4EC-47CC-9E73-515CF269AFCF}"/>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sv-S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'14'!$H$18:$J$18</c:f>
              <c:strCache>
                <c:ptCount val="3"/>
                <c:pt idx="0">
                  <c:v>November</c:v>
                </c:pt>
                <c:pt idx="1">
                  <c:v>December</c:v>
                </c:pt>
                <c:pt idx="2">
                  <c:v>Januari</c:v>
                </c:pt>
              </c:strCache>
            </c:strRef>
          </c:cat>
          <c:val>
            <c:numRef>
              <c:f>'14'!$H$19:$J$19</c:f>
              <c:numCache>
                <c:formatCode>General</c:formatCode>
                <c:ptCount val="3"/>
                <c:pt idx="0">
                  <c:v>3</c:v>
                </c:pt>
                <c:pt idx="1">
                  <c:v>11</c:v>
                </c:pt>
                <c:pt idx="2">
                  <c:v>8</c:v>
                </c:pt>
              </c:numCache>
            </c:numRef>
          </c:val>
          <c:extLst>
            <c:ext xmlns:c16="http://schemas.microsoft.com/office/drawing/2014/chart" uri="{C3380CC4-5D6E-409C-BE32-E72D297353CC}">
              <c16:uniqueId val="{00000006-D4EC-47CC-9E73-515CF269AFCF}"/>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A50AED-3CF0-4C40-9D47-EAE7ACF0D45B}" type="datetimeFigureOut">
              <a:rPr lang="sv-SE" smtClean="0"/>
              <a:t>2023-06-08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2AC26-5728-407F-A56D-9495AC55D1B7}" type="slidenum">
              <a:rPr lang="sv-SE" smtClean="0"/>
              <a:t>‹#›</a:t>
            </a:fld>
            <a:endParaRPr lang="sv-SE"/>
          </a:p>
        </p:txBody>
      </p:sp>
    </p:spTree>
    <p:extLst>
      <p:ext uri="{BB962C8B-B14F-4D97-AF65-F5344CB8AC3E}">
        <p14:creationId xmlns:p14="http://schemas.microsoft.com/office/powerpoint/2010/main" val="3940496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465745" y="1209675"/>
            <a:ext cx="9359900" cy="2219325"/>
          </a:xfrm>
          <a:prstGeom prst="rect">
            <a:avLst/>
          </a:prstGeom>
        </p:spPr>
        <p:txBody>
          <a:bodyPr anchor="b"/>
          <a:lstStyle>
            <a:lvl1pPr algn="ctr">
              <a:defRPr sz="6000"/>
            </a:lvl1pPr>
          </a:lstStyle>
          <a:p>
            <a:r>
              <a:rPr lang="sv-SE" dirty="0"/>
              <a:t>Presentationsrubrik</a:t>
            </a:r>
          </a:p>
        </p:txBody>
      </p:sp>
      <p:sp>
        <p:nvSpPr>
          <p:cNvPr id="3" name="Underrubrik 2"/>
          <p:cNvSpPr>
            <a:spLocks noGrp="1"/>
          </p:cNvSpPr>
          <p:nvPr>
            <p:ph type="subTitle" idx="1" hasCustomPrompt="1"/>
          </p:nvPr>
        </p:nvSpPr>
        <p:spPr>
          <a:xfrm>
            <a:off x="1465745" y="3694112"/>
            <a:ext cx="9359900" cy="2219326"/>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Namn och datum</a:t>
            </a:r>
          </a:p>
        </p:txBody>
      </p:sp>
      <p:sp>
        <p:nvSpPr>
          <p:cNvPr id="7" name="Platshållare för datum 6"/>
          <p:cNvSpPr>
            <a:spLocks noGrp="1"/>
          </p:cNvSpPr>
          <p:nvPr>
            <p:ph type="dt" sz="half" idx="10"/>
          </p:nvPr>
        </p:nvSpPr>
        <p:spPr/>
        <p:txBody>
          <a:bodyPr/>
          <a:lstStyle/>
          <a:p>
            <a:fld id="{14E9F44E-AD81-437E-959E-1A7C3797C5F9}" type="datetime1">
              <a:rPr lang="sv-SE" smtClean="0"/>
              <a:t>2023-06-08</a:t>
            </a:fld>
            <a:endParaRPr lang="sv-SE" dirty="0"/>
          </a:p>
        </p:txBody>
      </p:sp>
      <p:sp>
        <p:nvSpPr>
          <p:cNvPr id="6" name="Rectangle 5">
            <a:extLst>
              <a:ext uri="{FF2B5EF4-FFF2-40B4-BE49-F238E27FC236}">
                <a16:creationId xmlns:a16="http://schemas.microsoft.com/office/drawing/2014/main" id="{C20E9178-A43D-4FFF-A714-433CD4073D32}"/>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9" name="Platshållare för bildnummer 8"/>
          <p:cNvSpPr>
            <a:spLocks noGrp="1"/>
          </p:cNvSpPr>
          <p:nvPr>
            <p:ph type="sldNum" sz="quarter" idx="12"/>
          </p:nvPr>
        </p:nvSpPr>
        <p:spPr/>
        <p:txBody>
          <a:bodyPr/>
          <a:lstStyle/>
          <a:p>
            <a:fld id="{75055264-25F8-4A0C-9956-EE3AE45F631B}" type="slidenum">
              <a:rPr lang="sv-SE" smtClean="0"/>
              <a:pPr/>
              <a:t>‹#›</a:t>
            </a:fld>
            <a:endParaRPr lang="sv-SE" dirty="0"/>
          </a:p>
        </p:txBody>
      </p:sp>
    </p:spTree>
    <p:extLst>
      <p:ext uri="{BB962C8B-B14F-4D97-AF65-F5344CB8AC3E}">
        <p14:creationId xmlns:p14="http://schemas.microsoft.com/office/powerpoint/2010/main" val="337740211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med stor bild till höger">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56033793-52A0-3847-A1B3-366368B4261D}"/>
              </a:ext>
            </a:extLst>
          </p:cNvPr>
          <p:cNvSpPr>
            <a:spLocks noGrp="1"/>
          </p:cNvSpPr>
          <p:nvPr>
            <p:ph type="title" hasCustomPrompt="1"/>
          </p:nvPr>
        </p:nvSpPr>
        <p:spPr>
          <a:xfrm>
            <a:off x="1465745" y="1412874"/>
            <a:ext cx="4551420" cy="911685"/>
          </a:xfrm>
          <a:prstGeom prst="rect">
            <a:avLst/>
          </a:prstGeom>
        </p:spPr>
        <p:txBody>
          <a:bodyPr anchor="ctr">
            <a:normAutofit/>
          </a:bodyPr>
          <a:lstStyle>
            <a:lvl1pPr>
              <a:defRPr sz="3600"/>
            </a:lvl1pPr>
          </a:lstStyle>
          <a:p>
            <a:r>
              <a:rPr lang="sv-SE" dirty="0"/>
              <a:t>Klicka här för att ändra format</a:t>
            </a:r>
          </a:p>
        </p:txBody>
      </p:sp>
      <p:sp>
        <p:nvSpPr>
          <p:cNvPr id="9" name="Platshållare för text 3">
            <a:extLst>
              <a:ext uri="{FF2B5EF4-FFF2-40B4-BE49-F238E27FC236}">
                <a16:creationId xmlns:a16="http://schemas.microsoft.com/office/drawing/2014/main" id="{30B2A3EF-D449-C244-92CA-D9C92F481960}"/>
              </a:ext>
            </a:extLst>
          </p:cNvPr>
          <p:cNvSpPr>
            <a:spLocks noGrp="1"/>
          </p:cNvSpPr>
          <p:nvPr>
            <p:ph type="body" sz="half" idx="2"/>
          </p:nvPr>
        </p:nvSpPr>
        <p:spPr>
          <a:xfrm>
            <a:off x="1465745" y="2456760"/>
            <a:ext cx="4551420" cy="3456677"/>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3" name="Platshållare för bild 2"/>
          <p:cNvSpPr>
            <a:spLocks noGrp="1"/>
          </p:cNvSpPr>
          <p:nvPr>
            <p:ph type="pic" idx="1"/>
          </p:nvPr>
        </p:nvSpPr>
        <p:spPr>
          <a:xfrm>
            <a:off x="6274228" y="1412874"/>
            <a:ext cx="5917772" cy="4500563"/>
          </a:xfrm>
          <a:prstGeom prst="rect">
            <a:avLst/>
          </a:prstGeom>
        </p:spPr>
        <p:txBody>
          <a:bodyPr anchor="ctr" anchorCtr="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5" name="Platshållare för datum 4"/>
          <p:cNvSpPr>
            <a:spLocks noGrp="1"/>
          </p:cNvSpPr>
          <p:nvPr>
            <p:ph type="dt" sz="half" idx="10"/>
          </p:nvPr>
        </p:nvSpPr>
        <p:spPr/>
        <p:txBody>
          <a:bodyPr/>
          <a:lstStyle/>
          <a:p>
            <a:fld id="{23C28530-83E1-422F-8F29-5FF60500D567}" type="datetime1">
              <a:rPr lang="sv-SE" smtClean="0"/>
              <a:t>2023-06-08</a:t>
            </a:fld>
            <a:endParaRPr lang="sv-SE"/>
          </a:p>
        </p:txBody>
      </p:sp>
      <p:sp>
        <p:nvSpPr>
          <p:cNvPr id="10" name="Rectangle 5">
            <a:extLst>
              <a:ext uri="{FF2B5EF4-FFF2-40B4-BE49-F238E27FC236}">
                <a16:creationId xmlns:a16="http://schemas.microsoft.com/office/drawing/2014/main" id="{A3FF3AA6-06EC-4A18-8A8A-62A8B403D952}"/>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4241114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med bild till vänster">
    <p:spTree>
      <p:nvGrpSpPr>
        <p:cNvPr id="1" name=""/>
        <p:cNvGrpSpPr/>
        <p:nvPr/>
      </p:nvGrpSpPr>
      <p:grpSpPr>
        <a:xfrm>
          <a:off x="0" y="0"/>
          <a:ext cx="0" cy="0"/>
          <a:chOff x="0" y="0"/>
          <a:chExt cx="0" cy="0"/>
        </a:xfrm>
      </p:grpSpPr>
      <p:sp>
        <p:nvSpPr>
          <p:cNvPr id="9" name="Rubrik 1">
            <a:extLst>
              <a:ext uri="{FF2B5EF4-FFF2-40B4-BE49-F238E27FC236}">
                <a16:creationId xmlns:a16="http://schemas.microsoft.com/office/drawing/2014/main" id="{0FD922BA-D049-3345-A6D7-D96D35D88805}"/>
              </a:ext>
            </a:extLst>
          </p:cNvPr>
          <p:cNvSpPr>
            <a:spLocks noGrp="1"/>
          </p:cNvSpPr>
          <p:nvPr>
            <p:ph type="title" hasCustomPrompt="1"/>
          </p:nvPr>
        </p:nvSpPr>
        <p:spPr>
          <a:xfrm>
            <a:off x="6274227" y="1412874"/>
            <a:ext cx="4551420" cy="911685"/>
          </a:xfrm>
          <a:prstGeom prst="rect">
            <a:avLst/>
          </a:prstGeom>
        </p:spPr>
        <p:txBody>
          <a:bodyPr anchor="ctr">
            <a:normAutofit/>
          </a:bodyPr>
          <a:lstStyle>
            <a:lvl1pPr>
              <a:defRPr sz="3600"/>
            </a:lvl1pPr>
          </a:lstStyle>
          <a:p>
            <a:r>
              <a:rPr lang="sv-SE" dirty="0"/>
              <a:t>Klicka här för att ändra format</a:t>
            </a:r>
          </a:p>
        </p:txBody>
      </p:sp>
      <p:sp>
        <p:nvSpPr>
          <p:cNvPr id="10" name="Platshållare för text 3">
            <a:extLst>
              <a:ext uri="{FF2B5EF4-FFF2-40B4-BE49-F238E27FC236}">
                <a16:creationId xmlns:a16="http://schemas.microsoft.com/office/drawing/2014/main" id="{5B40EFC2-7B04-E840-A395-E8BDB0189202}"/>
              </a:ext>
            </a:extLst>
          </p:cNvPr>
          <p:cNvSpPr>
            <a:spLocks noGrp="1"/>
          </p:cNvSpPr>
          <p:nvPr>
            <p:ph type="body" sz="half" idx="2"/>
          </p:nvPr>
        </p:nvSpPr>
        <p:spPr>
          <a:xfrm>
            <a:off x="6274227" y="2456760"/>
            <a:ext cx="4551420" cy="3456677"/>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3" name="Platshållare för bild 2"/>
          <p:cNvSpPr>
            <a:spLocks noGrp="1"/>
          </p:cNvSpPr>
          <p:nvPr>
            <p:ph type="pic" idx="1"/>
          </p:nvPr>
        </p:nvSpPr>
        <p:spPr>
          <a:xfrm>
            <a:off x="1465745" y="1412875"/>
            <a:ext cx="4551420" cy="4500563"/>
          </a:xfrm>
          <a:prstGeom prst="rect">
            <a:avLst/>
          </a:prstGeom>
        </p:spPr>
        <p:txBody>
          <a:bodyPr anchor="ctr" anchorCtr="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5" name="Platshållare för datum 4"/>
          <p:cNvSpPr>
            <a:spLocks noGrp="1"/>
          </p:cNvSpPr>
          <p:nvPr>
            <p:ph type="dt" sz="half" idx="10"/>
          </p:nvPr>
        </p:nvSpPr>
        <p:spPr/>
        <p:txBody>
          <a:bodyPr/>
          <a:lstStyle/>
          <a:p>
            <a:fld id="{49EF221F-7702-4AC0-8E54-C19AC0752FAA}" type="datetime1">
              <a:rPr lang="sv-SE" smtClean="0"/>
              <a:t>2023-06-08</a:t>
            </a:fld>
            <a:endParaRPr lang="sv-SE"/>
          </a:p>
        </p:txBody>
      </p:sp>
      <p:sp>
        <p:nvSpPr>
          <p:cNvPr id="8" name="Rectangle 5">
            <a:extLst>
              <a:ext uri="{FF2B5EF4-FFF2-40B4-BE49-F238E27FC236}">
                <a16:creationId xmlns:a16="http://schemas.microsoft.com/office/drawing/2014/main" id="{44B9F220-D180-4515-A3D3-A6CA60684D44}"/>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1655632093"/>
      </p:ext>
    </p:extLst>
  </p:cSld>
  <p:clrMapOvr>
    <a:masterClrMapping/>
  </p:clrMapOvr>
  <p:extLst>
    <p:ext uri="{DCECCB84-F9BA-43D5-87BE-67443E8EF086}">
      <p15:sldGuideLst xmlns:p15="http://schemas.microsoft.com/office/powerpoint/2012/main">
        <p15:guide id="1" orient="horz" pos="187">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med stor bild till vänster">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1506CE79-4057-1047-BBE0-5EE5798616CB}"/>
              </a:ext>
            </a:extLst>
          </p:cNvPr>
          <p:cNvSpPr>
            <a:spLocks noGrp="1"/>
          </p:cNvSpPr>
          <p:nvPr>
            <p:ph type="title" hasCustomPrompt="1"/>
          </p:nvPr>
        </p:nvSpPr>
        <p:spPr>
          <a:xfrm>
            <a:off x="1465745" y="1412874"/>
            <a:ext cx="4551420" cy="911685"/>
          </a:xfrm>
          <a:prstGeom prst="rect">
            <a:avLst/>
          </a:prstGeom>
        </p:spPr>
        <p:txBody>
          <a:bodyPr anchor="ctr">
            <a:normAutofit/>
          </a:bodyPr>
          <a:lstStyle>
            <a:lvl1pPr>
              <a:defRPr sz="3600"/>
            </a:lvl1pPr>
          </a:lstStyle>
          <a:p>
            <a:r>
              <a:rPr lang="sv-SE" dirty="0"/>
              <a:t>Klicka här för att ändra format</a:t>
            </a:r>
          </a:p>
        </p:txBody>
      </p:sp>
      <p:sp>
        <p:nvSpPr>
          <p:cNvPr id="9" name="Platshållare för text 3">
            <a:extLst>
              <a:ext uri="{FF2B5EF4-FFF2-40B4-BE49-F238E27FC236}">
                <a16:creationId xmlns:a16="http://schemas.microsoft.com/office/drawing/2014/main" id="{1BE7123C-D060-694F-B3CC-ADBE27B2F849}"/>
              </a:ext>
            </a:extLst>
          </p:cNvPr>
          <p:cNvSpPr>
            <a:spLocks noGrp="1"/>
          </p:cNvSpPr>
          <p:nvPr>
            <p:ph type="body" sz="half" idx="2"/>
          </p:nvPr>
        </p:nvSpPr>
        <p:spPr>
          <a:xfrm>
            <a:off x="1465745" y="2456760"/>
            <a:ext cx="4551420" cy="3456677"/>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3" name="Platshållare för bild 2"/>
          <p:cNvSpPr>
            <a:spLocks noGrp="1"/>
          </p:cNvSpPr>
          <p:nvPr>
            <p:ph type="pic" idx="1"/>
          </p:nvPr>
        </p:nvSpPr>
        <p:spPr>
          <a:xfrm>
            <a:off x="6274228" y="296863"/>
            <a:ext cx="5917772" cy="5616574"/>
          </a:xfrm>
          <a:prstGeom prst="rect">
            <a:avLst/>
          </a:prstGeom>
        </p:spPr>
        <p:txBody>
          <a:bodyPr anchor="ctr" anchorCtr="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5" name="Platshållare för datum 4"/>
          <p:cNvSpPr>
            <a:spLocks noGrp="1"/>
          </p:cNvSpPr>
          <p:nvPr>
            <p:ph type="dt" sz="half" idx="10"/>
          </p:nvPr>
        </p:nvSpPr>
        <p:spPr/>
        <p:txBody>
          <a:bodyPr/>
          <a:lstStyle/>
          <a:p>
            <a:fld id="{CE613562-38DF-4BCC-9B15-3F6AC04B4351}" type="datetime1">
              <a:rPr lang="sv-SE" smtClean="0"/>
              <a:t>2023-06-08</a:t>
            </a:fld>
            <a:endParaRPr lang="sv-SE"/>
          </a:p>
        </p:txBody>
      </p:sp>
      <p:sp>
        <p:nvSpPr>
          <p:cNvPr id="10" name="Rectangle 5">
            <a:extLst>
              <a:ext uri="{FF2B5EF4-FFF2-40B4-BE49-F238E27FC236}">
                <a16:creationId xmlns:a16="http://schemas.microsoft.com/office/drawing/2014/main" id="{5E637B02-B939-40B6-AF9D-9CF7209EE88F}"/>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1103439667"/>
      </p:ext>
    </p:extLst>
  </p:cSld>
  <p:clrMapOvr>
    <a:masterClrMapping/>
  </p:clrMapOvr>
  <p:extLst>
    <p:ext uri="{DCECCB84-F9BA-43D5-87BE-67443E8EF086}">
      <p15:sldGuideLst xmlns:p15="http://schemas.microsoft.com/office/powerpoint/2012/main">
        <p15:guide id="1" orient="horz" pos="187">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 med två bilder till vänster">
    <p:spTree>
      <p:nvGrpSpPr>
        <p:cNvPr id="1" name=""/>
        <p:cNvGrpSpPr/>
        <p:nvPr/>
      </p:nvGrpSpPr>
      <p:grpSpPr>
        <a:xfrm>
          <a:off x="0" y="0"/>
          <a:ext cx="0" cy="0"/>
          <a:chOff x="0" y="0"/>
          <a:chExt cx="0" cy="0"/>
        </a:xfrm>
      </p:grpSpPr>
      <p:sp>
        <p:nvSpPr>
          <p:cNvPr id="2" name="Rubrik 1"/>
          <p:cNvSpPr>
            <a:spLocks noGrp="1"/>
          </p:cNvSpPr>
          <p:nvPr>
            <p:ph type="title"/>
          </p:nvPr>
        </p:nvSpPr>
        <p:spPr>
          <a:xfrm>
            <a:off x="6274227" y="296863"/>
            <a:ext cx="4547929" cy="1760537"/>
          </a:xfrm>
          <a:prstGeom prst="rect">
            <a:avLst/>
          </a:prstGeom>
        </p:spPr>
        <p:txBody>
          <a:bodyPr anchor="b">
            <a:normAutofit/>
          </a:bodyPr>
          <a:lstStyle>
            <a:lvl1pPr>
              <a:defRPr sz="3600"/>
            </a:lvl1pPr>
          </a:lstStyle>
          <a:p>
            <a:r>
              <a:rPr lang="sv-SE"/>
              <a:t>Klicka här för att ändra mall för rubrikformat</a:t>
            </a:r>
            <a:endParaRPr lang="sv-SE" dirty="0"/>
          </a:p>
        </p:txBody>
      </p:sp>
      <p:sp>
        <p:nvSpPr>
          <p:cNvPr id="4" name="Platshållare för text 3"/>
          <p:cNvSpPr>
            <a:spLocks noGrp="1"/>
          </p:cNvSpPr>
          <p:nvPr>
            <p:ph type="body" sz="half" idx="2"/>
          </p:nvPr>
        </p:nvSpPr>
        <p:spPr>
          <a:xfrm>
            <a:off x="6274228" y="2237400"/>
            <a:ext cx="4551418" cy="3676037"/>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8" name="Platshållare för bild 2"/>
          <p:cNvSpPr>
            <a:spLocks noGrp="1"/>
          </p:cNvSpPr>
          <p:nvPr>
            <p:ph type="pic" idx="13"/>
          </p:nvPr>
        </p:nvSpPr>
        <p:spPr>
          <a:xfrm>
            <a:off x="1465745" y="296862"/>
            <a:ext cx="4551417" cy="2708255"/>
          </a:xfrm>
          <a:prstGeom prst="rect">
            <a:avLst/>
          </a:prstGeom>
        </p:spPr>
        <p:txBody>
          <a:bodyPr anchor="ctr" anchorCtr="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16" name="Platshållare för bild 2">
            <a:extLst>
              <a:ext uri="{FF2B5EF4-FFF2-40B4-BE49-F238E27FC236}">
                <a16:creationId xmlns:a16="http://schemas.microsoft.com/office/drawing/2014/main" id="{6BB73265-D200-0640-A2E2-F7906CB15D30}"/>
              </a:ext>
            </a:extLst>
          </p:cNvPr>
          <p:cNvSpPr>
            <a:spLocks noGrp="1"/>
          </p:cNvSpPr>
          <p:nvPr>
            <p:ph type="pic" idx="14"/>
          </p:nvPr>
        </p:nvSpPr>
        <p:spPr>
          <a:xfrm>
            <a:off x="1465745" y="3205907"/>
            <a:ext cx="4551417" cy="2708255"/>
          </a:xfrm>
          <a:prstGeom prst="rect">
            <a:avLst/>
          </a:prstGeom>
        </p:spPr>
        <p:txBody>
          <a:bodyPr anchor="ctr" anchorCtr="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5" name="Platshållare för datum 4"/>
          <p:cNvSpPr>
            <a:spLocks noGrp="1"/>
          </p:cNvSpPr>
          <p:nvPr>
            <p:ph type="dt" sz="half" idx="10"/>
          </p:nvPr>
        </p:nvSpPr>
        <p:spPr/>
        <p:txBody>
          <a:bodyPr/>
          <a:lstStyle/>
          <a:p>
            <a:fld id="{3B94081D-7E11-4E83-BF11-CA3A83FCEF49}" type="datetime1">
              <a:rPr lang="sv-SE" smtClean="0"/>
              <a:t>2023-06-08</a:t>
            </a:fld>
            <a:endParaRPr lang="sv-SE"/>
          </a:p>
        </p:txBody>
      </p:sp>
      <p:sp>
        <p:nvSpPr>
          <p:cNvPr id="9" name="Rectangle 5">
            <a:extLst>
              <a:ext uri="{FF2B5EF4-FFF2-40B4-BE49-F238E27FC236}">
                <a16:creationId xmlns:a16="http://schemas.microsoft.com/office/drawing/2014/main" id="{6282E191-622E-45A9-B500-8480491DF889}"/>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2219634450"/>
      </p:ext>
    </p:extLst>
  </p:cSld>
  <p:clrMapOvr>
    <a:masterClrMapping/>
  </p:clrMapOvr>
  <p:extLst>
    <p:ext uri="{DCECCB84-F9BA-43D5-87BE-67443E8EF086}">
      <p15:sldGuideLst xmlns:p15="http://schemas.microsoft.com/office/powerpoint/2012/main">
        <p15:guide id="1" orient="horz" pos="187">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Rubrik 1"/>
          <p:cNvSpPr>
            <a:spLocks noGrp="1"/>
          </p:cNvSpPr>
          <p:nvPr>
            <p:ph type="title"/>
          </p:nvPr>
        </p:nvSpPr>
        <p:spPr>
          <a:xfrm>
            <a:off x="1465745" y="1"/>
            <a:ext cx="9359900" cy="1196974"/>
          </a:xfrm>
          <a:prstGeom prst="rect">
            <a:avLst/>
          </a:prstGeom>
        </p:spPr>
        <p:txBody>
          <a:bodyPr/>
          <a:lstStyle>
            <a:lvl1pPr>
              <a:defRPr baseline="0"/>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1465745" y="1412875"/>
            <a:ext cx="9359900" cy="4500563"/>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07EAEB19-90F3-4AD2-B70B-814EB8512323}" type="datetime1">
              <a:rPr lang="sv-SE" smtClean="0"/>
              <a:t>2023-06-08</a:t>
            </a:fld>
            <a:endParaRPr lang="sv-SE"/>
          </a:p>
        </p:txBody>
      </p:sp>
      <p:sp>
        <p:nvSpPr>
          <p:cNvPr id="7" name="Rectangle 5">
            <a:extLst>
              <a:ext uri="{FF2B5EF4-FFF2-40B4-BE49-F238E27FC236}">
                <a16:creationId xmlns:a16="http://schemas.microsoft.com/office/drawing/2014/main" id="{E6A3CA3A-09D5-48ED-82BA-0038B7F5C299}"/>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6" name="Platshållare för bildnummer 5"/>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80442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1298FFC8-8490-AE4B-8F4D-ECB151E85BA6}"/>
              </a:ext>
            </a:extLst>
          </p:cNvPr>
          <p:cNvSpPr>
            <a:spLocks noGrp="1"/>
          </p:cNvSpPr>
          <p:nvPr>
            <p:ph type="title"/>
          </p:nvPr>
        </p:nvSpPr>
        <p:spPr>
          <a:xfrm>
            <a:off x="1465745" y="1"/>
            <a:ext cx="9359900" cy="1196974"/>
          </a:xfrm>
          <a:prstGeom prst="rect">
            <a:avLst/>
          </a:prstGeom>
        </p:spPr>
        <p:txBody>
          <a:bodyPr/>
          <a:lstStyle>
            <a:lvl1pPr>
              <a:defRPr baseline="0"/>
            </a:lvl1pPr>
          </a:lstStyle>
          <a:p>
            <a:r>
              <a:rPr lang="sv-SE"/>
              <a:t>Klicka här för att ändra mall för rubrikformat</a:t>
            </a:r>
            <a:endParaRPr lang="sv-SE" dirty="0"/>
          </a:p>
        </p:txBody>
      </p:sp>
      <p:sp>
        <p:nvSpPr>
          <p:cNvPr id="8" name="Platshållare för innehåll 2">
            <a:extLst>
              <a:ext uri="{FF2B5EF4-FFF2-40B4-BE49-F238E27FC236}">
                <a16:creationId xmlns:a16="http://schemas.microsoft.com/office/drawing/2014/main" id="{6211E6A4-7C9E-234A-995E-F2476DA3B801}"/>
              </a:ext>
            </a:extLst>
          </p:cNvPr>
          <p:cNvSpPr>
            <a:spLocks noGrp="1"/>
          </p:cNvSpPr>
          <p:nvPr>
            <p:ph idx="1"/>
          </p:nvPr>
        </p:nvSpPr>
        <p:spPr>
          <a:xfrm>
            <a:off x="1465745" y="1412875"/>
            <a:ext cx="9359900" cy="4500563"/>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52F1A1B0-68C7-44F4-9FAE-CFD49FAEA10C}" type="datetime1">
              <a:rPr lang="sv-SE" smtClean="0"/>
              <a:t>2023-06-08</a:t>
            </a:fld>
            <a:endParaRPr lang="sv-SE" dirty="0"/>
          </a:p>
        </p:txBody>
      </p:sp>
      <p:sp>
        <p:nvSpPr>
          <p:cNvPr id="10" name="Rectangle 5">
            <a:extLst>
              <a:ext uri="{FF2B5EF4-FFF2-40B4-BE49-F238E27FC236}">
                <a16:creationId xmlns:a16="http://schemas.microsoft.com/office/drawing/2014/main" id="{BA7610D7-ED72-4CD9-B457-24953D2B0BD9}"/>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9" name="Platshållare för bildnummer 8"/>
          <p:cNvSpPr>
            <a:spLocks noGrp="1"/>
          </p:cNvSpPr>
          <p:nvPr>
            <p:ph type="sldNum" sz="quarter" idx="12"/>
          </p:nvPr>
        </p:nvSpPr>
        <p:spPr/>
        <p:txBody>
          <a:bodyPr/>
          <a:lstStyle/>
          <a:p>
            <a:fld id="{75055264-25F8-4A0C-9956-EE3AE45F631B}" type="slidenum">
              <a:rPr lang="sv-SE" smtClean="0"/>
              <a:pPr/>
              <a:t>‹#›</a:t>
            </a:fld>
            <a:endParaRPr lang="sv-SE" dirty="0"/>
          </a:p>
        </p:txBody>
      </p:sp>
    </p:spTree>
    <p:extLst>
      <p:ext uri="{BB962C8B-B14F-4D97-AF65-F5344CB8AC3E}">
        <p14:creationId xmlns:p14="http://schemas.microsoft.com/office/powerpoint/2010/main" val="221340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465745" y="1412876"/>
            <a:ext cx="9356411" cy="2016124"/>
          </a:xfrm>
          <a:prstGeom prst="rect">
            <a:avLst/>
          </a:prstGeom>
        </p:spPr>
        <p:txBody>
          <a:bodyPr anchor="b"/>
          <a:lstStyle>
            <a:lvl1pPr>
              <a:defRPr sz="6000"/>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1465745" y="3690650"/>
            <a:ext cx="9356411" cy="22227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DE0CF123-A5B3-4246-91D4-FAA36422F477}" type="datetime1">
              <a:rPr lang="sv-SE" smtClean="0"/>
              <a:t>2023-06-08</a:t>
            </a:fld>
            <a:endParaRPr lang="sv-SE"/>
          </a:p>
        </p:txBody>
      </p:sp>
      <p:sp>
        <p:nvSpPr>
          <p:cNvPr id="7" name="Rectangle 5">
            <a:extLst>
              <a:ext uri="{FF2B5EF4-FFF2-40B4-BE49-F238E27FC236}">
                <a16:creationId xmlns:a16="http://schemas.microsoft.com/office/drawing/2014/main" id="{4D3CAF42-B882-4835-BFB1-98E4CD738E5C}"/>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6" name="Platshållare för bildnummer 5"/>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235879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1465745" y="1"/>
            <a:ext cx="9359900" cy="1196974"/>
          </a:xfrm>
          <a:prstGeom prst="rect">
            <a:avLst/>
          </a:prstGeom>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1465745" y="1412875"/>
            <a:ext cx="4547931" cy="4500563"/>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274225" y="1412875"/>
            <a:ext cx="4547931" cy="4500563"/>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8BECEE8E-2AC8-4579-AF62-68CEFCC0537F}" type="datetime1">
              <a:rPr lang="sv-SE" smtClean="0"/>
              <a:t>2023-06-08</a:t>
            </a:fld>
            <a:endParaRPr lang="sv-SE"/>
          </a:p>
        </p:txBody>
      </p:sp>
      <p:sp>
        <p:nvSpPr>
          <p:cNvPr id="8" name="Rectangle 5">
            <a:extLst>
              <a:ext uri="{FF2B5EF4-FFF2-40B4-BE49-F238E27FC236}">
                <a16:creationId xmlns:a16="http://schemas.microsoft.com/office/drawing/2014/main" id="{167A479E-7DE9-4EB0-A2B1-DF44BFA0533C}"/>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386546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465745" y="1"/>
            <a:ext cx="9356411" cy="1196974"/>
          </a:xfrm>
          <a:prstGeom prst="rect">
            <a:avLst/>
          </a:prstGeo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1469234" y="1412875"/>
            <a:ext cx="4544442" cy="8367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1465745" y="2465511"/>
            <a:ext cx="4547931" cy="3447928"/>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274225" y="1412875"/>
            <a:ext cx="4551420" cy="8367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274225" y="2465511"/>
            <a:ext cx="4547931" cy="3447927"/>
          </a:xfrm>
          <a:prstGeom prst="rect">
            <a:avLst/>
          </a:prstGeo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3597F7FD-610D-44E6-AD04-5786986CB909}" type="datetime1">
              <a:rPr lang="sv-SE" smtClean="0"/>
              <a:t>2023-06-08</a:t>
            </a:fld>
            <a:endParaRPr lang="sv-SE"/>
          </a:p>
        </p:txBody>
      </p:sp>
      <p:sp>
        <p:nvSpPr>
          <p:cNvPr id="10" name="Rectangle 5">
            <a:extLst>
              <a:ext uri="{FF2B5EF4-FFF2-40B4-BE49-F238E27FC236}">
                <a16:creationId xmlns:a16="http://schemas.microsoft.com/office/drawing/2014/main" id="{47FDEF4A-C071-467C-9544-8FFF51190B28}"/>
              </a:ext>
            </a:extLst>
          </p:cNvPr>
          <p:cNvSpPr>
            <a:spLocks noGrp="1" noChangeArrowheads="1"/>
          </p:cNvSpPr>
          <p:nvPr>
            <p:ph type="ftr" sz="quarter" idx="1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9" name="Platshållare för bildnummer 8"/>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4173086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1465746" y="1568"/>
            <a:ext cx="9359900" cy="1195407"/>
          </a:xfrm>
          <a:prstGeom prst="rect">
            <a:avLst/>
          </a:prstGeom>
        </p:spPr>
        <p:txBody>
          <a:bodyPr/>
          <a:lstStyle/>
          <a:p>
            <a:r>
              <a:rPr lang="sv-SE"/>
              <a:t>Klicka här för att ändra mall för rubrikformat</a:t>
            </a:r>
            <a:endParaRPr lang="sv-SE" dirty="0"/>
          </a:p>
        </p:txBody>
      </p:sp>
      <p:sp>
        <p:nvSpPr>
          <p:cNvPr id="3" name="Platshållare för datum 2"/>
          <p:cNvSpPr>
            <a:spLocks noGrp="1"/>
          </p:cNvSpPr>
          <p:nvPr>
            <p:ph type="dt" sz="half" idx="10"/>
          </p:nvPr>
        </p:nvSpPr>
        <p:spPr/>
        <p:txBody>
          <a:bodyPr/>
          <a:lstStyle/>
          <a:p>
            <a:fld id="{F27C7709-E32A-4FAB-8C27-FCE2B4F035FC}" type="datetime1">
              <a:rPr lang="sv-SE" smtClean="0"/>
              <a:t>2023-06-08</a:t>
            </a:fld>
            <a:endParaRPr lang="sv-SE"/>
          </a:p>
        </p:txBody>
      </p:sp>
      <p:sp>
        <p:nvSpPr>
          <p:cNvPr id="6" name="Rectangle 5">
            <a:extLst>
              <a:ext uri="{FF2B5EF4-FFF2-40B4-BE49-F238E27FC236}">
                <a16:creationId xmlns:a16="http://schemas.microsoft.com/office/drawing/2014/main" id="{FAA0D93D-F9FA-4CBE-B383-63C8EEE44FF2}"/>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5" name="Platshållare för bildnummer 4"/>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4225325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4F27BA6-D941-4240-BE6B-B7142012A64E}" type="datetime1">
              <a:rPr lang="sv-SE" smtClean="0"/>
              <a:t>2023-06-08</a:t>
            </a:fld>
            <a:endParaRPr lang="sv-SE"/>
          </a:p>
        </p:txBody>
      </p:sp>
      <p:sp>
        <p:nvSpPr>
          <p:cNvPr id="5" name="Rectangle 5">
            <a:extLst>
              <a:ext uri="{FF2B5EF4-FFF2-40B4-BE49-F238E27FC236}">
                <a16:creationId xmlns:a16="http://schemas.microsoft.com/office/drawing/2014/main" id="{5596F1C7-F26A-43A3-9DAF-3DE210EFC3A4}"/>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4" name="Platshållare för bildnummer 3"/>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1172504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1465745" y="1412874"/>
            <a:ext cx="4551420" cy="911685"/>
          </a:xfrm>
          <a:prstGeom prst="rect">
            <a:avLst/>
          </a:prstGeom>
        </p:spPr>
        <p:txBody>
          <a:bodyPr anchor="ctr">
            <a:normAutofit/>
          </a:bodyPr>
          <a:lstStyle>
            <a:lvl1pPr>
              <a:defRPr sz="3600"/>
            </a:lvl1pPr>
          </a:lstStyle>
          <a:p>
            <a:r>
              <a:rPr lang="sv-SE" dirty="0"/>
              <a:t>Klicka här för att ändra format</a:t>
            </a:r>
          </a:p>
        </p:txBody>
      </p:sp>
      <p:sp>
        <p:nvSpPr>
          <p:cNvPr id="4" name="Platshållare för text 3"/>
          <p:cNvSpPr>
            <a:spLocks noGrp="1"/>
          </p:cNvSpPr>
          <p:nvPr>
            <p:ph type="body" sz="half" idx="2"/>
          </p:nvPr>
        </p:nvSpPr>
        <p:spPr>
          <a:xfrm>
            <a:off x="1465745" y="2456760"/>
            <a:ext cx="4551420" cy="3456677"/>
          </a:xfrm>
          <a:prstGeom prst="rect">
            <a:avLst/>
          </a:prstGeo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3" name="Platshållare för innehåll 2"/>
          <p:cNvSpPr>
            <a:spLocks noGrp="1"/>
          </p:cNvSpPr>
          <p:nvPr>
            <p:ph idx="1"/>
          </p:nvPr>
        </p:nvSpPr>
        <p:spPr>
          <a:xfrm>
            <a:off x="6274225" y="1412874"/>
            <a:ext cx="4551420" cy="4500563"/>
          </a:xfrm>
          <a:prstGeom prst="rect">
            <a:avLst/>
          </a:prstGeom>
        </p:spPr>
        <p:txBody>
          <a:bodyPr/>
          <a:lstStyle>
            <a:lvl1pPr>
              <a:defRPr sz="24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4E283442-D79C-410E-BBDA-071247674327}" type="datetime1">
              <a:rPr lang="sv-SE" smtClean="0"/>
              <a:t>2023-06-08</a:t>
            </a:fld>
            <a:endParaRPr lang="sv-SE"/>
          </a:p>
        </p:txBody>
      </p:sp>
      <p:sp>
        <p:nvSpPr>
          <p:cNvPr id="8" name="Rectangle 5">
            <a:extLst>
              <a:ext uri="{FF2B5EF4-FFF2-40B4-BE49-F238E27FC236}">
                <a16:creationId xmlns:a16="http://schemas.microsoft.com/office/drawing/2014/main" id="{8A6F7F43-02EC-4515-9D5D-2B3CC1F43461}"/>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7" name="Platshållare för bildnummer 6"/>
          <p:cNvSpPr>
            <a:spLocks noGrp="1"/>
          </p:cNvSpPr>
          <p:nvPr>
            <p:ph type="sldNum" sz="quarter" idx="12"/>
          </p:nvPr>
        </p:nvSpPr>
        <p:spPr/>
        <p:txBody>
          <a:bodyPr/>
          <a:lstStyle/>
          <a:p>
            <a:fld id="{627AEC0D-B48B-4E17-81D8-6943F3477C36}" type="slidenum">
              <a:rPr lang="sv-SE" smtClean="0"/>
              <a:t>‹#›</a:t>
            </a:fld>
            <a:endParaRPr lang="sv-SE"/>
          </a:p>
        </p:txBody>
      </p:sp>
    </p:spTree>
    <p:extLst>
      <p:ext uri="{BB962C8B-B14F-4D97-AF65-F5344CB8AC3E}">
        <p14:creationId xmlns:p14="http://schemas.microsoft.com/office/powerpoint/2010/main" val="3158696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2" name="Bild 21" descr="Jordbruksverkets logotyp.">
            <a:extLst>
              <a:ext uri="{FF2B5EF4-FFF2-40B4-BE49-F238E27FC236}">
                <a16:creationId xmlns:a16="http://schemas.microsoft.com/office/drawing/2014/main" id="{DB6A9B66-C6CB-2B41-87A9-2D367377E914}"/>
              </a:ext>
            </a:extLst>
          </p:cNvPr>
          <p:cNvPicPr>
            <a:picLocks noChangeAspect="1"/>
          </p:cNvPicPr>
          <p:nvPr/>
        </p:nvPicPr>
        <p:blipFill>
          <a:blip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489" y="0"/>
            <a:ext cx="1420725" cy="1211356"/>
          </a:xfrm>
          <a:prstGeom prst="rect">
            <a:avLst/>
          </a:prstGeom>
        </p:spPr>
      </p:pic>
      <p:sp>
        <p:nvSpPr>
          <p:cNvPr id="8" name="Platshållare för rubrik 7"/>
          <p:cNvSpPr>
            <a:spLocks noGrp="1"/>
          </p:cNvSpPr>
          <p:nvPr>
            <p:ph type="title"/>
          </p:nvPr>
        </p:nvSpPr>
        <p:spPr>
          <a:xfrm>
            <a:off x="1466931" y="0"/>
            <a:ext cx="9358714" cy="1196975"/>
          </a:xfrm>
          <a:prstGeom prst="rect">
            <a:avLst/>
          </a:prstGeom>
        </p:spPr>
        <p:txBody>
          <a:bodyPr vert="horz" lIns="91440" tIns="45720" rIns="91440" bIns="45720" rtlCol="0" anchor="b">
            <a:normAutofit/>
          </a:bodyPr>
          <a:lstStyle/>
          <a:p>
            <a:r>
              <a:rPr lang="sv-SE" dirty="0"/>
              <a:t>Klicka här för att ändra format</a:t>
            </a:r>
          </a:p>
        </p:txBody>
      </p:sp>
      <p:sp>
        <p:nvSpPr>
          <p:cNvPr id="9" name="Platshållare för text 8"/>
          <p:cNvSpPr>
            <a:spLocks noGrp="1"/>
          </p:cNvSpPr>
          <p:nvPr>
            <p:ph type="body" idx="1"/>
          </p:nvPr>
        </p:nvSpPr>
        <p:spPr>
          <a:xfrm>
            <a:off x="1466931" y="1426303"/>
            <a:ext cx="9358714" cy="4487135"/>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20" name="Bild 18" descr="Dekorationslist grön.">
            <a:extLst>
              <a:ext uri="{FF2B5EF4-FFF2-40B4-BE49-F238E27FC236}">
                <a16:creationId xmlns:a16="http://schemas.microsoft.com/office/drawing/2014/main" id="{E3E93866-7436-FD4C-9C92-1304EB17628B}"/>
              </a:ext>
            </a:extLst>
          </p:cNvPr>
          <p:cNvSpPr/>
          <p:nvPr/>
        </p:nvSpPr>
        <p:spPr>
          <a:xfrm>
            <a:off x="0" y="6141403"/>
            <a:ext cx="12192000" cy="711200"/>
          </a:xfrm>
          <a:custGeom>
            <a:avLst/>
            <a:gdLst>
              <a:gd name="connsiteX0" fmla="*/ 8464804 w 12192000"/>
              <a:gd name="connsiteY0" fmla="*/ 63 h 711200"/>
              <a:gd name="connsiteX1" fmla="*/ 9225090 w 12192000"/>
              <a:gd name="connsiteY1" fmla="*/ 215074 h 711200"/>
              <a:gd name="connsiteX2" fmla="*/ 8065389 w 12192000"/>
              <a:gd name="connsiteY2" fmla="*/ 63 h 711200"/>
              <a:gd name="connsiteX3" fmla="*/ 7715949 w 12192000"/>
              <a:gd name="connsiteY3" fmla="*/ 63 h 711200"/>
              <a:gd name="connsiteX4" fmla="*/ 8988552 w 12192000"/>
              <a:gd name="connsiteY4" fmla="*/ 335089 h 711200"/>
              <a:gd name="connsiteX5" fmla="*/ 7099491 w 12192000"/>
              <a:gd name="connsiteY5" fmla="*/ 63 h 711200"/>
              <a:gd name="connsiteX6" fmla="*/ 6631877 w 12192000"/>
              <a:gd name="connsiteY6" fmla="*/ 63 h 711200"/>
              <a:gd name="connsiteX7" fmla="*/ 8809165 w 12192000"/>
              <a:gd name="connsiteY7" fmla="*/ 459677 h 711200"/>
              <a:gd name="connsiteX8" fmla="*/ 10626217 w 12192000"/>
              <a:gd name="connsiteY8" fmla="*/ 63 h 711200"/>
              <a:gd name="connsiteX9" fmla="*/ 10626217 w 12192000"/>
              <a:gd name="connsiteY9" fmla="*/ 63 h 711200"/>
              <a:gd name="connsiteX10" fmla="*/ 8464804 w 12192000"/>
              <a:gd name="connsiteY10" fmla="*/ 63 h 711200"/>
              <a:gd name="connsiteX11" fmla="*/ 8760523 w 12192000"/>
              <a:gd name="connsiteY11" fmla="*/ 478282 h 711200"/>
              <a:gd name="connsiteX12" fmla="*/ 5729351 w 12192000"/>
              <a:gd name="connsiteY12" fmla="*/ 0 h 711200"/>
              <a:gd name="connsiteX13" fmla="*/ 0 w 12192000"/>
              <a:gd name="connsiteY13" fmla="*/ 0 h 711200"/>
              <a:gd name="connsiteX14" fmla="*/ 0 w 12192000"/>
              <a:gd name="connsiteY14" fmla="*/ 716597 h 711200"/>
              <a:gd name="connsiteX15" fmla="*/ 12192000 w 12192000"/>
              <a:gd name="connsiteY15" fmla="*/ 716597 h 711200"/>
              <a:gd name="connsiteX16" fmla="*/ 12192000 w 12192000"/>
              <a:gd name="connsiteY16" fmla="*/ 28892 h 711200"/>
              <a:gd name="connsiteX17" fmla="*/ 8431085 w 12192000"/>
              <a:gd name="connsiteY17" fmla="*/ 605091 h 711200"/>
              <a:gd name="connsiteX18" fmla="*/ 8760523 w 12192000"/>
              <a:gd name="connsiteY18" fmla="*/ 478282 h 71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711200">
                <a:moveTo>
                  <a:pt x="8464804" y="63"/>
                </a:moveTo>
                <a:cubicBezTo>
                  <a:pt x="8728393" y="63119"/>
                  <a:pt x="8963978" y="128270"/>
                  <a:pt x="9225090" y="215074"/>
                </a:cubicBezTo>
                <a:cubicBezTo>
                  <a:pt x="9225344" y="215392"/>
                  <a:pt x="8789098" y="114363"/>
                  <a:pt x="8065389" y="63"/>
                </a:cubicBezTo>
                <a:lnTo>
                  <a:pt x="7715949" y="63"/>
                </a:lnTo>
                <a:cubicBezTo>
                  <a:pt x="8125016" y="82804"/>
                  <a:pt x="8578024" y="195834"/>
                  <a:pt x="8988552" y="335089"/>
                </a:cubicBezTo>
                <a:cubicBezTo>
                  <a:pt x="8988869" y="335470"/>
                  <a:pt x="8192389" y="144970"/>
                  <a:pt x="7099491" y="63"/>
                </a:cubicBezTo>
                <a:lnTo>
                  <a:pt x="6631877" y="63"/>
                </a:lnTo>
                <a:cubicBezTo>
                  <a:pt x="7231253" y="88582"/>
                  <a:pt x="8062659" y="260413"/>
                  <a:pt x="8809165" y="459677"/>
                </a:cubicBezTo>
                <a:cubicBezTo>
                  <a:pt x="9271000" y="294894"/>
                  <a:pt x="9973945" y="46672"/>
                  <a:pt x="10626217" y="63"/>
                </a:cubicBezTo>
                <a:lnTo>
                  <a:pt x="10626217" y="63"/>
                </a:lnTo>
                <a:lnTo>
                  <a:pt x="8464804" y="63"/>
                </a:lnTo>
                <a:close/>
                <a:moveTo>
                  <a:pt x="8760523" y="478282"/>
                </a:moveTo>
                <a:cubicBezTo>
                  <a:pt x="8392223" y="402082"/>
                  <a:pt x="7211822" y="148018"/>
                  <a:pt x="5729351" y="0"/>
                </a:cubicBezTo>
                <a:lnTo>
                  <a:pt x="0" y="0"/>
                </a:lnTo>
                <a:lnTo>
                  <a:pt x="0" y="716597"/>
                </a:lnTo>
                <a:lnTo>
                  <a:pt x="12192000" y="716597"/>
                </a:lnTo>
                <a:lnTo>
                  <a:pt x="12192000" y="28892"/>
                </a:lnTo>
                <a:cubicBezTo>
                  <a:pt x="10231501" y="6350"/>
                  <a:pt x="9063101" y="420243"/>
                  <a:pt x="8431085" y="605091"/>
                </a:cubicBezTo>
                <a:cubicBezTo>
                  <a:pt x="8603932" y="536892"/>
                  <a:pt x="8640572" y="522351"/>
                  <a:pt x="8760523" y="478282"/>
                </a:cubicBezTo>
                <a:close/>
              </a:path>
            </a:pathLst>
          </a:custGeom>
          <a:solidFill>
            <a:srgbClr val="93C01B"/>
          </a:solidFill>
          <a:ln w="6350" cap="flat">
            <a:noFill/>
            <a:prstDash val="solid"/>
            <a:miter/>
          </a:ln>
        </p:spPr>
        <p:txBody>
          <a:bodyPr rtlCol="0" anchor="ctr"/>
          <a:lstStyle/>
          <a:p>
            <a:endParaRPr lang="sv-SE"/>
          </a:p>
        </p:txBody>
      </p:sp>
      <p:sp>
        <p:nvSpPr>
          <p:cNvPr id="4" name="Platshållare för datum 3"/>
          <p:cNvSpPr>
            <a:spLocks noGrp="1"/>
          </p:cNvSpPr>
          <p:nvPr>
            <p:ph type="dt" sz="half" idx="2"/>
          </p:nvPr>
        </p:nvSpPr>
        <p:spPr>
          <a:xfrm>
            <a:off x="-3489" y="6356350"/>
            <a:ext cx="1419539" cy="365125"/>
          </a:xfrm>
          <a:prstGeom prst="rect">
            <a:avLst/>
          </a:prstGeom>
        </p:spPr>
        <p:txBody>
          <a:bodyPr vert="horz" lIns="91440" tIns="45720" rIns="91440" bIns="45720" rtlCol="0" anchor="ctr"/>
          <a:lstStyle>
            <a:lvl1pPr algn="ctr">
              <a:defRPr sz="1200">
                <a:solidFill>
                  <a:schemeClr val="tx1"/>
                </a:solidFill>
                <a:latin typeface="+mj-lt"/>
              </a:defRPr>
            </a:lvl1pPr>
          </a:lstStyle>
          <a:p>
            <a:fld id="{0ED9D952-E267-41C8-A8C7-86A7B38F4F43}" type="datetime1">
              <a:rPr lang="sv-SE" smtClean="0"/>
              <a:t>2023-06-08</a:t>
            </a:fld>
            <a:endParaRPr lang="sv-SE" dirty="0"/>
          </a:p>
        </p:txBody>
      </p:sp>
      <p:sp>
        <p:nvSpPr>
          <p:cNvPr id="10" name="Rectangle 5">
            <a:extLst>
              <a:ext uri="{FF2B5EF4-FFF2-40B4-BE49-F238E27FC236}">
                <a16:creationId xmlns:a16="http://schemas.microsoft.com/office/drawing/2014/main" id="{30B342AE-A996-47C7-B05C-6746DAB4DB27}"/>
              </a:ext>
            </a:extLst>
          </p:cNvPr>
          <p:cNvSpPr>
            <a:spLocks noGrp="1" noChangeArrowheads="1"/>
          </p:cNvSpPr>
          <p:nvPr>
            <p:ph type="ftr" sz="quarter" idx="3"/>
          </p:nvPr>
        </p:nvSpPr>
        <p:spPr bwMode="auto">
          <a:xfrm>
            <a:off x="4648200" y="635635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chemeClr val="tx1"/>
                </a:solidFill>
                <a:latin typeface="+mn-lt"/>
              </a:defRPr>
            </a:lvl1pPr>
          </a:lstStyle>
          <a:p>
            <a:pPr>
              <a:defRPr/>
            </a:pPr>
            <a:endParaRPr lang="sv-SE" dirty="0"/>
          </a:p>
        </p:txBody>
      </p:sp>
      <p:sp>
        <p:nvSpPr>
          <p:cNvPr id="6" name="Platshållare för bildnummer 5"/>
          <p:cNvSpPr>
            <a:spLocks noGrp="1"/>
          </p:cNvSpPr>
          <p:nvPr>
            <p:ph type="sldNum" sz="quarter" idx="4"/>
          </p:nvPr>
        </p:nvSpPr>
        <p:spPr>
          <a:xfrm>
            <a:off x="10772461" y="6356350"/>
            <a:ext cx="1419539" cy="365125"/>
          </a:xfrm>
          <a:prstGeom prst="rect">
            <a:avLst/>
          </a:prstGeom>
        </p:spPr>
        <p:txBody>
          <a:bodyPr vert="horz" lIns="91440" tIns="45720" rIns="91440" bIns="45720" rtlCol="0" anchor="ctr"/>
          <a:lstStyle>
            <a:lvl1pPr algn="ctr">
              <a:defRPr sz="1200">
                <a:solidFill>
                  <a:schemeClr val="tx1"/>
                </a:solidFill>
              </a:defRPr>
            </a:lvl1pPr>
          </a:lstStyle>
          <a:p>
            <a:fld id="{75055264-25F8-4A0C-9956-EE3AE45F631B}" type="slidenum">
              <a:rPr lang="sv-SE" smtClean="0"/>
              <a:pPr/>
              <a:t>‹#›</a:t>
            </a:fld>
            <a:endParaRPr lang="sv-SE" dirty="0"/>
          </a:p>
        </p:txBody>
      </p:sp>
    </p:spTree>
    <p:extLst>
      <p:ext uri="{BB962C8B-B14F-4D97-AF65-F5344CB8AC3E}">
        <p14:creationId xmlns:p14="http://schemas.microsoft.com/office/powerpoint/2010/main" val="428918048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66" r:id="rId11"/>
    <p:sldLayoutId id="2147483667" r:id="rId12"/>
    <p:sldLayoutId id="2147483668" r:id="rId13"/>
  </p:sldLayoutIdLst>
  <p:hf hdr="0" ft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892">
          <p15:clr>
            <a:srgbClr val="F26B43"/>
          </p15:clr>
        </p15:guide>
        <p15:guide id="2" orient="horz" pos="754">
          <p15:clr>
            <a:srgbClr val="F26B43"/>
          </p15:clr>
        </p15:guide>
        <p15:guide id="3" pos="6788">
          <p15:clr>
            <a:srgbClr val="F26B43"/>
          </p15:clr>
        </p15:guide>
        <p15:guide id="4" orient="horz" pos="890">
          <p15:clr>
            <a:srgbClr val="F26B43"/>
          </p15:clr>
        </p15:guide>
        <p15:guide id="5" orient="horz" pos="3725">
          <p15:clr>
            <a:srgbClr val="F26B43"/>
          </p15:clr>
        </p15:guide>
        <p15:guide id="6" pos="3840">
          <p15:clr>
            <a:srgbClr val="F26B43"/>
          </p15:clr>
        </p15:guide>
        <p15:guide id="7"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 Id="rId5" Type="http://schemas.openxmlformats.org/officeDocument/2006/relationships/chart" Target="../charts/chart19.xml"/><Relationship Id="rId4" Type="http://schemas.openxmlformats.org/officeDocument/2006/relationships/chart" Target="../charts/chart18.xml"/></Relationships>
</file>

<file path=ppt/slides/_rels/slide1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22.xml"/><Relationship Id="rId7" Type="http://schemas.openxmlformats.org/officeDocument/2006/relationships/chart" Target="../charts/chart26.xml"/><Relationship Id="rId2" Type="http://schemas.openxmlformats.org/officeDocument/2006/relationships/chart" Target="../charts/chart21.xml"/><Relationship Id="rId1" Type="http://schemas.openxmlformats.org/officeDocument/2006/relationships/slideLayout" Target="../slideLayouts/slideLayout2.xml"/><Relationship Id="rId6" Type="http://schemas.openxmlformats.org/officeDocument/2006/relationships/chart" Target="../charts/chart25.xml"/><Relationship Id="rId5" Type="http://schemas.openxmlformats.org/officeDocument/2006/relationships/chart" Target="../charts/chart24.xml"/><Relationship Id="rId4" Type="http://schemas.openxmlformats.org/officeDocument/2006/relationships/chart" Target="../charts/chart23.xml"/></Relationships>
</file>

<file path=ppt/slides/_rels/slide21.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chart" Target="../charts/char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48A7456-4148-48CA-8181-A548C667E99B}"/>
              </a:ext>
            </a:extLst>
          </p:cNvPr>
          <p:cNvSpPr>
            <a:spLocks noGrp="1"/>
          </p:cNvSpPr>
          <p:nvPr>
            <p:ph type="ctrTitle"/>
          </p:nvPr>
        </p:nvSpPr>
        <p:spPr/>
        <p:txBody>
          <a:bodyPr/>
          <a:lstStyle/>
          <a:p>
            <a:r>
              <a:rPr lang="sv-SE" dirty="0"/>
              <a:t>APR Survey </a:t>
            </a:r>
            <a:r>
              <a:rPr lang="sv-SE" dirty="0" err="1"/>
              <a:t>Results</a:t>
            </a:r>
            <a:br>
              <a:rPr lang="sv-SE" dirty="0"/>
            </a:br>
            <a:r>
              <a:rPr lang="sv-SE" sz="3600" dirty="0"/>
              <a:t>(</a:t>
            </a:r>
            <a:r>
              <a:rPr lang="sv-SE" sz="3600" dirty="0" err="1"/>
              <a:t>Reply</a:t>
            </a:r>
            <a:r>
              <a:rPr lang="sv-SE" sz="3600" dirty="0"/>
              <a:t> from 26 MS, 27 PA)</a:t>
            </a:r>
          </a:p>
        </p:txBody>
      </p:sp>
      <p:sp>
        <p:nvSpPr>
          <p:cNvPr id="7" name="Underrubrik 6">
            <a:extLst>
              <a:ext uri="{FF2B5EF4-FFF2-40B4-BE49-F238E27FC236}">
                <a16:creationId xmlns:a16="http://schemas.microsoft.com/office/drawing/2014/main" id="{7D1E7EB4-F7DD-424E-A7CE-5F1E78C00674}"/>
              </a:ext>
            </a:extLst>
          </p:cNvPr>
          <p:cNvSpPr>
            <a:spLocks noGrp="1"/>
          </p:cNvSpPr>
          <p:nvPr>
            <p:ph type="subTitle" idx="1"/>
          </p:nvPr>
        </p:nvSpPr>
        <p:spPr/>
        <p:txBody>
          <a:bodyPr/>
          <a:lstStyle/>
          <a:p>
            <a:r>
              <a:rPr lang="sv-SE" dirty="0"/>
              <a:t>Patrik Alenfelt</a:t>
            </a:r>
          </a:p>
          <a:p>
            <a:r>
              <a:rPr lang="sv-SE" dirty="0"/>
              <a:t>Swedish Board </a:t>
            </a:r>
            <a:r>
              <a:rPr lang="sv-SE" dirty="0" err="1"/>
              <a:t>of</a:t>
            </a:r>
            <a:r>
              <a:rPr lang="sv-SE" dirty="0"/>
              <a:t> </a:t>
            </a:r>
            <a:r>
              <a:rPr lang="sv-SE" dirty="0" err="1"/>
              <a:t>Agriculture</a:t>
            </a:r>
            <a:endParaRPr lang="sv-SE" dirty="0"/>
          </a:p>
          <a:p>
            <a:endParaRPr lang="sv-SE" dirty="0"/>
          </a:p>
          <a:p>
            <a:r>
              <a:rPr lang="sv-SE" dirty="0"/>
              <a:t>patrik.alenfelt@jordbruksverket.se</a:t>
            </a:r>
          </a:p>
        </p:txBody>
      </p:sp>
      <p:sp>
        <p:nvSpPr>
          <p:cNvPr id="4" name="Platshållare för datum 3">
            <a:extLst>
              <a:ext uri="{FF2B5EF4-FFF2-40B4-BE49-F238E27FC236}">
                <a16:creationId xmlns:a16="http://schemas.microsoft.com/office/drawing/2014/main" id="{40D413A9-5C51-4802-897A-E3890D338DF2}"/>
              </a:ext>
            </a:extLst>
          </p:cNvPr>
          <p:cNvSpPr>
            <a:spLocks noGrp="1"/>
          </p:cNvSpPr>
          <p:nvPr>
            <p:ph type="dt" sz="half" idx="10"/>
          </p:nvPr>
        </p:nvSpPr>
        <p:spPr/>
        <p:txBody>
          <a:bodyPr/>
          <a:lstStyle/>
          <a:p>
            <a:fld id="{07EAEB19-90F3-4AD2-B70B-814EB8512323}" type="datetime1">
              <a:rPr lang="sv-SE" smtClean="0"/>
              <a:t>2023-06-08</a:t>
            </a:fld>
            <a:endParaRPr lang="sv-SE"/>
          </a:p>
        </p:txBody>
      </p:sp>
      <p:sp>
        <p:nvSpPr>
          <p:cNvPr id="5" name="Platshållare för bildnummer 4">
            <a:extLst>
              <a:ext uri="{FF2B5EF4-FFF2-40B4-BE49-F238E27FC236}">
                <a16:creationId xmlns:a16="http://schemas.microsoft.com/office/drawing/2014/main" id="{5B8F5906-0415-4777-8D56-14D8BE69CF74}"/>
              </a:ext>
            </a:extLst>
          </p:cNvPr>
          <p:cNvSpPr>
            <a:spLocks noGrp="1"/>
          </p:cNvSpPr>
          <p:nvPr>
            <p:ph type="sldNum" sz="quarter" idx="12"/>
          </p:nvPr>
        </p:nvSpPr>
        <p:spPr/>
        <p:txBody>
          <a:bodyPr/>
          <a:lstStyle/>
          <a:p>
            <a:fld id="{627AEC0D-B48B-4E17-81D8-6943F3477C36}" type="slidenum">
              <a:rPr lang="sv-SE" smtClean="0"/>
              <a:t>1</a:t>
            </a:fld>
            <a:endParaRPr lang="sv-SE"/>
          </a:p>
        </p:txBody>
      </p:sp>
    </p:spTree>
    <p:extLst>
      <p:ext uri="{BB962C8B-B14F-4D97-AF65-F5344CB8AC3E}">
        <p14:creationId xmlns:p14="http://schemas.microsoft.com/office/powerpoint/2010/main" val="3335993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83DAF2-B6BA-45F3-9F6B-BA8950AFF416}"/>
              </a:ext>
            </a:extLst>
          </p:cNvPr>
          <p:cNvSpPr>
            <a:spLocks noGrp="1"/>
          </p:cNvSpPr>
          <p:nvPr>
            <p:ph type="ctrTitle"/>
          </p:nvPr>
        </p:nvSpPr>
        <p:spPr/>
        <p:txBody>
          <a:bodyPr/>
          <a:lstStyle/>
          <a:p>
            <a:r>
              <a:rPr lang="sv-SE" dirty="0"/>
              <a:t>Survey </a:t>
            </a:r>
            <a:r>
              <a:rPr lang="sv-SE" dirty="0" err="1"/>
              <a:t>results</a:t>
            </a:r>
            <a:r>
              <a:rPr lang="sv-SE" dirty="0"/>
              <a:t> AMS</a:t>
            </a:r>
            <a:br>
              <a:rPr lang="sv-SE" dirty="0"/>
            </a:br>
            <a:r>
              <a:rPr lang="sv-SE" sz="3600" dirty="0"/>
              <a:t>(</a:t>
            </a:r>
            <a:r>
              <a:rPr lang="sv-SE" sz="3600" dirty="0" err="1"/>
              <a:t>Reply</a:t>
            </a:r>
            <a:r>
              <a:rPr lang="sv-SE" sz="3600" dirty="0"/>
              <a:t> from 21 MS)</a:t>
            </a:r>
          </a:p>
        </p:txBody>
      </p:sp>
      <p:sp>
        <p:nvSpPr>
          <p:cNvPr id="3" name="Underrubrik 2">
            <a:extLst>
              <a:ext uri="{FF2B5EF4-FFF2-40B4-BE49-F238E27FC236}">
                <a16:creationId xmlns:a16="http://schemas.microsoft.com/office/drawing/2014/main" id="{A4A56794-28BB-4938-90B0-482753B5C414}"/>
              </a:ext>
            </a:extLst>
          </p:cNvPr>
          <p:cNvSpPr>
            <a:spLocks noGrp="1"/>
          </p:cNvSpPr>
          <p:nvPr>
            <p:ph type="subTitle" idx="1"/>
          </p:nvPr>
        </p:nvSpPr>
        <p:spPr/>
        <p:txBody>
          <a:bodyPr/>
          <a:lstStyle/>
          <a:p>
            <a:r>
              <a:rPr lang="sv-SE" dirty="0"/>
              <a:t>Patrik Alenfelt</a:t>
            </a:r>
          </a:p>
          <a:p>
            <a:r>
              <a:rPr lang="sv-SE" dirty="0"/>
              <a:t>Swedish Board </a:t>
            </a:r>
            <a:r>
              <a:rPr lang="sv-SE" dirty="0" err="1"/>
              <a:t>of</a:t>
            </a:r>
            <a:r>
              <a:rPr lang="sv-SE" dirty="0"/>
              <a:t> </a:t>
            </a:r>
            <a:r>
              <a:rPr lang="sv-SE" dirty="0" err="1"/>
              <a:t>Agriculture</a:t>
            </a:r>
            <a:endParaRPr lang="sv-SE" dirty="0"/>
          </a:p>
          <a:p>
            <a:endParaRPr lang="sv-SE" dirty="0"/>
          </a:p>
          <a:p>
            <a:r>
              <a:rPr lang="sv-SE" dirty="0"/>
              <a:t>patrik.alenfelt@jordbruksverket.se</a:t>
            </a:r>
          </a:p>
        </p:txBody>
      </p:sp>
      <p:sp>
        <p:nvSpPr>
          <p:cNvPr id="4" name="Platshållare för datum 3">
            <a:extLst>
              <a:ext uri="{FF2B5EF4-FFF2-40B4-BE49-F238E27FC236}">
                <a16:creationId xmlns:a16="http://schemas.microsoft.com/office/drawing/2014/main" id="{4B21FD8A-C426-4ACB-A467-538109D7D154}"/>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A921D71A-6D99-4879-921D-7BF45282D7EF}"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Platshållare för bildnummer 5">
            <a:extLst>
              <a:ext uri="{FF2B5EF4-FFF2-40B4-BE49-F238E27FC236}">
                <a16:creationId xmlns:a16="http://schemas.microsoft.com/office/drawing/2014/main" id="{3C0CF189-ACB7-4F3F-A1D2-AA1A6E6A499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75055264-25F8-4A0C-9956-EE3AE45F631B}"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198769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3C419F7-7860-4C3F-B1BB-5602DC558977}"/>
              </a:ext>
            </a:extLst>
          </p:cNvPr>
          <p:cNvSpPr>
            <a:spLocks noGrp="1"/>
          </p:cNvSpPr>
          <p:nvPr>
            <p:ph type="title"/>
          </p:nvPr>
        </p:nvSpPr>
        <p:spPr>
          <a:xfrm>
            <a:off x="1465744" y="1"/>
            <a:ext cx="10186563" cy="1196974"/>
          </a:xfrm>
        </p:spPr>
        <p:txBody>
          <a:bodyPr>
            <a:normAutofit/>
          </a:bodyPr>
          <a:lstStyle/>
          <a:p>
            <a:r>
              <a:rPr lang="en-GB" sz="2800" dirty="0"/>
              <a:t>What categories of eligibility conditions do you have that are:</a:t>
            </a:r>
            <a:br>
              <a:rPr lang="en-GB" sz="2800" dirty="0"/>
            </a:br>
            <a:r>
              <a:rPr lang="en-GB" sz="2800" dirty="0"/>
              <a:t>-Monitorable via analysis of Sentinel data</a:t>
            </a:r>
            <a:endParaRPr lang="sv-SE" sz="2800" dirty="0"/>
          </a:p>
        </p:txBody>
      </p:sp>
      <p:sp>
        <p:nvSpPr>
          <p:cNvPr id="4" name="Platshållare för datum 3">
            <a:extLst>
              <a:ext uri="{FF2B5EF4-FFF2-40B4-BE49-F238E27FC236}">
                <a16:creationId xmlns:a16="http://schemas.microsoft.com/office/drawing/2014/main" id="{4BD46136-E766-4433-A332-C6E21C3E7E38}"/>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C1DFE471-77C9-4522-9B0F-8938BC3DA41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13" name="textruta 12">
            <a:extLst>
              <a:ext uri="{FF2B5EF4-FFF2-40B4-BE49-F238E27FC236}">
                <a16:creationId xmlns:a16="http://schemas.microsoft.com/office/drawing/2014/main" id="{09BE71F6-39B9-4041-B61D-0904D9833D78}"/>
              </a:ext>
            </a:extLst>
          </p:cNvPr>
          <p:cNvSpPr txBox="1"/>
          <p:nvPr/>
        </p:nvSpPr>
        <p:spPr>
          <a:xfrm>
            <a:off x="1526797" y="1602297"/>
            <a:ext cx="5419288" cy="2677656"/>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err="1">
                <a:ln>
                  <a:noFill/>
                </a:ln>
                <a:solidFill>
                  <a:prstClr val="black"/>
                </a:solidFill>
                <a:effectLst/>
                <a:uLnTx/>
                <a:uFillTx/>
                <a:latin typeface="Arial"/>
                <a:ea typeface="+mn-ea"/>
                <a:cs typeface="+mn-cs"/>
              </a:rPr>
              <a:t>Activity</a:t>
            </a: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err="1">
                <a:ln>
                  <a:noFill/>
                </a:ln>
                <a:solidFill>
                  <a:prstClr val="black"/>
                </a:solidFill>
                <a:effectLst/>
                <a:uLnTx/>
                <a:uFillTx/>
                <a:latin typeface="Arial"/>
                <a:ea typeface="+mn-ea"/>
                <a:cs typeface="+mn-cs"/>
              </a:rPr>
              <a:t>Crop</a:t>
            </a:r>
            <a:r>
              <a:rPr kumimoji="0" lang="sv-SE" sz="2400" b="0" i="0" u="none" strike="noStrike" kern="1200" cap="none" spc="0" normalizeH="0" baseline="0" noProof="0" dirty="0">
                <a:ln>
                  <a:noFill/>
                </a:ln>
                <a:solidFill>
                  <a:prstClr val="black"/>
                </a:solidFill>
                <a:effectLst/>
                <a:uLnTx/>
                <a:uFillTx/>
                <a:latin typeface="Arial"/>
                <a:ea typeface="+mn-ea"/>
                <a:cs typeface="+mn-cs"/>
              </a:rPr>
              <a:t> </a:t>
            </a:r>
            <a:r>
              <a:rPr kumimoji="0" lang="sv-SE" sz="2400" b="0" i="0" u="none" strike="noStrike" kern="1200" cap="none" spc="0" normalizeH="0" baseline="0" noProof="0" dirty="0" err="1">
                <a:ln>
                  <a:noFill/>
                </a:ln>
                <a:solidFill>
                  <a:prstClr val="black"/>
                </a:solidFill>
                <a:effectLst/>
                <a:uLnTx/>
                <a:uFillTx/>
                <a:latin typeface="Arial"/>
                <a:ea typeface="+mn-ea"/>
                <a:cs typeface="+mn-cs"/>
              </a:rPr>
              <a:t>detection</a:t>
            </a: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err="1">
                <a:ln>
                  <a:noFill/>
                </a:ln>
                <a:solidFill>
                  <a:prstClr val="black"/>
                </a:solidFill>
                <a:effectLst/>
                <a:uLnTx/>
                <a:uFillTx/>
                <a:latin typeface="Arial"/>
                <a:ea typeface="+mn-ea"/>
                <a:cs typeface="+mn-cs"/>
              </a:rPr>
              <a:t>Homogenity</a:t>
            </a: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a:ln>
                  <a:noFill/>
                </a:ln>
                <a:solidFill>
                  <a:prstClr val="black"/>
                </a:solidFill>
                <a:effectLst/>
                <a:uLnTx/>
                <a:uFillTx/>
                <a:latin typeface="Arial"/>
                <a:ea typeface="+mn-ea"/>
                <a:cs typeface="+mn-cs"/>
              </a:rPr>
              <a:t>Green cover</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a:ln>
                  <a:noFill/>
                </a:ln>
                <a:solidFill>
                  <a:prstClr val="black"/>
                </a:solidFill>
                <a:effectLst/>
                <a:uLnTx/>
                <a:uFillTx/>
                <a:latin typeface="Arial"/>
                <a:ea typeface="+mn-ea"/>
                <a:cs typeface="+mn-cs"/>
              </a:rPr>
              <a:t>Bare </a:t>
            </a:r>
            <a:r>
              <a:rPr kumimoji="0" lang="sv-SE" sz="2400" b="0" i="0" u="none" strike="noStrike" kern="1200" cap="none" spc="0" normalizeH="0" baseline="0" noProof="0" dirty="0" err="1">
                <a:ln>
                  <a:noFill/>
                </a:ln>
                <a:solidFill>
                  <a:prstClr val="black"/>
                </a:solidFill>
                <a:effectLst/>
                <a:uLnTx/>
                <a:uFillTx/>
                <a:latin typeface="Arial"/>
                <a:ea typeface="+mn-ea"/>
                <a:cs typeface="+mn-cs"/>
              </a:rPr>
              <a:t>soil</a:t>
            </a: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err="1">
                <a:ln>
                  <a:noFill/>
                </a:ln>
                <a:solidFill>
                  <a:prstClr val="black"/>
                </a:solidFill>
                <a:effectLst/>
                <a:uLnTx/>
                <a:uFillTx/>
                <a:latin typeface="Arial"/>
                <a:ea typeface="+mn-ea"/>
                <a:cs typeface="+mn-cs"/>
              </a:rPr>
              <a:t>Preserving</a:t>
            </a:r>
            <a:r>
              <a:rPr kumimoji="0" lang="sv-SE" sz="2400" b="0" i="0" u="none" strike="noStrike" kern="1200" cap="none" spc="0" normalizeH="0" baseline="0" noProof="0" dirty="0">
                <a:ln>
                  <a:noFill/>
                </a:ln>
                <a:solidFill>
                  <a:prstClr val="black"/>
                </a:solidFill>
                <a:effectLst/>
                <a:uLnTx/>
                <a:uFillTx/>
                <a:latin typeface="Arial"/>
                <a:ea typeface="+mn-ea"/>
                <a:cs typeface="+mn-cs"/>
              </a:rPr>
              <a:t> </a:t>
            </a:r>
            <a:r>
              <a:rPr kumimoji="0" lang="sv-SE" sz="2400" b="0" i="0" u="none" strike="noStrike" kern="1200" cap="none" spc="0" normalizeH="0" baseline="0" noProof="0" dirty="0" err="1">
                <a:ln>
                  <a:noFill/>
                </a:ln>
                <a:solidFill>
                  <a:prstClr val="black"/>
                </a:solidFill>
                <a:effectLst/>
                <a:uLnTx/>
                <a:uFillTx/>
                <a:latin typeface="Arial"/>
                <a:ea typeface="+mn-ea"/>
                <a:cs typeface="+mn-cs"/>
              </a:rPr>
              <a:t>of</a:t>
            </a:r>
            <a:r>
              <a:rPr kumimoji="0" lang="sv-SE" sz="2400" b="0" i="0" u="none" strike="noStrike" kern="1200" cap="none" spc="0" normalizeH="0" baseline="0" noProof="0" dirty="0">
                <a:ln>
                  <a:noFill/>
                </a:ln>
                <a:solidFill>
                  <a:prstClr val="black"/>
                </a:solidFill>
                <a:effectLst/>
                <a:uLnTx/>
                <a:uFillTx/>
                <a:latin typeface="Arial"/>
                <a:ea typeface="+mn-ea"/>
                <a:cs typeface="+mn-cs"/>
              </a:rPr>
              <a:t> </a:t>
            </a:r>
            <a:r>
              <a:rPr kumimoji="0" lang="sv-SE" sz="2400" b="0" i="0" u="none" strike="noStrike" kern="1200" cap="none" spc="0" normalizeH="0" baseline="0" noProof="0" dirty="0" err="1">
                <a:ln>
                  <a:noFill/>
                </a:ln>
                <a:solidFill>
                  <a:prstClr val="black"/>
                </a:solidFill>
                <a:effectLst/>
                <a:uLnTx/>
                <a:uFillTx/>
                <a:latin typeface="Arial"/>
                <a:ea typeface="+mn-ea"/>
                <a:cs typeface="+mn-cs"/>
              </a:rPr>
              <a:t>grassland</a:t>
            </a: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2400" b="0" i="0" u="none" strike="noStrike" kern="1200" cap="none" spc="0" normalizeH="0" baseline="0" noProof="0" dirty="0" err="1">
                <a:ln>
                  <a:noFill/>
                </a:ln>
                <a:solidFill>
                  <a:prstClr val="black"/>
                </a:solidFill>
                <a:effectLst/>
                <a:uLnTx/>
                <a:uFillTx/>
                <a:latin typeface="Arial"/>
                <a:ea typeface="+mn-ea"/>
                <a:cs typeface="+mn-cs"/>
              </a:rPr>
              <a:t>Ineligable</a:t>
            </a:r>
            <a:r>
              <a:rPr kumimoji="0" lang="sv-SE" sz="2400" b="0" i="0" u="none" strike="noStrike" kern="1200" cap="none" spc="0" normalizeH="0" baseline="0" noProof="0" dirty="0">
                <a:ln>
                  <a:noFill/>
                </a:ln>
                <a:solidFill>
                  <a:prstClr val="black"/>
                </a:solidFill>
                <a:effectLst/>
                <a:uLnTx/>
                <a:uFillTx/>
                <a:latin typeface="Arial"/>
                <a:ea typeface="+mn-ea"/>
                <a:cs typeface="+mn-cs"/>
              </a:rPr>
              <a:t> </a:t>
            </a:r>
            <a:r>
              <a:rPr kumimoji="0" lang="sv-SE" sz="2400" b="0" i="0" u="none" strike="noStrike" kern="1200" cap="none" spc="0" normalizeH="0" baseline="0" noProof="0" dirty="0" err="1">
                <a:ln>
                  <a:noFill/>
                </a:ln>
                <a:solidFill>
                  <a:prstClr val="black"/>
                </a:solidFill>
                <a:effectLst/>
                <a:uLnTx/>
                <a:uFillTx/>
                <a:latin typeface="Arial"/>
                <a:ea typeface="+mn-ea"/>
                <a:cs typeface="+mn-cs"/>
              </a:rPr>
              <a:t>structures</a:t>
            </a:r>
            <a:endParaRPr kumimoji="0" lang="sv-SE" sz="24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581300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1ACC67-2F81-4204-A567-5AD079344146}"/>
              </a:ext>
            </a:extLst>
          </p:cNvPr>
          <p:cNvSpPr>
            <a:spLocks noGrp="1"/>
          </p:cNvSpPr>
          <p:nvPr>
            <p:ph type="title"/>
          </p:nvPr>
        </p:nvSpPr>
        <p:spPr>
          <a:xfrm>
            <a:off x="1465744" y="1"/>
            <a:ext cx="10002005" cy="1196974"/>
          </a:xfrm>
        </p:spPr>
        <p:txBody>
          <a:bodyPr>
            <a:normAutofit/>
          </a:bodyPr>
          <a:lstStyle/>
          <a:p>
            <a:r>
              <a:rPr lang="en-GB" sz="2800" dirty="0">
                <a:solidFill>
                  <a:prstClr val="black"/>
                </a:solidFill>
              </a:rPr>
              <a:t>What categories of eligibility conditions do you have that are:</a:t>
            </a:r>
            <a:br>
              <a:rPr lang="en-GB" sz="2800" dirty="0">
                <a:solidFill>
                  <a:prstClr val="black"/>
                </a:solidFill>
              </a:rPr>
            </a:br>
            <a:r>
              <a:rPr lang="en-GB" sz="2800" dirty="0">
                <a:solidFill>
                  <a:prstClr val="black"/>
                </a:solidFill>
              </a:rPr>
              <a:t>-Monitorable via geotagged photos (and not via Sentinel)</a:t>
            </a:r>
            <a:endParaRPr lang="sv-SE" sz="2800" dirty="0"/>
          </a:p>
        </p:txBody>
      </p:sp>
      <p:sp>
        <p:nvSpPr>
          <p:cNvPr id="3" name="Platshållare för innehåll 2">
            <a:extLst>
              <a:ext uri="{FF2B5EF4-FFF2-40B4-BE49-F238E27FC236}">
                <a16:creationId xmlns:a16="http://schemas.microsoft.com/office/drawing/2014/main" id="{5E18F9EE-3AE4-418E-985E-5BAF7A301F10}"/>
              </a:ext>
            </a:extLst>
          </p:cNvPr>
          <p:cNvSpPr>
            <a:spLocks noGrp="1"/>
          </p:cNvSpPr>
          <p:nvPr>
            <p:ph idx="1"/>
          </p:nvPr>
        </p:nvSpPr>
        <p:spPr>
          <a:xfrm>
            <a:off x="1465744" y="1630989"/>
            <a:ext cx="9359900" cy="4500563"/>
          </a:xfrm>
        </p:spPr>
        <p:txBody>
          <a:bodyPr>
            <a:normAutofit fontScale="92500" lnSpcReduction="10000"/>
          </a:bodyPr>
          <a:lstStyle/>
          <a:p>
            <a:r>
              <a:rPr lang="en-US" dirty="0" err="1"/>
              <a:t>ElCos</a:t>
            </a:r>
            <a:r>
              <a:rPr lang="en-US" dirty="0"/>
              <a:t> that can be photographed and can be detected with AI</a:t>
            </a:r>
          </a:p>
          <a:p>
            <a:r>
              <a:rPr lang="en-US" dirty="0"/>
              <a:t>Soil friendly agricultural practices</a:t>
            </a:r>
          </a:p>
          <a:p>
            <a:r>
              <a:rPr lang="en-US" dirty="0"/>
              <a:t>Crop detection (rare crops)</a:t>
            </a:r>
          </a:p>
          <a:p>
            <a:r>
              <a:rPr lang="en-US" dirty="0"/>
              <a:t>Bird field intervention</a:t>
            </a:r>
          </a:p>
          <a:p>
            <a:r>
              <a:rPr lang="en-US" dirty="0"/>
              <a:t>Catch crops</a:t>
            </a:r>
          </a:p>
          <a:p>
            <a:r>
              <a:rPr lang="en-US" dirty="0"/>
              <a:t>Extensive strips / Strips of fallow land</a:t>
            </a:r>
          </a:p>
          <a:p>
            <a:r>
              <a:rPr lang="en-US" dirty="0"/>
              <a:t>Yield evidence</a:t>
            </a:r>
          </a:p>
          <a:p>
            <a:r>
              <a:rPr lang="en-US" dirty="0"/>
              <a:t>Fertilization</a:t>
            </a:r>
          </a:p>
          <a:p>
            <a:r>
              <a:rPr lang="en-US" dirty="0"/>
              <a:t>No-till soil operations</a:t>
            </a:r>
          </a:p>
          <a:p>
            <a:endParaRPr lang="en-US" dirty="0"/>
          </a:p>
          <a:p>
            <a:r>
              <a:rPr lang="en-US" dirty="0"/>
              <a:t>No reply or Not decided yet from 11 out of 21 MS</a:t>
            </a:r>
          </a:p>
        </p:txBody>
      </p:sp>
      <p:sp>
        <p:nvSpPr>
          <p:cNvPr id="4" name="Platshållare för datum 3">
            <a:extLst>
              <a:ext uri="{FF2B5EF4-FFF2-40B4-BE49-F238E27FC236}">
                <a16:creationId xmlns:a16="http://schemas.microsoft.com/office/drawing/2014/main" id="{AD75235B-7B8F-4D6B-9A75-3D2307F7F87A}"/>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D499C79C-0C4F-4A41-BDE2-B4216152084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006829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092F2A-8DE4-4ADF-8435-B130D4C746D0}"/>
              </a:ext>
            </a:extLst>
          </p:cNvPr>
          <p:cNvSpPr>
            <a:spLocks noGrp="1"/>
          </p:cNvSpPr>
          <p:nvPr>
            <p:ph type="title"/>
          </p:nvPr>
        </p:nvSpPr>
        <p:spPr>
          <a:xfrm>
            <a:off x="1465744" y="1"/>
            <a:ext cx="9792281" cy="1196974"/>
          </a:xfrm>
        </p:spPr>
        <p:txBody>
          <a:bodyPr>
            <a:normAutofit/>
          </a:bodyPr>
          <a:lstStyle/>
          <a:p>
            <a:r>
              <a:rPr lang="en-GB" sz="2800" dirty="0">
                <a:solidFill>
                  <a:prstClr val="black"/>
                </a:solidFill>
              </a:rPr>
              <a:t>What categories of eligibility conditions do you have that are:</a:t>
            </a:r>
            <a:br>
              <a:rPr lang="en-GB" sz="2800" dirty="0">
                <a:solidFill>
                  <a:prstClr val="black"/>
                </a:solidFill>
              </a:rPr>
            </a:br>
            <a:r>
              <a:rPr lang="en-GB" sz="2800" dirty="0">
                <a:solidFill>
                  <a:prstClr val="black"/>
                </a:solidFill>
              </a:rPr>
              <a:t>-Non monitorable or only monitorable on site</a:t>
            </a:r>
            <a:endParaRPr lang="sv-SE" sz="2800" dirty="0"/>
          </a:p>
        </p:txBody>
      </p:sp>
      <p:sp>
        <p:nvSpPr>
          <p:cNvPr id="3" name="Platshållare för innehåll 2">
            <a:extLst>
              <a:ext uri="{FF2B5EF4-FFF2-40B4-BE49-F238E27FC236}">
                <a16:creationId xmlns:a16="http://schemas.microsoft.com/office/drawing/2014/main" id="{FDC421FC-91A1-43C2-BA82-19E354DEE5D9}"/>
              </a:ext>
            </a:extLst>
          </p:cNvPr>
          <p:cNvSpPr>
            <a:spLocks noGrp="1"/>
          </p:cNvSpPr>
          <p:nvPr>
            <p:ph idx="1"/>
          </p:nvPr>
        </p:nvSpPr>
        <p:spPr>
          <a:xfrm>
            <a:off x="1188908" y="1412874"/>
            <a:ext cx="4800832" cy="4500563"/>
          </a:xfrm>
        </p:spPr>
        <p:txBody>
          <a:bodyPr>
            <a:noAutofit/>
          </a:bodyPr>
          <a:lstStyle/>
          <a:p>
            <a:r>
              <a:rPr lang="en-US" sz="1400" dirty="0"/>
              <a:t>Maintenance of landscape features</a:t>
            </a:r>
          </a:p>
          <a:p>
            <a:r>
              <a:rPr lang="en-US" sz="1400" dirty="0" err="1"/>
              <a:t>ELCos</a:t>
            </a:r>
            <a:r>
              <a:rPr lang="en-US" sz="1400" dirty="0"/>
              <a:t> that can not be photographed an detected with AI</a:t>
            </a:r>
          </a:p>
          <a:p>
            <a:r>
              <a:rPr lang="en-US" sz="1400" dirty="0"/>
              <a:t>Field book register</a:t>
            </a:r>
          </a:p>
          <a:p>
            <a:r>
              <a:rPr lang="en-US" sz="1400" dirty="0"/>
              <a:t>Usage of plant protection products</a:t>
            </a:r>
          </a:p>
          <a:p>
            <a:r>
              <a:rPr lang="en-US" sz="1400" dirty="0"/>
              <a:t>Grazing of grassland</a:t>
            </a:r>
          </a:p>
          <a:p>
            <a:r>
              <a:rPr lang="en-US" sz="1400" dirty="0" err="1"/>
              <a:t>Remowing</a:t>
            </a:r>
            <a:r>
              <a:rPr lang="en-US" sz="1400" dirty="0"/>
              <a:t> of mowed grass</a:t>
            </a:r>
          </a:p>
          <a:p>
            <a:r>
              <a:rPr lang="en-US" sz="1400" dirty="0"/>
              <a:t>Maintenance of permanent crops </a:t>
            </a:r>
          </a:p>
          <a:p>
            <a:r>
              <a:rPr lang="en-US" sz="1400" dirty="0"/>
              <a:t>Non-Fertilizing of </a:t>
            </a:r>
            <a:r>
              <a:rPr lang="en-US" sz="1400" dirty="0" err="1"/>
              <a:t>environmently</a:t>
            </a:r>
            <a:r>
              <a:rPr lang="en-US" sz="1400" dirty="0"/>
              <a:t> sensitive grassland</a:t>
            </a:r>
          </a:p>
          <a:p>
            <a:r>
              <a:rPr lang="en-US" sz="1400" dirty="0"/>
              <a:t>Sowing commercial grass varieties in </a:t>
            </a:r>
            <a:r>
              <a:rPr lang="en-US" sz="1400" dirty="0" err="1"/>
              <a:t>environmently</a:t>
            </a:r>
            <a:r>
              <a:rPr lang="en-US" sz="1400" dirty="0"/>
              <a:t> sensitive grassland</a:t>
            </a:r>
          </a:p>
          <a:p>
            <a:r>
              <a:rPr lang="en-US" sz="1400" dirty="0"/>
              <a:t>Landcover of green strips is different from adjacent field</a:t>
            </a:r>
          </a:p>
          <a:p>
            <a:r>
              <a:rPr lang="en-US" sz="1400" dirty="0"/>
              <a:t>Mowing green strips</a:t>
            </a:r>
          </a:p>
          <a:p>
            <a:r>
              <a:rPr lang="en-US" sz="1400" dirty="0"/>
              <a:t>Short rotation coppice plant density</a:t>
            </a:r>
          </a:p>
          <a:p>
            <a:r>
              <a:rPr lang="en-US" sz="1400" dirty="0"/>
              <a:t>Bee hives identification</a:t>
            </a:r>
          </a:p>
          <a:p>
            <a:pPr marL="0" indent="0">
              <a:buNone/>
            </a:pPr>
            <a:endParaRPr lang="sv-SE" sz="1400" dirty="0"/>
          </a:p>
        </p:txBody>
      </p:sp>
      <p:sp>
        <p:nvSpPr>
          <p:cNvPr id="4" name="Platshållare för datum 3">
            <a:extLst>
              <a:ext uri="{FF2B5EF4-FFF2-40B4-BE49-F238E27FC236}">
                <a16:creationId xmlns:a16="http://schemas.microsoft.com/office/drawing/2014/main" id="{1137C4D9-1EE1-460D-BF91-80EB0EE2C929}"/>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BD700008-C536-46E7-A481-88B157BD7EC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6" name="Platshållare för innehåll 2">
            <a:extLst>
              <a:ext uri="{FF2B5EF4-FFF2-40B4-BE49-F238E27FC236}">
                <a16:creationId xmlns:a16="http://schemas.microsoft.com/office/drawing/2014/main" id="{DAB43FD2-2CCD-4FAE-A4A1-3A2CB040F049}"/>
              </a:ext>
            </a:extLst>
          </p:cNvPr>
          <p:cNvSpPr txBox="1">
            <a:spLocks/>
          </p:cNvSpPr>
          <p:nvPr/>
        </p:nvSpPr>
        <p:spPr>
          <a:xfrm>
            <a:off x="6202260" y="1412874"/>
            <a:ext cx="4800832" cy="4500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Bug hotels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Blooming belt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Invasive species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Machinery and equipment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Conditionality requirements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Ban on sewage sludge use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Ban on machine operations in certain time periods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Disposal of land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Durum wheat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Agroforestry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Agreements on biodiversity and wetland creation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sv-SE" sz="14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222173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B7851B-16E4-4E59-85DA-ECF18E928D80}"/>
              </a:ext>
            </a:extLst>
          </p:cNvPr>
          <p:cNvSpPr>
            <a:spLocks noGrp="1"/>
          </p:cNvSpPr>
          <p:nvPr>
            <p:ph type="title"/>
          </p:nvPr>
        </p:nvSpPr>
        <p:spPr/>
        <p:txBody>
          <a:bodyPr>
            <a:normAutofit/>
          </a:bodyPr>
          <a:lstStyle/>
          <a:p>
            <a:r>
              <a:rPr lang="en-GB" sz="2400" dirty="0"/>
              <a:t>What percentage of the eligibility conditions that you regard as monitorable via analysis of Sentinel data are you able to follow up on during 2023 - 2027?</a:t>
            </a:r>
            <a:endParaRPr lang="sv-SE" sz="2400" dirty="0"/>
          </a:p>
        </p:txBody>
      </p:sp>
      <p:sp>
        <p:nvSpPr>
          <p:cNvPr id="4" name="Platshållare för datum 3">
            <a:extLst>
              <a:ext uri="{FF2B5EF4-FFF2-40B4-BE49-F238E27FC236}">
                <a16:creationId xmlns:a16="http://schemas.microsoft.com/office/drawing/2014/main" id="{A79A5CBF-D3F6-4015-8926-0F068F0C85CA}"/>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824C1EAC-E11F-4BEE-B7C5-9A941874F01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graphicFrame>
        <p:nvGraphicFramePr>
          <p:cNvPr id="12" name="Platshållare för innehåll 11">
            <a:extLst>
              <a:ext uri="{FF2B5EF4-FFF2-40B4-BE49-F238E27FC236}">
                <a16:creationId xmlns:a16="http://schemas.microsoft.com/office/drawing/2014/main" id="{D8F3DCD6-F78E-4E88-B546-85417DA7FED8}"/>
              </a:ext>
            </a:extLst>
          </p:cNvPr>
          <p:cNvGraphicFramePr>
            <a:graphicFrameLocks noGrp="1"/>
          </p:cNvGraphicFramePr>
          <p:nvPr>
            <p:ph idx="1"/>
            <p:extLst/>
          </p:nvPr>
        </p:nvGraphicFramePr>
        <p:xfrm>
          <a:off x="2499919" y="2122415"/>
          <a:ext cx="7013199" cy="3154260"/>
        </p:xfrm>
        <a:graphic>
          <a:graphicData uri="http://schemas.openxmlformats.org/drawingml/2006/table">
            <a:tbl>
              <a:tblPr>
                <a:tableStyleId>{5C22544A-7EE6-4342-B048-85BDC9FD1C3A}</a:tableStyleId>
              </a:tblPr>
              <a:tblGrid>
                <a:gridCol w="1115736">
                  <a:extLst>
                    <a:ext uri="{9D8B030D-6E8A-4147-A177-3AD203B41FA5}">
                      <a16:colId xmlns:a16="http://schemas.microsoft.com/office/drawing/2014/main" val="3687127110"/>
                    </a:ext>
                  </a:extLst>
                </a:gridCol>
                <a:gridCol w="1067179">
                  <a:extLst>
                    <a:ext uri="{9D8B030D-6E8A-4147-A177-3AD203B41FA5}">
                      <a16:colId xmlns:a16="http://schemas.microsoft.com/office/drawing/2014/main" val="3376970651"/>
                    </a:ext>
                  </a:extLst>
                </a:gridCol>
                <a:gridCol w="1207571">
                  <a:extLst>
                    <a:ext uri="{9D8B030D-6E8A-4147-A177-3AD203B41FA5}">
                      <a16:colId xmlns:a16="http://schemas.microsoft.com/office/drawing/2014/main" val="3483965935"/>
                    </a:ext>
                  </a:extLst>
                </a:gridCol>
                <a:gridCol w="1207571">
                  <a:extLst>
                    <a:ext uri="{9D8B030D-6E8A-4147-A177-3AD203B41FA5}">
                      <a16:colId xmlns:a16="http://schemas.microsoft.com/office/drawing/2014/main" val="2168539385"/>
                    </a:ext>
                  </a:extLst>
                </a:gridCol>
                <a:gridCol w="1207571">
                  <a:extLst>
                    <a:ext uri="{9D8B030D-6E8A-4147-A177-3AD203B41FA5}">
                      <a16:colId xmlns:a16="http://schemas.microsoft.com/office/drawing/2014/main" val="3466591737"/>
                    </a:ext>
                  </a:extLst>
                </a:gridCol>
                <a:gridCol w="1207571">
                  <a:extLst>
                    <a:ext uri="{9D8B030D-6E8A-4147-A177-3AD203B41FA5}">
                      <a16:colId xmlns:a16="http://schemas.microsoft.com/office/drawing/2014/main" val="1220910218"/>
                    </a:ext>
                  </a:extLst>
                </a:gridCol>
              </a:tblGrid>
              <a:tr h="525710">
                <a:tc>
                  <a:txBody>
                    <a:bodyPr/>
                    <a:lstStyle/>
                    <a:p>
                      <a:pPr algn="l" fontAlgn="b"/>
                      <a:r>
                        <a:rPr lang="sv-SE" sz="2000" u="none" strike="noStrike">
                          <a:effectLst/>
                        </a:rPr>
                        <a:t>Example</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sng" strike="noStrike" dirty="0">
                          <a:effectLst/>
                        </a:rPr>
                        <a:t>2023</a:t>
                      </a:r>
                      <a:endParaRPr lang="sv-SE" sz="2000" b="0" i="0" u="sng" strike="noStrike" dirty="0">
                        <a:effectLst/>
                        <a:latin typeface="Arial" panose="020B0604020202020204" pitchFamily="34" charset="0"/>
                      </a:endParaRPr>
                    </a:p>
                  </a:txBody>
                  <a:tcPr marL="9525" marR="9525" marT="9525" marB="0" anchor="b"/>
                </a:tc>
                <a:tc>
                  <a:txBody>
                    <a:bodyPr/>
                    <a:lstStyle/>
                    <a:p>
                      <a:pPr algn="r" fontAlgn="b"/>
                      <a:r>
                        <a:rPr lang="sv-SE" sz="2000" u="sng" strike="noStrike" dirty="0">
                          <a:effectLst/>
                        </a:rPr>
                        <a:t>2024</a:t>
                      </a:r>
                      <a:endParaRPr lang="sv-SE" sz="2000" b="0" i="0" u="sng" strike="noStrike" dirty="0">
                        <a:effectLst/>
                        <a:latin typeface="Arial" panose="020B0604020202020204" pitchFamily="34" charset="0"/>
                      </a:endParaRPr>
                    </a:p>
                  </a:txBody>
                  <a:tcPr marL="9525" marR="9525" marT="9525" marB="0" anchor="b"/>
                </a:tc>
                <a:tc>
                  <a:txBody>
                    <a:bodyPr/>
                    <a:lstStyle/>
                    <a:p>
                      <a:pPr algn="r" fontAlgn="b"/>
                      <a:r>
                        <a:rPr lang="sv-SE" sz="2000" u="sng" strike="noStrike" dirty="0">
                          <a:effectLst/>
                        </a:rPr>
                        <a:t>2025</a:t>
                      </a:r>
                      <a:endParaRPr lang="sv-SE" sz="2000" b="0" i="0" u="sng" strike="noStrike" dirty="0">
                        <a:effectLst/>
                        <a:latin typeface="Arial" panose="020B0604020202020204" pitchFamily="34" charset="0"/>
                      </a:endParaRPr>
                    </a:p>
                  </a:txBody>
                  <a:tcPr marL="9525" marR="9525" marT="9525" marB="0" anchor="b"/>
                </a:tc>
                <a:tc>
                  <a:txBody>
                    <a:bodyPr/>
                    <a:lstStyle/>
                    <a:p>
                      <a:pPr algn="r" fontAlgn="b"/>
                      <a:r>
                        <a:rPr lang="sv-SE" sz="2000" u="sng" strike="noStrike" dirty="0">
                          <a:effectLst/>
                        </a:rPr>
                        <a:t>2026</a:t>
                      </a:r>
                      <a:endParaRPr lang="sv-SE" sz="2000" b="0" i="0" u="sng" strike="noStrike" dirty="0">
                        <a:effectLst/>
                        <a:latin typeface="Arial" panose="020B0604020202020204" pitchFamily="34" charset="0"/>
                      </a:endParaRPr>
                    </a:p>
                  </a:txBody>
                  <a:tcPr marL="9525" marR="9525" marT="9525" marB="0" anchor="b"/>
                </a:tc>
                <a:tc>
                  <a:txBody>
                    <a:bodyPr/>
                    <a:lstStyle/>
                    <a:p>
                      <a:pPr algn="r" fontAlgn="b"/>
                      <a:r>
                        <a:rPr lang="sv-SE" sz="2000" u="sng" strike="noStrike" dirty="0">
                          <a:effectLst/>
                        </a:rPr>
                        <a:t>2027</a:t>
                      </a:r>
                      <a:endParaRPr lang="sv-SE" sz="2000" b="0" i="0" u="sng"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581337978"/>
                  </a:ext>
                </a:extLst>
              </a:tr>
              <a:tr h="525710">
                <a:tc>
                  <a:txBody>
                    <a:bodyPr/>
                    <a:lstStyle/>
                    <a:p>
                      <a:pPr algn="l" fontAlgn="b"/>
                      <a:endParaRPr lang="sv-SE" sz="2000" b="0" i="0" u="none" strike="noStrike">
                        <a:effectLst/>
                        <a:latin typeface="Arial" panose="020B0604020202020204" pitchFamily="34" charset="0"/>
                      </a:endParaRPr>
                    </a:p>
                  </a:txBody>
                  <a:tcPr marL="9525" marR="9525" marT="9525" marB="0" anchor="b"/>
                </a:tc>
                <a:tc>
                  <a:txBody>
                    <a:bodyPr/>
                    <a:lstStyle/>
                    <a:p>
                      <a:pPr algn="l" fontAlgn="b"/>
                      <a:endParaRPr lang="sv-SE" sz="2000" b="0" i="0" u="none" strike="noStrike">
                        <a:effectLst/>
                        <a:latin typeface="Arial" panose="020B0604020202020204" pitchFamily="34" charset="0"/>
                      </a:endParaRPr>
                    </a:p>
                  </a:txBody>
                  <a:tcPr marL="9525" marR="9525" marT="9525" marB="0" anchor="b"/>
                </a:tc>
                <a:tc>
                  <a:txBody>
                    <a:bodyPr/>
                    <a:lstStyle/>
                    <a:p>
                      <a:pPr algn="l" fontAlgn="b"/>
                      <a:endParaRPr lang="sv-SE" sz="2000" b="0" i="0" u="none" strike="noStrike">
                        <a:effectLst/>
                        <a:latin typeface="Arial" panose="020B0604020202020204" pitchFamily="34" charset="0"/>
                      </a:endParaRPr>
                    </a:p>
                  </a:txBody>
                  <a:tcPr marL="9525" marR="9525" marT="9525" marB="0" anchor="b"/>
                </a:tc>
                <a:tc>
                  <a:txBody>
                    <a:bodyPr/>
                    <a:lstStyle/>
                    <a:p>
                      <a:pPr algn="l" fontAlgn="b"/>
                      <a:endParaRPr lang="sv-SE" sz="2000" b="0" i="0" u="none" strike="noStrike">
                        <a:effectLst/>
                        <a:latin typeface="Arial" panose="020B0604020202020204" pitchFamily="34" charset="0"/>
                      </a:endParaRPr>
                    </a:p>
                  </a:txBody>
                  <a:tcPr marL="9525" marR="9525" marT="9525" marB="0" anchor="b"/>
                </a:tc>
                <a:tc>
                  <a:txBody>
                    <a:bodyPr/>
                    <a:lstStyle/>
                    <a:p>
                      <a:pPr algn="l" fontAlgn="b"/>
                      <a:endParaRPr lang="sv-SE" sz="2000" b="0" i="0" u="none" strike="noStrike">
                        <a:effectLst/>
                        <a:latin typeface="Arial" panose="020B0604020202020204" pitchFamily="34" charset="0"/>
                      </a:endParaRPr>
                    </a:p>
                  </a:txBody>
                  <a:tcPr marL="9525" marR="9525" marT="9525" marB="0" anchor="b"/>
                </a:tc>
                <a:tc>
                  <a:txBody>
                    <a:bodyPr/>
                    <a:lstStyle/>
                    <a:p>
                      <a:pPr algn="l" fontAlgn="b"/>
                      <a:endParaRPr lang="sv-SE"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257011276"/>
                  </a:ext>
                </a:extLst>
              </a:tr>
              <a:tr h="525710">
                <a:tc>
                  <a:txBody>
                    <a:bodyPr/>
                    <a:lstStyle/>
                    <a:p>
                      <a:pPr algn="ctr" fontAlgn="b"/>
                      <a:r>
                        <a:rPr lang="sv-SE" sz="2000" u="none" strike="noStrike">
                          <a:effectLst/>
                        </a:rPr>
                        <a:t>a</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8</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40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70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70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70</a:t>
                      </a:r>
                      <a:endParaRPr lang="sv-SE"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749745367"/>
                  </a:ext>
                </a:extLst>
              </a:tr>
              <a:tr h="525710">
                <a:tc>
                  <a:txBody>
                    <a:bodyPr/>
                    <a:lstStyle/>
                    <a:p>
                      <a:pPr algn="ctr" fontAlgn="b"/>
                      <a:r>
                        <a:rPr lang="sv-SE" sz="2000" u="none" strike="noStrike">
                          <a:effectLst/>
                        </a:rPr>
                        <a:t>b</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13</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75</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90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100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100</a:t>
                      </a:r>
                      <a:endParaRPr lang="sv-SE"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346548585"/>
                  </a:ext>
                </a:extLst>
              </a:tr>
              <a:tr h="525710">
                <a:tc>
                  <a:txBody>
                    <a:bodyPr/>
                    <a:lstStyle/>
                    <a:p>
                      <a:pPr algn="ctr" fontAlgn="b"/>
                      <a:r>
                        <a:rPr lang="sv-SE" sz="2000" u="none" strike="noStrike">
                          <a:effectLst/>
                        </a:rPr>
                        <a:t>c</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100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100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100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100</a:t>
                      </a:r>
                      <a:endParaRPr lang="sv-SE" sz="2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133963719"/>
                  </a:ext>
                </a:extLst>
              </a:tr>
              <a:tr h="525710">
                <a:tc>
                  <a:txBody>
                    <a:bodyPr/>
                    <a:lstStyle/>
                    <a:p>
                      <a:pPr algn="ctr" fontAlgn="b"/>
                      <a:r>
                        <a:rPr lang="sv-SE" sz="2000" u="none" strike="noStrike">
                          <a:effectLst/>
                        </a:rPr>
                        <a:t>d</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100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100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100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a:effectLst/>
                        </a:rPr>
                        <a:t>100</a:t>
                      </a:r>
                      <a:endParaRPr lang="sv-SE" sz="2000" b="0" i="0" u="none" strike="noStrike">
                        <a:effectLst/>
                        <a:latin typeface="Arial" panose="020B0604020202020204" pitchFamily="34" charset="0"/>
                      </a:endParaRPr>
                    </a:p>
                  </a:txBody>
                  <a:tcPr marL="9525" marR="9525" marT="9525" marB="0" anchor="b"/>
                </a:tc>
                <a:tc>
                  <a:txBody>
                    <a:bodyPr/>
                    <a:lstStyle/>
                    <a:p>
                      <a:pPr algn="r" fontAlgn="b"/>
                      <a:r>
                        <a:rPr lang="sv-SE" sz="2000" u="none" strike="noStrike" dirty="0">
                          <a:effectLst/>
                        </a:rPr>
                        <a:t>100</a:t>
                      </a:r>
                      <a:endParaRPr lang="sv-SE" sz="2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953757120"/>
                  </a:ext>
                </a:extLst>
              </a:tr>
            </a:tbl>
          </a:graphicData>
        </a:graphic>
      </p:graphicFrame>
    </p:spTree>
    <p:extLst>
      <p:ext uri="{BB962C8B-B14F-4D97-AF65-F5344CB8AC3E}">
        <p14:creationId xmlns:p14="http://schemas.microsoft.com/office/powerpoint/2010/main" val="423054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7A25B2-FB94-4F32-B8B0-1E7B73D8D767}"/>
              </a:ext>
            </a:extLst>
          </p:cNvPr>
          <p:cNvSpPr>
            <a:spLocks noGrp="1"/>
          </p:cNvSpPr>
          <p:nvPr>
            <p:ph type="title"/>
          </p:nvPr>
        </p:nvSpPr>
        <p:spPr/>
        <p:txBody>
          <a:bodyPr>
            <a:normAutofit/>
          </a:bodyPr>
          <a:lstStyle/>
          <a:p>
            <a:r>
              <a:rPr lang="en-GB" sz="2800" dirty="0"/>
              <a:t>What are your biggest challenges related to your aid construction, interventions and eligibility conditions?</a:t>
            </a:r>
            <a:endParaRPr lang="sv-SE" sz="2800" dirty="0"/>
          </a:p>
        </p:txBody>
      </p:sp>
      <p:sp>
        <p:nvSpPr>
          <p:cNvPr id="3" name="Platshållare för innehåll 2">
            <a:extLst>
              <a:ext uri="{FF2B5EF4-FFF2-40B4-BE49-F238E27FC236}">
                <a16:creationId xmlns:a16="http://schemas.microsoft.com/office/drawing/2014/main" id="{3C68D446-033B-45C6-B3C3-2CF7622689C6}"/>
              </a:ext>
            </a:extLst>
          </p:cNvPr>
          <p:cNvSpPr>
            <a:spLocks noGrp="1"/>
          </p:cNvSpPr>
          <p:nvPr>
            <p:ph idx="1"/>
          </p:nvPr>
        </p:nvSpPr>
        <p:spPr/>
        <p:txBody>
          <a:bodyPr>
            <a:noAutofit/>
          </a:bodyPr>
          <a:lstStyle/>
          <a:p>
            <a:pPr>
              <a:lnSpc>
                <a:spcPct val="120000"/>
              </a:lnSpc>
            </a:pPr>
            <a:r>
              <a:rPr lang="en-US" sz="1600" dirty="0"/>
              <a:t>Sometimes conditions are easy to implement and provide a lot of added value, but they are difficult to control or monitor.</a:t>
            </a:r>
          </a:p>
          <a:p>
            <a:pPr>
              <a:lnSpc>
                <a:spcPct val="120000"/>
              </a:lnSpc>
            </a:pPr>
            <a:r>
              <a:rPr lang="en-US" sz="1600" dirty="0"/>
              <a:t>Definitions not the same between interventions.</a:t>
            </a:r>
          </a:p>
          <a:p>
            <a:pPr>
              <a:lnSpc>
                <a:spcPct val="120000"/>
              </a:lnSpc>
            </a:pPr>
            <a:r>
              <a:rPr lang="en-US" sz="1600" dirty="0"/>
              <a:t>Monitorability of eligibility conditions was not taken into account when the interventions were designed.</a:t>
            </a:r>
          </a:p>
          <a:p>
            <a:pPr>
              <a:lnSpc>
                <a:spcPct val="120000"/>
              </a:lnSpc>
            </a:pPr>
            <a:r>
              <a:rPr lang="en-US" sz="1600" dirty="0"/>
              <a:t>Difficult to combine a system with monitorable and non monitorable eligibility conditions.</a:t>
            </a:r>
          </a:p>
          <a:p>
            <a:pPr>
              <a:lnSpc>
                <a:spcPct val="120000"/>
              </a:lnSpc>
            </a:pPr>
            <a:r>
              <a:rPr lang="en-US" sz="1600" dirty="0"/>
              <a:t>The high amount of non-monitorable eligibility conditions within the whole set of requirements.</a:t>
            </a:r>
          </a:p>
          <a:p>
            <a:pPr>
              <a:lnSpc>
                <a:spcPct val="120000"/>
              </a:lnSpc>
            </a:pPr>
            <a:r>
              <a:rPr lang="en-US" sz="1600" dirty="0"/>
              <a:t>Suitable Sentinel automatic markers have not yet been sufficiently developed or tested.</a:t>
            </a:r>
          </a:p>
          <a:p>
            <a:pPr>
              <a:lnSpc>
                <a:spcPct val="120000"/>
              </a:lnSpc>
            </a:pPr>
            <a:r>
              <a:rPr lang="en-US" sz="1600" dirty="0"/>
              <a:t>There are too many eligibility conditions that can be verified only in situ or from documents.</a:t>
            </a:r>
          </a:p>
          <a:p>
            <a:pPr>
              <a:lnSpc>
                <a:spcPct val="120000"/>
              </a:lnSpc>
            </a:pPr>
            <a:r>
              <a:rPr lang="en-US" sz="1600" dirty="0"/>
              <a:t>Implementation of AMS in present IT-systems.</a:t>
            </a:r>
          </a:p>
          <a:p>
            <a:pPr>
              <a:lnSpc>
                <a:spcPct val="120000"/>
              </a:lnSpc>
            </a:pPr>
            <a:r>
              <a:rPr lang="en-US" sz="1600" dirty="0"/>
              <a:t>Lack of sentinel 1 data.</a:t>
            </a:r>
          </a:p>
          <a:p>
            <a:pPr>
              <a:lnSpc>
                <a:spcPct val="120000"/>
              </a:lnSpc>
            </a:pPr>
            <a:r>
              <a:rPr lang="en-US" sz="1600" dirty="0"/>
              <a:t>Implementation without complete guidelines.</a:t>
            </a:r>
          </a:p>
        </p:txBody>
      </p:sp>
      <p:sp>
        <p:nvSpPr>
          <p:cNvPr id="4" name="Platshållare för datum 3">
            <a:extLst>
              <a:ext uri="{FF2B5EF4-FFF2-40B4-BE49-F238E27FC236}">
                <a16:creationId xmlns:a16="http://schemas.microsoft.com/office/drawing/2014/main" id="{336CD987-D5F4-4059-8A98-C54C8B4F12FF}"/>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C8A9DBAE-232B-4C1E-A39C-85CAB2A14A1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205952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A19F2-0E86-4616-80A6-5E79CD1E37B6}"/>
              </a:ext>
            </a:extLst>
          </p:cNvPr>
          <p:cNvSpPr>
            <a:spLocks noGrp="1"/>
          </p:cNvSpPr>
          <p:nvPr>
            <p:ph type="title"/>
          </p:nvPr>
        </p:nvSpPr>
        <p:spPr>
          <a:xfrm>
            <a:off x="1465744" y="8390"/>
            <a:ext cx="9960061" cy="1196974"/>
          </a:xfrm>
        </p:spPr>
        <p:txBody>
          <a:bodyPr>
            <a:noAutofit/>
          </a:bodyPr>
          <a:lstStyle/>
          <a:p>
            <a:r>
              <a:rPr lang="en-US" sz="2800" dirty="0"/>
              <a:t>What is your point of view on balancing environmental aspects (or other benefits) and monitorability within the interventions?</a:t>
            </a:r>
            <a:endParaRPr lang="sv-SE" sz="2800" dirty="0"/>
          </a:p>
        </p:txBody>
      </p:sp>
      <p:sp>
        <p:nvSpPr>
          <p:cNvPr id="3" name="Platshållare för innehåll 2">
            <a:extLst>
              <a:ext uri="{FF2B5EF4-FFF2-40B4-BE49-F238E27FC236}">
                <a16:creationId xmlns:a16="http://schemas.microsoft.com/office/drawing/2014/main" id="{9E0C7CBE-DC22-4D19-A2C0-31EF7022A332}"/>
              </a:ext>
            </a:extLst>
          </p:cNvPr>
          <p:cNvSpPr>
            <a:spLocks noGrp="1"/>
          </p:cNvSpPr>
          <p:nvPr>
            <p:ph idx="1"/>
          </p:nvPr>
        </p:nvSpPr>
        <p:spPr/>
        <p:txBody>
          <a:bodyPr>
            <a:noAutofit/>
          </a:bodyPr>
          <a:lstStyle/>
          <a:p>
            <a:pPr>
              <a:lnSpc>
                <a:spcPct val="100000"/>
              </a:lnSpc>
            </a:pPr>
            <a:r>
              <a:rPr lang="en-US" sz="1300" dirty="0"/>
              <a:t>A balance that we must find together with policymakers</a:t>
            </a:r>
          </a:p>
          <a:p>
            <a:pPr>
              <a:lnSpc>
                <a:spcPct val="100000"/>
              </a:lnSpc>
            </a:pPr>
            <a:r>
              <a:rPr lang="en-US" sz="1300" dirty="0"/>
              <a:t>Conditions with a large benefit that are difficult monitor may still be implemented because the environmental aspect</a:t>
            </a:r>
          </a:p>
          <a:p>
            <a:pPr>
              <a:lnSpc>
                <a:spcPct val="100000"/>
              </a:lnSpc>
            </a:pPr>
            <a:r>
              <a:rPr lang="en-US" sz="1300" dirty="0"/>
              <a:t>A tendency to promote smaller scale and more diversity on a small surface, difficult to monitor.</a:t>
            </a:r>
          </a:p>
          <a:p>
            <a:pPr>
              <a:lnSpc>
                <a:spcPct val="100000"/>
              </a:lnSpc>
            </a:pPr>
            <a:r>
              <a:rPr lang="en-US" sz="1300" dirty="0"/>
              <a:t>Difficult as various interventions require use of non-monitorable check such as lab tests etc.</a:t>
            </a:r>
          </a:p>
          <a:p>
            <a:pPr>
              <a:lnSpc>
                <a:spcPct val="100000"/>
              </a:lnSpc>
            </a:pPr>
            <a:r>
              <a:rPr lang="en-US" sz="1300" dirty="0"/>
              <a:t>Such balance has not been taken into account when designing eligibility conditions, should be possible to monitor whole parcel population</a:t>
            </a:r>
          </a:p>
          <a:p>
            <a:pPr>
              <a:lnSpc>
                <a:spcPct val="100000"/>
              </a:lnSpc>
            </a:pPr>
            <a:r>
              <a:rPr lang="en-US" sz="1300" dirty="0"/>
              <a:t>The establishment of environmental requirements has been prioritized against the needs or technical capabilities available for monitoring</a:t>
            </a:r>
          </a:p>
          <a:p>
            <a:pPr>
              <a:lnSpc>
                <a:spcPct val="100000"/>
              </a:lnSpc>
            </a:pPr>
            <a:r>
              <a:rPr lang="en-US" sz="1300" dirty="0"/>
              <a:t>Ambitious environmental goals preclude simplifications that would enable the monitoring of a greater number of commitments</a:t>
            </a:r>
          </a:p>
          <a:p>
            <a:pPr>
              <a:lnSpc>
                <a:spcPct val="100000"/>
              </a:lnSpc>
            </a:pPr>
            <a:r>
              <a:rPr lang="en-US" sz="1300" dirty="0"/>
              <a:t>Only monitorable eligibility conditions should have been included, such as plant cover, tillage, mowing in the first years, and involve more conditions only in the years as the system becomes established</a:t>
            </a:r>
          </a:p>
          <a:p>
            <a:pPr>
              <a:lnSpc>
                <a:spcPct val="100000"/>
              </a:lnSpc>
            </a:pPr>
            <a:r>
              <a:rPr lang="en-US" sz="1300" dirty="0"/>
              <a:t>The ideal intervention for the environment results in an intervention that is not fully monitorable because of the complexity of the eligibility conditions</a:t>
            </a:r>
          </a:p>
          <a:p>
            <a:pPr>
              <a:lnSpc>
                <a:spcPct val="100000"/>
              </a:lnSpc>
            </a:pPr>
            <a:r>
              <a:rPr lang="en-US" sz="1300" dirty="0"/>
              <a:t>Conflict between different goals make it hard to decide in which direction to proceed</a:t>
            </a:r>
          </a:p>
          <a:p>
            <a:pPr>
              <a:lnSpc>
                <a:spcPct val="100000"/>
              </a:lnSpc>
            </a:pPr>
            <a:r>
              <a:rPr lang="en-US" sz="1300" dirty="0"/>
              <a:t>The design of interventions should strike a balance between the (environmental ) goals to be achieved by the intervention and its monitorability</a:t>
            </a:r>
          </a:p>
          <a:p>
            <a:pPr>
              <a:lnSpc>
                <a:spcPct val="100000"/>
              </a:lnSpc>
            </a:pPr>
            <a:endParaRPr lang="sv-SE" sz="1300" dirty="0"/>
          </a:p>
        </p:txBody>
      </p:sp>
      <p:sp>
        <p:nvSpPr>
          <p:cNvPr id="4" name="Platshållare för datum 3">
            <a:extLst>
              <a:ext uri="{FF2B5EF4-FFF2-40B4-BE49-F238E27FC236}">
                <a16:creationId xmlns:a16="http://schemas.microsoft.com/office/drawing/2014/main" id="{A8DB4E1C-7D07-43B5-BA7A-C41246AA19EF}"/>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852A231B-90FB-4A22-AA2E-2EC6E20561D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996491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81DEA0-EE78-4D73-A719-3A336DE6EA5C}"/>
              </a:ext>
            </a:extLst>
          </p:cNvPr>
          <p:cNvSpPr>
            <a:spLocks noGrp="1"/>
          </p:cNvSpPr>
          <p:nvPr>
            <p:ph type="title"/>
          </p:nvPr>
        </p:nvSpPr>
        <p:spPr/>
        <p:txBody>
          <a:bodyPr/>
          <a:lstStyle/>
          <a:p>
            <a:r>
              <a:rPr lang="sv-SE" dirty="0"/>
              <a:t>Changes to interventions/</a:t>
            </a:r>
            <a:r>
              <a:rPr lang="sv-SE" dirty="0" err="1"/>
              <a:t>eligibility</a:t>
            </a:r>
            <a:r>
              <a:rPr lang="sv-SE" dirty="0"/>
              <a:t> </a:t>
            </a:r>
            <a:r>
              <a:rPr lang="sv-SE" dirty="0" err="1"/>
              <a:t>conditions</a:t>
            </a:r>
            <a:endParaRPr lang="sv-SE" dirty="0"/>
          </a:p>
        </p:txBody>
      </p:sp>
      <p:sp>
        <p:nvSpPr>
          <p:cNvPr id="4" name="Platshållare för datum 3">
            <a:extLst>
              <a:ext uri="{FF2B5EF4-FFF2-40B4-BE49-F238E27FC236}">
                <a16:creationId xmlns:a16="http://schemas.microsoft.com/office/drawing/2014/main" id="{E52C12C6-D325-448E-977D-8386EC9B9ACC}"/>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0A19075C-D82A-4491-8B99-D307627B3E9B}"/>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graphicFrame>
        <p:nvGraphicFramePr>
          <p:cNvPr id="6" name="Diagram 5">
            <a:extLst>
              <a:ext uri="{FF2B5EF4-FFF2-40B4-BE49-F238E27FC236}">
                <a16:creationId xmlns:a16="http://schemas.microsoft.com/office/drawing/2014/main" id="{1B72B892-D8C4-448B-9784-54420606DB92}"/>
              </a:ext>
            </a:extLst>
          </p:cNvPr>
          <p:cNvGraphicFramePr>
            <a:graphicFrameLocks/>
          </p:cNvGraphicFramePr>
          <p:nvPr>
            <p:extLst/>
          </p:nvPr>
        </p:nvGraphicFramePr>
        <p:xfrm>
          <a:off x="2189527" y="1384184"/>
          <a:ext cx="8229600" cy="41525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684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BF0B0C0-B223-4B0E-B887-461C151C8BDC}"/>
              </a:ext>
            </a:extLst>
          </p:cNvPr>
          <p:cNvSpPr>
            <a:spLocks noGrp="1"/>
          </p:cNvSpPr>
          <p:nvPr>
            <p:ph type="title"/>
          </p:nvPr>
        </p:nvSpPr>
        <p:spPr/>
        <p:txBody>
          <a:bodyPr/>
          <a:lstStyle/>
          <a:p>
            <a:r>
              <a:rPr lang="sv-SE" dirty="0" err="1"/>
              <a:t>Geotagged</a:t>
            </a:r>
            <a:r>
              <a:rPr lang="sv-SE" dirty="0"/>
              <a:t> </a:t>
            </a:r>
            <a:r>
              <a:rPr lang="sv-SE" dirty="0" err="1"/>
              <a:t>photos</a:t>
            </a:r>
            <a:r>
              <a:rPr lang="sv-SE" dirty="0"/>
              <a:t> AI</a:t>
            </a:r>
          </a:p>
        </p:txBody>
      </p:sp>
      <p:sp>
        <p:nvSpPr>
          <p:cNvPr id="4" name="Platshållare för datum 3">
            <a:extLst>
              <a:ext uri="{FF2B5EF4-FFF2-40B4-BE49-F238E27FC236}">
                <a16:creationId xmlns:a16="http://schemas.microsoft.com/office/drawing/2014/main" id="{A2B1B9F2-D696-4E10-9E26-CA91EE81EB29}"/>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8289B436-E729-429F-8E97-923DDD6BF91C}"/>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10" name="textruta 9">
            <a:extLst>
              <a:ext uri="{FF2B5EF4-FFF2-40B4-BE49-F238E27FC236}">
                <a16:creationId xmlns:a16="http://schemas.microsoft.com/office/drawing/2014/main" id="{2079B92F-06AA-4644-8F3D-BD010EF43BF5}"/>
              </a:ext>
            </a:extLst>
          </p:cNvPr>
          <p:cNvSpPr txBox="1"/>
          <p:nvPr/>
        </p:nvSpPr>
        <p:spPr>
          <a:xfrm>
            <a:off x="4113077" y="1599142"/>
            <a:ext cx="5377343"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If No, </a:t>
            </a:r>
            <a:r>
              <a:rPr kumimoji="0" lang="sv-SE" sz="1800" b="0" i="0" u="none" strike="noStrike" kern="1200" cap="none" spc="0" normalizeH="0" baseline="0" noProof="0" dirty="0" err="1">
                <a:ln>
                  <a:noFill/>
                </a:ln>
                <a:solidFill>
                  <a:prstClr val="black"/>
                </a:solidFill>
                <a:effectLst/>
                <a:uLnTx/>
                <a:uFillTx/>
                <a:latin typeface="Arial"/>
                <a:ea typeface="+mn-ea"/>
                <a:cs typeface="+mn-cs"/>
              </a:rPr>
              <a:t>why</a:t>
            </a:r>
            <a:r>
              <a:rPr kumimoji="0" lang="sv-SE" sz="1800" b="0" i="0" u="none" strike="noStrike" kern="1200" cap="none" spc="0" normalizeH="0" baseline="0" noProof="0" dirty="0">
                <a:ln>
                  <a:noFill/>
                </a:ln>
                <a:solidFill>
                  <a:prstClr val="black"/>
                </a:solidFill>
                <a:effectLst/>
                <a:uLnTx/>
                <a:uFillTx/>
                <a:latin typeface="Arial"/>
                <a:ea typeface="+mn-ea"/>
                <a:cs typeface="+mn-cs"/>
              </a:rPr>
              <a:t> not?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a:ln>
                  <a:noFill/>
                </a:ln>
                <a:solidFill>
                  <a:prstClr val="black"/>
                </a:solidFill>
                <a:effectLst/>
                <a:uLnTx/>
                <a:uFillTx/>
                <a:latin typeface="Arial"/>
                <a:ea typeface="+mn-ea"/>
                <a:cs typeface="+mn-cs"/>
              </a:rPr>
              <a:t>On </a:t>
            </a:r>
            <a:r>
              <a:rPr kumimoji="0" lang="sv-SE" sz="1800" b="0" i="0" u="none" strike="noStrike" kern="1200" cap="none" spc="0" normalizeH="0" baseline="0" noProof="0" dirty="0" err="1">
                <a:ln>
                  <a:noFill/>
                </a:ln>
                <a:solidFill>
                  <a:prstClr val="black"/>
                </a:solidFill>
                <a:effectLst/>
                <a:uLnTx/>
                <a:uFillTx/>
                <a:latin typeface="Arial"/>
                <a:ea typeface="+mn-ea"/>
                <a:cs typeface="+mn-cs"/>
              </a:rPr>
              <a:t>search</a:t>
            </a:r>
            <a:r>
              <a:rPr kumimoji="0" lang="sv-SE" sz="1800" b="0" i="0" u="none" strike="noStrike" kern="1200" cap="none" spc="0" normalizeH="0" baseline="0" noProof="0" dirty="0">
                <a:ln>
                  <a:noFill/>
                </a:ln>
                <a:solidFill>
                  <a:prstClr val="black"/>
                </a:solidFill>
                <a:effectLst/>
                <a:uLnTx/>
                <a:uFillTx/>
                <a:latin typeface="Arial"/>
                <a:ea typeface="+mn-ea"/>
                <a:cs typeface="+mn-cs"/>
              </a:rPr>
              <a:t> </a:t>
            </a:r>
            <a:r>
              <a:rPr kumimoji="0" lang="sv-SE" sz="1800" b="0" i="0" u="none" strike="noStrike" kern="1200" cap="none" spc="0" normalizeH="0" baseline="0" noProof="0" dirty="0" err="1">
                <a:ln>
                  <a:noFill/>
                </a:ln>
                <a:solidFill>
                  <a:prstClr val="black"/>
                </a:solidFill>
                <a:effectLst/>
                <a:uLnTx/>
                <a:uFillTx/>
                <a:latin typeface="Arial"/>
                <a:ea typeface="+mn-ea"/>
                <a:cs typeface="+mn-cs"/>
              </a:rPr>
              <a:t>of</a:t>
            </a:r>
            <a:r>
              <a:rPr kumimoji="0" lang="sv-SE" sz="1800" b="0" i="0" u="none" strike="noStrike" kern="1200" cap="none" spc="0" normalizeH="0" baseline="0" noProof="0" dirty="0">
                <a:ln>
                  <a:noFill/>
                </a:ln>
                <a:solidFill>
                  <a:prstClr val="black"/>
                </a:solidFill>
                <a:effectLst/>
                <a:uLnTx/>
                <a:uFillTx/>
                <a:latin typeface="Arial"/>
                <a:ea typeface="+mn-ea"/>
                <a:cs typeface="+mn-cs"/>
              </a:rPr>
              <a:t> </a:t>
            </a:r>
            <a:r>
              <a:rPr kumimoji="0" lang="sv-SE" sz="1800" b="0" i="0" u="none" strike="noStrike" kern="1200" cap="none" spc="0" normalizeH="0" baseline="0" noProof="0" dirty="0" err="1">
                <a:ln>
                  <a:noFill/>
                </a:ln>
                <a:solidFill>
                  <a:prstClr val="black"/>
                </a:solidFill>
                <a:effectLst/>
                <a:uLnTx/>
                <a:uFillTx/>
                <a:latin typeface="Arial"/>
                <a:ea typeface="+mn-ea"/>
                <a:cs typeface="+mn-cs"/>
              </a:rPr>
              <a:t>suitable</a:t>
            </a:r>
            <a:r>
              <a:rPr kumimoji="0" lang="sv-SE" sz="1800" b="0" i="0" u="none" strike="noStrike" kern="1200" cap="none" spc="0" normalizeH="0" baseline="0" noProof="0" dirty="0">
                <a:ln>
                  <a:noFill/>
                </a:ln>
                <a:solidFill>
                  <a:prstClr val="black"/>
                </a:solidFill>
                <a:effectLst/>
                <a:uLnTx/>
                <a:uFillTx/>
                <a:latin typeface="Arial"/>
                <a:ea typeface="+mn-ea"/>
                <a:cs typeface="+mn-cs"/>
              </a:rPr>
              <a:t> </a:t>
            </a:r>
            <a:r>
              <a:rPr kumimoji="0" lang="sv-SE" sz="1800" b="0" i="0" u="none" strike="noStrike" kern="1200" cap="none" spc="0" normalizeH="0" baseline="0" noProof="0" dirty="0" err="1">
                <a:ln>
                  <a:noFill/>
                </a:ln>
                <a:solidFill>
                  <a:prstClr val="black"/>
                </a:solidFill>
                <a:effectLst/>
                <a:uLnTx/>
                <a:uFillTx/>
                <a:latin typeface="Arial"/>
                <a:ea typeface="+mn-ea"/>
                <a:cs typeface="+mn-cs"/>
              </a:rPr>
              <a:t>tool</a:t>
            </a: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err="1">
                <a:ln>
                  <a:noFill/>
                </a:ln>
                <a:solidFill>
                  <a:prstClr val="black"/>
                </a:solidFill>
                <a:effectLst/>
                <a:uLnTx/>
                <a:uFillTx/>
                <a:latin typeface="Arial"/>
                <a:ea typeface="+mn-ea"/>
                <a:cs typeface="+mn-cs"/>
              </a:rPr>
              <a:t>Have</a:t>
            </a:r>
            <a:r>
              <a:rPr kumimoji="0" lang="sv-SE" sz="1800" b="0" i="0" u="none" strike="noStrike" kern="1200" cap="none" spc="0" normalizeH="0" baseline="0" noProof="0" dirty="0">
                <a:ln>
                  <a:noFill/>
                </a:ln>
                <a:solidFill>
                  <a:prstClr val="black"/>
                </a:solidFill>
                <a:effectLst/>
                <a:uLnTx/>
                <a:uFillTx/>
                <a:latin typeface="Arial"/>
                <a:ea typeface="+mn-ea"/>
                <a:cs typeface="+mn-cs"/>
              </a:rPr>
              <a:t> not </a:t>
            </a:r>
            <a:r>
              <a:rPr kumimoji="0" lang="sv-SE" sz="1800" b="0" i="0" u="none" strike="noStrike" kern="1200" cap="none" spc="0" normalizeH="0" baseline="0" noProof="0" dirty="0" err="1">
                <a:ln>
                  <a:noFill/>
                </a:ln>
                <a:solidFill>
                  <a:prstClr val="black"/>
                </a:solidFill>
                <a:effectLst/>
                <a:uLnTx/>
                <a:uFillTx/>
                <a:latin typeface="Arial"/>
                <a:ea typeface="+mn-ea"/>
                <a:cs typeface="+mn-cs"/>
              </a:rPr>
              <a:t>implemented</a:t>
            </a:r>
            <a:r>
              <a:rPr kumimoji="0" lang="sv-SE" sz="1800" b="0" i="0" u="none" strike="noStrike" kern="1200" cap="none" spc="0" normalizeH="0" baseline="0" noProof="0" dirty="0">
                <a:ln>
                  <a:noFill/>
                </a:ln>
                <a:solidFill>
                  <a:prstClr val="black"/>
                </a:solidFill>
                <a:effectLst/>
                <a:uLnTx/>
                <a:uFillTx/>
                <a:latin typeface="Arial"/>
                <a:ea typeface="+mn-ea"/>
                <a:cs typeface="+mn-cs"/>
              </a:rPr>
              <a:t> </a:t>
            </a:r>
            <a:r>
              <a:rPr kumimoji="0" lang="sv-SE" sz="1800" b="0" i="0" u="none" strike="noStrike" kern="1200" cap="none" spc="0" normalizeH="0" baseline="0" noProof="0" dirty="0" err="1">
                <a:ln>
                  <a:noFill/>
                </a:ln>
                <a:solidFill>
                  <a:prstClr val="black"/>
                </a:solidFill>
                <a:effectLst/>
                <a:uLnTx/>
                <a:uFillTx/>
                <a:latin typeface="Arial"/>
                <a:ea typeface="+mn-ea"/>
                <a:cs typeface="+mn-cs"/>
              </a:rPr>
              <a:t>geotagged</a:t>
            </a:r>
            <a:r>
              <a:rPr kumimoji="0" lang="sv-SE" sz="1800" b="0" i="0" u="none" strike="noStrike" kern="1200" cap="none" spc="0" normalizeH="0" baseline="0" noProof="0" dirty="0">
                <a:ln>
                  <a:noFill/>
                </a:ln>
                <a:solidFill>
                  <a:prstClr val="black"/>
                </a:solidFill>
                <a:effectLst/>
                <a:uLnTx/>
                <a:uFillTx/>
                <a:latin typeface="Arial"/>
                <a:ea typeface="+mn-ea"/>
                <a:cs typeface="+mn-cs"/>
              </a:rPr>
              <a:t> </a:t>
            </a:r>
            <a:r>
              <a:rPr kumimoji="0" lang="sv-SE" sz="1800" b="0" i="0" u="none" strike="noStrike" kern="1200" cap="none" spc="0" normalizeH="0" baseline="0" noProof="0" dirty="0" err="1">
                <a:ln>
                  <a:noFill/>
                </a:ln>
                <a:solidFill>
                  <a:prstClr val="black"/>
                </a:solidFill>
                <a:effectLst/>
                <a:uLnTx/>
                <a:uFillTx/>
                <a:latin typeface="Arial"/>
                <a:ea typeface="+mn-ea"/>
                <a:cs typeface="+mn-cs"/>
              </a:rPr>
              <a:t>photos</a:t>
            </a:r>
            <a:r>
              <a:rPr kumimoji="0" lang="sv-SE" sz="1800" b="0" i="0" u="none" strike="noStrike" kern="1200" cap="none" spc="0" normalizeH="0" baseline="0" noProof="0" dirty="0">
                <a:ln>
                  <a:noFill/>
                </a:ln>
                <a:solidFill>
                  <a:prstClr val="black"/>
                </a:solidFill>
                <a:effectLst/>
                <a:uLnTx/>
                <a:uFillTx/>
                <a:latin typeface="Arial"/>
                <a:ea typeface="+mn-ea"/>
                <a:cs typeface="+mn-cs"/>
              </a:rPr>
              <a:t> </a:t>
            </a:r>
            <a:r>
              <a:rPr kumimoji="0" lang="sv-SE" sz="1800" b="0" i="0" u="none" strike="noStrike" kern="1200" cap="none" spc="0" normalizeH="0" baseline="0" noProof="0" dirty="0" err="1">
                <a:ln>
                  <a:noFill/>
                </a:ln>
                <a:solidFill>
                  <a:prstClr val="black"/>
                </a:solidFill>
                <a:effectLst/>
                <a:uLnTx/>
                <a:uFillTx/>
                <a:latin typeface="Arial"/>
                <a:ea typeface="+mn-ea"/>
                <a:cs typeface="+mn-cs"/>
              </a:rPr>
              <a:t>yet</a:t>
            </a: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SE" sz="1800" b="0" i="0" u="none" strike="noStrike" kern="1200" cap="none" spc="0" normalizeH="0" baseline="0" noProof="0" dirty="0" err="1">
                <a:ln>
                  <a:noFill/>
                </a:ln>
                <a:solidFill>
                  <a:prstClr val="black"/>
                </a:solidFill>
                <a:effectLst/>
                <a:uLnTx/>
                <a:uFillTx/>
                <a:latin typeface="Arial"/>
                <a:ea typeface="+mn-ea"/>
                <a:cs typeface="+mn-cs"/>
              </a:rPr>
              <a:t>We</a:t>
            </a:r>
            <a:r>
              <a:rPr kumimoji="0" lang="sv-SE" sz="1800" b="0" i="0" u="none" strike="noStrike" kern="1200" cap="none" spc="0" normalizeH="0" baseline="0" noProof="0" dirty="0">
                <a:ln>
                  <a:noFill/>
                </a:ln>
                <a:solidFill>
                  <a:prstClr val="black"/>
                </a:solidFill>
                <a:effectLst/>
                <a:uLnTx/>
                <a:uFillTx/>
                <a:latin typeface="Arial"/>
                <a:ea typeface="+mn-ea"/>
                <a:cs typeface="+mn-cs"/>
              </a:rPr>
              <a:t> </a:t>
            </a:r>
            <a:r>
              <a:rPr kumimoji="0" lang="sv-SE" sz="1800" b="0" i="0" u="none" strike="noStrike" kern="1200" cap="none" spc="0" normalizeH="0" baseline="0" noProof="0" dirty="0" err="1">
                <a:ln>
                  <a:noFill/>
                </a:ln>
                <a:solidFill>
                  <a:prstClr val="black"/>
                </a:solidFill>
                <a:effectLst/>
                <a:uLnTx/>
                <a:uFillTx/>
                <a:latin typeface="Arial"/>
                <a:ea typeface="+mn-ea"/>
                <a:cs typeface="+mn-cs"/>
              </a:rPr>
              <a:t>might</a:t>
            </a:r>
            <a:r>
              <a:rPr kumimoji="0" lang="sv-SE" sz="1800" b="0" i="0" u="none" strike="noStrike" kern="1200" cap="none" spc="0" normalizeH="0" baseline="0" noProof="0" dirty="0">
                <a:ln>
                  <a:noFill/>
                </a:ln>
                <a:solidFill>
                  <a:prstClr val="black"/>
                </a:solidFill>
                <a:effectLst/>
                <a:uLnTx/>
                <a:uFillTx/>
                <a:latin typeface="Arial"/>
                <a:ea typeface="+mn-ea"/>
                <a:cs typeface="+mn-cs"/>
              </a:rPr>
              <a:t> do it later</a:t>
            </a:r>
          </a:p>
        </p:txBody>
      </p:sp>
      <p:graphicFrame>
        <p:nvGraphicFramePr>
          <p:cNvPr id="11" name="Diagram 10">
            <a:extLst>
              <a:ext uri="{FF2B5EF4-FFF2-40B4-BE49-F238E27FC236}">
                <a16:creationId xmlns:a16="http://schemas.microsoft.com/office/drawing/2014/main" id="{41CE3984-D135-4805-AEA5-89C99F2CF253}"/>
              </a:ext>
            </a:extLst>
          </p:cNvPr>
          <p:cNvGraphicFramePr>
            <a:graphicFrameLocks/>
          </p:cNvGraphicFramePr>
          <p:nvPr>
            <p:extLst/>
          </p:nvPr>
        </p:nvGraphicFramePr>
        <p:xfrm>
          <a:off x="452685" y="1192213"/>
          <a:ext cx="3689972" cy="23091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6" name="Platshållare för innehåll 15">
            <a:extLst>
              <a:ext uri="{FF2B5EF4-FFF2-40B4-BE49-F238E27FC236}">
                <a16:creationId xmlns:a16="http://schemas.microsoft.com/office/drawing/2014/main" id="{775DF4B0-E24E-4165-9C76-5E449E83FF16}"/>
              </a:ext>
            </a:extLst>
          </p:cNvPr>
          <p:cNvGraphicFramePr>
            <a:graphicFrameLocks noGrp="1"/>
          </p:cNvGraphicFramePr>
          <p:nvPr>
            <p:ph idx="1"/>
            <p:extLst/>
          </p:nvPr>
        </p:nvGraphicFramePr>
        <p:xfrm>
          <a:off x="346682" y="3439081"/>
          <a:ext cx="3901978" cy="22267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Diagram 16">
            <a:extLst>
              <a:ext uri="{FF2B5EF4-FFF2-40B4-BE49-F238E27FC236}">
                <a16:creationId xmlns:a16="http://schemas.microsoft.com/office/drawing/2014/main" id="{FA470285-4AFA-4357-AD68-6A22F5B95380}"/>
              </a:ext>
            </a:extLst>
          </p:cNvPr>
          <p:cNvGraphicFramePr>
            <a:graphicFrameLocks/>
          </p:cNvGraphicFramePr>
          <p:nvPr>
            <p:extLst/>
          </p:nvPr>
        </p:nvGraphicFramePr>
        <p:xfrm>
          <a:off x="4447494" y="3427769"/>
          <a:ext cx="3297011" cy="230913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Diagram 17">
            <a:extLst>
              <a:ext uri="{FF2B5EF4-FFF2-40B4-BE49-F238E27FC236}">
                <a16:creationId xmlns:a16="http://schemas.microsoft.com/office/drawing/2014/main" id="{ADBD686B-088B-4551-9A4C-F8845DC42E02}"/>
              </a:ext>
            </a:extLst>
          </p:cNvPr>
          <p:cNvGraphicFramePr>
            <a:graphicFrameLocks/>
          </p:cNvGraphicFramePr>
          <p:nvPr>
            <p:extLst/>
          </p:nvPr>
        </p:nvGraphicFramePr>
        <p:xfrm>
          <a:off x="7744505" y="3371501"/>
          <a:ext cx="3491830" cy="223555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628628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EDB4C6-AC67-4975-BF1D-0B10D473AE7D}"/>
              </a:ext>
            </a:extLst>
          </p:cNvPr>
          <p:cNvSpPr>
            <a:spLocks noGrp="1"/>
          </p:cNvSpPr>
          <p:nvPr>
            <p:ph type="title"/>
          </p:nvPr>
        </p:nvSpPr>
        <p:spPr/>
        <p:txBody>
          <a:bodyPr/>
          <a:lstStyle/>
          <a:p>
            <a:r>
              <a:rPr lang="en-GB" dirty="0"/>
              <a:t>AMS based on “other data of equivalent value”</a:t>
            </a:r>
            <a:endParaRPr lang="sv-SE" dirty="0"/>
          </a:p>
        </p:txBody>
      </p:sp>
      <p:sp>
        <p:nvSpPr>
          <p:cNvPr id="4" name="Platshållare för datum 3">
            <a:extLst>
              <a:ext uri="{FF2B5EF4-FFF2-40B4-BE49-F238E27FC236}">
                <a16:creationId xmlns:a16="http://schemas.microsoft.com/office/drawing/2014/main" id="{4E4C76F8-7234-45C6-8EDE-4195F4D172AE}"/>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ECD5B9F5-F6C3-439D-A33D-19595936E3D1}"/>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graphicFrame>
        <p:nvGraphicFramePr>
          <p:cNvPr id="7" name="Diagram 6">
            <a:extLst>
              <a:ext uri="{FF2B5EF4-FFF2-40B4-BE49-F238E27FC236}">
                <a16:creationId xmlns:a16="http://schemas.microsoft.com/office/drawing/2014/main" id="{61A6DBB0-0AEF-4BAB-B76C-0D07B6A7F989}"/>
              </a:ext>
            </a:extLst>
          </p:cNvPr>
          <p:cNvGraphicFramePr>
            <a:graphicFrameLocks/>
          </p:cNvGraphicFramePr>
          <p:nvPr>
            <p:extLst/>
          </p:nvPr>
        </p:nvGraphicFramePr>
        <p:xfrm>
          <a:off x="1965853" y="1412875"/>
          <a:ext cx="7855479" cy="43301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2192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83DAF2-B6BA-45F3-9F6B-BA8950AFF416}"/>
              </a:ext>
            </a:extLst>
          </p:cNvPr>
          <p:cNvSpPr>
            <a:spLocks noGrp="1"/>
          </p:cNvSpPr>
          <p:nvPr>
            <p:ph type="ctrTitle"/>
          </p:nvPr>
        </p:nvSpPr>
        <p:spPr>
          <a:xfrm>
            <a:off x="1132840" y="1"/>
            <a:ext cx="10612120" cy="2418080"/>
          </a:xfrm>
        </p:spPr>
        <p:txBody>
          <a:bodyPr>
            <a:normAutofit fontScale="90000"/>
          </a:bodyPr>
          <a:lstStyle/>
          <a:p>
            <a:r>
              <a:rPr lang="sv-SE" sz="4000" dirty="0" err="1"/>
              <a:t>Have</a:t>
            </a:r>
            <a:r>
              <a:rPr lang="sv-SE" sz="4000" dirty="0"/>
              <a:t> </a:t>
            </a:r>
            <a:r>
              <a:rPr lang="sv-SE" sz="4000" dirty="0" err="1"/>
              <a:t>you</a:t>
            </a:r>
            <a:r>
              <a:rPr lang="sv-SE" sz="4000" dirty="0"/>
              <a:t> </a:t>
            </a:r>
            <a:r>
              <a:rPr lang="sv-SE" sz="4000" dirty="0" err="1"/>
              <a:t>implemented</a:t>
            </a:r>
            <a:r>
              <a:rPr lang="sv-SE" sz="4000" dirty="0"/>
              <a:t> a new process or organisation to </a:t>
            </a:r>
            <a:r>
              <a:rPr lang="sv-SE" sz="4000" dirty="0" err="1"/>
              <a:t>manage</a:t>
            </a:r>
            <a:r>
              <a:rPr lang="sv-SE" sz="4000" dirty="0"/>
              <a:t> and monitor the </a:t>
            </a:r>
            <a:r>
              <a:rPr lang="sv-SE" sz="4000" dirty="0" err="1"/>
              <a:t>performance</a:t>
            </a:r>
            <a:r>
              <a:rPr lang="sv-SE" sz="4000" dirty="0"/>
              <a:t> in the CAP </a:t>
            </a:r>
            <a:r>
              <a:rPr lang="sv-SE" sz="4000" dirty="0" err="1"/>
              <a:t>Strategic</a:t>
            </a:r>
            <a:r>
              <a:rPr lang="sv-SE" sz="4000" dirty="0"/>
              <a:t> Plan?</a:t>
            </a:r>
            <a:br>
              <a:rPr lang="sv-SE" dirty="0"/>
            </a:br>
            <a:endParaRPr lang="sv-SE" dirty="0"/>
          </a:p>
        </p:txBody>
      </p:sp>
      <p:sp>
        <p:nvSpPr>
          <p:cNvPr id="4" name="Platshållare för datum 3">
            <a:extLst>
              <a:ext uri="{FF2B5EF4-FFF2-40B4-BE49-F238E27FC236}">
                <a16:creationId xmlns:a16="http://schemas.microsoft.com/office/drawing/2014/main" id="{4B21FD8A-C426-4ACB-A467-538109D7D154}"/>
              </a:ext>
            </a:extLst>
          </p:cNvPr>
          <p:cNvSpPr>
            <a:spLocks noGrp="1"/>
          </p:cNvSpPr>
          <p:nvPr>
            <p:ph type="dt" sz="half" idx="10"/>
          </p:nvPr>
        </p:nvSpPr>
        <p:spPr/>
        <p:txBody>
          <a:bodyPr/>
          <a:lstStyle/>
          <a:p>
            <a:fld id="{A921D71A-6D99-4879-921D-7BF45282D7EF}" type="datetime1">
              <a:rPr lang="sv-SE" smtClean="0"/>
              <a:t>2023-06-08</a:t>
            </a:fld>
            <a:endParaRPr lang="sv-SE" dirty="0"/>
          </a:p>
        </p:txBody>
      </p:sp>
      <p:sp>
        <p:nvSpPr>
          <p:cNvPr id="6" name="Platshållare för bildnummer 5">
            <a:extLst>
              <a:ext uri="{FF2B5EF4-FFF2-40B4-BE49-F238E27FC236}">
                <a16:creationId xmlns:a16="http://schemas.microsoft.com/office/drawing/2014/main" id="{3C0CF189-ACB7-4F3F-A1D2-AA1A6E6A499F}"/>
              </a:ext>
            </a:extLst>
          </p:cNvPr>
          <p:cNvSpPr>
            <a:spLocks noGrp="1"/>
          </p:cNvSpPr>
          <p:nvPr>
            <p:ph type="sldNum" sz="quarter" idx="12"/>
          </p:nvPr>
        </p:nvSpPr>
        <p:spPr/>
        <p:txBody>
          <a:bodyPr/>
          <a:lstStyle/>
          <a:p>
            <a:fld id="{75055264-25F8-4A0C-9956-EE3AE45F631B}" type="slidenum">
              <a:rPr lang="sv-SE" smtClean="0"/>
              <a:pPr/>
              <a:t>2</a:t>
            </a:fld>
            <a:endParaRPr lang="sv-SE" dirty="0"/>
          </a:p>
        </p:txBody>
      </p:sp>
      <p:graphicFrame>
        <p:nvGraphicFramePr>
          <p:cNvPr id="8" name="Diagram 7">
            <a:extLst>
              <a:ext uri="{FF2B5EF4-FFF2-40B4-BE49-F238E27FC236}">
                <a16:creationId xmlns:a16="http://schemas.microsoft.com/office/drawing/2014/main" id="{7C69CE7A-1259-4D4E-8537-4157613E7155}"/>
              </a:ext>
            </a:extLst>
          </p:cNvPr>
          <p:cNvGraphicFramePr>
            <a:graphicFrameLocks/>
          </p:cNvGraphicFramePr>
          <p:nvPr>
            <p:extLst>
              <p:ext uri="{D42A27DB-BD31-4B8C-83A1-F6EECF244321}">
                <p14:modId xmlns:p14="http://schemas.microsoft.com/office/powerpoint/2010/main" val="2430730842"/>
              </p:ext>
            </p:extLst>
          </p:nvPr>
        </p:nvGraphicFramePr>
        <p:xfrm>
          <a:off x="1132840" y="1666240"/>
          <a:ext cx="9926320" cy="44910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 6">
            <a:extLst>
              <a:ext uri="{FF2B5EF4-FFF2-40B4-BE49-F238E27FC236}">
                <a16:creationId xmlns:a16="http://schemas.microsoft.com/office/drawing/2014/main" id="{7C69CE7A-1259-4D4E-8537-4157613E7155}"/>
              </a:ext>
            </a:extLst>
          </p:cNvPr>
          <p:cNvGraphicFramePr>
            <a:graphicFrameLocks/>
          </p:cNvGraphicFramePr>
          <p:nvPr>
            <p:extLst>
              <p:ext uri="{D42A27DB-BD31-4B8C-83A1-F6EECF244321}">
                <p14:modId xmlns:p14="http://schemas.microsoft.com/office/powerpoint/2010/main" val="3346038322"/>
              </p:ext>
            </p:extLst>
          </p:nvPr>
        </p:nvGraphicFramePr>
        <p:xfrm>
          <a:off x="2164080" y="1504407"/>
          <a:ext cx="8337380" cy="449103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5490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62281C-6C67-478D-8922-13BA3973E0D1}"/>
              </a:ext>
            </a:extLst>
          </p:cNvPr>
          <p:cNvSpPr>
            <a:spLocks noGrp="1"/>
          </p:cNvSpPr>
          <p:nvPr>
            <p:ph type="title"/>
          </p:nvPr>
        </p:nvSpPr>
        <p:spPr>
          <a:xfrm>
            <a:off x="1465745" y="1"/>
            <a:ext cx="9940688" cy="1196974"/>
          </a:xfrm>
        </p:spPr>
        <p:txBody>
          <a:bodyPr>
            <a:normAutofit/>
          </a:bodyPr>
          <a:lstStyle/>
          <a:p>
            <a:r>
              <a:rPr lang="en-GB" dirty="0"/>
              <a:t>AMS based on “other data of equivalent value”</a:t>
            </a:r>
            <a:endParaRPr lang="sv-SE" dirty="0"/>
          </a:p>
        </p:txBody>
      </p:sp>
      <p:sp>
        <p:nvSpPr>
          <p:cNvPr id="4" name="Platshållare för datum 3">
            <a:extLst>
              <a:ext uri="{FF2B5EF4-FFF2-40B4-BE49-F238E27FC236}">
                <a16:creationId xmlns:a16="http://schemas.microsoft.com/office/drawing/2014/main" id="{D7AA38EE-F310-4D73-8133-0D906B2E7EDC}"/>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01751903-6118-4B07-931D-BAFDAE970A59}"/>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15" name="textruta 14">
            <a:extLst>
              <a:ext uri="{FF2B5EF4-FFF2-40B4-BE49-F238E27FC236}">
                <a16:creationId xmlns:a16="http://schemas.microsoft.com/office/drawing/2014/main" id="{045F2BA1-1191-4F8D-B695-AAF9918AB1C3}"/>
              </a:ext>
            </a:extLst>
          </p:cNvPr>
          <p:cNvSpPr txBox="1"/>
          <p:nvPr/>
        </p:nvSpPr>
        <p:spPr>
          <a:xfrm>
            <a:off x="9850631" y="3753819"/>
            <a:ext cx="2376881"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err="1">
                <a:ln>
                  <a:noFill/>
                </a:ln>
                <a:solidFill>
                  <a:prstClr val="black"/>
                </a:solidFill>
                <a:effectLst/>
                <a:uLnTx/>
                <a:uFillTx/>
                <a:latin typeface="Arial"/>
                <a:ea typeface="+mn-ea"/>
                <a:cs typeface="+mn-cs"/>
              </a:rPr>
              <a:t>Other</a:t>
            </a:r>
            <a:r>
              <a:rPr kumimoji="0" lang="sv-SE" sz="1800" b="0" i="0" u="none" strike="noStrike" kern="1200" cap="none" spc="0" normalizeH="0" baseline="0" noProof="0" dirty="0">
                <a:ln>
                  <a:noFill/>
                </a:ln>
                <a:solidFill>
                  <a:prstClr val="black"/>
                </a:solidFill>
                <a:effectLst/>
                <a:uLnTx/>
                <a:uFillTx/>
                <a:latin typeface="Arial"/>
                <a:ea typeface="+mn-ea"/>
                <a:cs typeface="+mn-cs"/>
              </a:rPr>
              <a:t> </a:t>
            </a:r>
            <a:r>
              <a:rPr kumimoji="0" lang="sv-SE" sz="1800" b="0" i="0" u="none" strike="noStrike" kern="1200" cap="none" spc="0" normalizeH="0" baseline="0" noProof="0" dirty="0" err="1">
                <a:ln>
                  <a:noFill/>
                </a:ln>
                <a:solidFill>
                  <a:prstClr val="black"/>
                </a:solidFill>
                <a:effectLst/>
                <a:uLnTx/>
                <a:uFillTx/>
                <a:latin typeface="Arial"/>
                <a:ea typeface="+mn-ea"/>
                <a:cs typeface="+mn-cs"/>
              </a:rPr>
              <a:t>sources</a:t>
            </a:r>
            <a:r>
              <a:rPr kumimoji="0" lang="sv-SE" sz="1800" b="0" i="0" u="none" strike="noStrike" kern="1200" cap="none" spc="0" normalizeH="0" baseline="0" noProof="0" dirty="0">
                <a:ln>
                  <a:noFill/>
                </a:ln>
                <a:solidFill>
                  <a:prstClr val="black"/>
                </a:solidFill>
                <a:effectLst/>
                <a:uLnTx/>
                <a:uFillTx/>
                <a:latin typeface="Arial"/>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err="1">
                <a:ln>
                  <a:noFill/>
                </a:ln>
                <a:solidFill>
                  <a:prstClr val="black"/>
                </a:solidFill>
                <a:effectLst/>
                <a:uLnTx/>
                <a:uFillTx/>
                <a:latin typeface="Arial"/>
                <a:ea typeface="+mn-ea"/>
                <a:cs typeface="+mn-cs"/>
              </a:rPr>
              <a:t>Certificates</a:t>
            </a: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err="1">
                <a:ln>
                  <a:noFill/>
                </a:ln>
                <a:solidFill>
                  <a:prstClr val="black"/>
                </a:solidFill>
                <a:effectLst/>
                <a:uLnTx/>
                <a:uFillTx/>
                <a:latin typeface="Arial"/>
                <a:ea typeface="+mn-ea"/>
                <a:cs typeface="+mn-cs"/>
              </a:rPr>
              <a:t>Farming</a:t>
            </a:r>
            <a:r>
              <a:rPr kumimoji="0" lang="sv-SE" sz="1800" b="0" i="0" u="none" strike="noStrike" kern="1200" cap="none" spc="0" normalizeH="0" baseline="0" noProof="0" dirty="0">
                <a:ln>
                  <a:noFill/>
                </a:ln>
                <a:solidFill>
                  <a:prstClr val="black"/>
                </a:solidFill>
                <a:effectLst/>
                <a:uLnTx/>
                <a:uFillTx/>
                <a:latin typeface="Arial"/>
                <a:ea typeface="+mn-ea"/>
                <a:cs typeface="+mn-cs"/>
              </a:rPr>
              <a:t> precision </a:t>
            </a:r>
            <a:r>
              <a:rPr kumimoji="0" lang="sv-SE" sz="1800" b="0" i="0" u="none" strike="noStrike" kern="1200" cap="none" spc="0" normalizeH="0" baseline="0" noProof="0" dirty="0" err="1">
                <a:ln>
                  <a:noFill/>
                </a:ln>
                <a:solidFill>
                  <a:prstClr val="black"/>
                </a:solidFill>
                <a:effectLst/>
                <a:uLnTx/>
                <a:uFillTx/>
                <a:latin typeface="Arial"/>
                <a:ea typeface="+mn-ea"/>
                <a:cs typeface="+mn-cs"/>
              </a:rPr>
              <a:t>activities</a:t>
            </a: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err="1">
                <a:ln>
                  <a:noFill/>
                </a:ln>
                <a:solidFill>
                  <a:prstClr val="black"/>
                </a:solidFill>
                <a:effectLst/>
                <a:uLnTx/>
                <a:uFillTx/>
                <a:latin typeface="Arial"/>
                <a:ea typeface="+mn-ea"/>
                <a:cs typeface="+mn-cs"/>
              </a:rPr>
              <a:t>Drones</a:t>
            </a: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err="1">
                <a:ln>
                  <a:noFill/>
                </a:ln>
                <a:solidFill>
                  <a:prstClr val="black"/>
                </a:solidFill>
                <a:effectLst/>
                <a:uLnTx/>
                <a:uFillTx/>
                <a:latin typeface="Arial"/>
                <a:ea typeface="+mn-ea"/>
                <a:cs typeface="+mn-cs"/>
              </a:rPr>
              <a:t>External</a:t>
            </a:r>
            <a:r>
              <a:rPr kumimoji="0" lang="sv-SE" sz="1800" b="0" i="0" u="none" strike="noStrike" kern="1200" cap="none" spc="0" normalizeH="0" baseline="0" noProof="0" dirty="0">
                <a:ln>
                  <a:noFill/>
                </a:ln>
                <a:solidFill>
                  <a:prstClr val="black"/>
                </a:solidFill>
                <a:effectLst/>
                <a:uLnTx/>
                <a:uFillTx/>
                <a:latin typeface="Arial"/>
                <a:ea typeface="+mn-ea"/>
                <a:cs typeface="+mn-cs"/>
              </a:rPr>
              <a:t> services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sv-SE" sz="1800" b="0" i="0" u="none" strike="noStrike" kern="1200" cap="none" spc="0" normalizeH="0" baseline="0" noProof="0" dirty="0" err="1">
                <a:ln>
                  <a:noFill/>
                </a:ln>
                <a:solidFill>
                  <a:prstClr val="black"/>
                </a:solidFill>
                <a:effectLst/>
                <a:uLnTx/>
                <a:uFillTx/>
                <a:latin typeface="Arial"/>
                <a:ea typeface="+mn-ea"/>
                <a:cs typeface="+mn-cs"/>
              </a:rPr>
              <a:t>Historical</a:t>
            </a:r>
            <a:r>
              <a:rPr kumimoji="0" lang="sv-SE" sz="1800" b="0" i="0" u="none" strike="noStrike" kern="1200" cap="none" spc="0" normalizeH="0" baseline="0" noProof="0" dirty="0">
                <a:ln>
                  <a:noFill/>
                </a:ln>
                <a:solidFill>
                  <a:prstClr val="black"/>
                </a:solidFill>
                <a:effectLst/>
                <a:uLnTx/>
                <a:uFillTx/>
                <a:latin typeface="Arial"/>
                <a:ea typeface="+mn-ea"/>
                <a:cs typeface="+mn-cs"/>
              </a:rPr>
              <a:t> data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dirty="0">
              <a:ln>
                <a:noFill/>
              </a:ln>
              <a:solidFill>
                <a:prstClr val="black"/>
              </a:solidFill>
              <a:effectLst/>
              <a:uLnTx/>
              <a:uFillTx/>
              <a:latin typeface="Arial"/>
              <a:ea typeface="+mn-ea"/>
              <a:cs typeface="+mn-cs"/>
            </a:endParaRPr>
          </a:p>
        </p:txBody>
      </p:sp>
      <p:graphicFrame>
        <p:nvGraphicFramePr>
          <p:cNvPr id="13" name="Diagram 12">
            <a:extLst>
              <a:ext uri="{FF2B5EF4-FFF2-40B4-BE49-F238E27FC236}">
                <a16:creationId xmlns:a16="http://schemas.microsoft.com/office/drawing/2014/main" id="{D833F3ED-8284-4CA5-8817-EDBBCB3BAA33}"/>
              </a:ext>
            </a:extLst>
          </p:cNvPr>
          <p:cNvGraphicFramePr>
            <a:graphicFrameLocks/>
          </p:cNvGraphicFramePr>
          <p:nvPr>
            <p:extLst/>
          </p:nvPr>
        </p:nvGraphicFramePr>
        <p:xfrm>
          <a:off x="375742" y="1212634"/>
          <a:ext cx="3852309" cy="2400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Diagram 13">
            <a:extLst>
              <a:ext uri="{FF2B5EF4-FFF2-40B4-BE49-F238E27FC236}">
                <a16:creationId xmlns:a16="http://schemas.microsoft.com/office/drawing/2014/main" id="{B0271F3C-4F42-42C9-BF17-4292EE43FAFB}"/>
              </a:ext>
            </a:extLst>
          </p:cNvPr>
          <p:cNvGraphicFramePr>
            <a:graphicFrameLocks/>
          </p:cNvGraphicFramePr>
          <p:nvPr>
            <p:extLst/>
          </p:nvPr>
        </p:nvGraphicFramePr>
        <p:xfrm>
          <a:off x="3853379" y="1225789"/>
          <a:ext cx="3537480" cy="24493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Diagram 15">
            <a:extLst>
              <a:ext uri="{FF2B5EF4-FFF2-40B4-BE49-F238E27FC236}">
                <a16:creationId xmlns:a16="http://schemas.microsoft.com/office/drawing/2014/main" id="{9A6A46AF-EA02-44CB-87B3-D2ECC9D10155}"/>
              </a:ext>
            </a:extLst>
          </p:cNvPr>
          <p:cNvGraphicFramePr>
            <a:graphicFrameLocks/>
          </p:cNvGraphicFramePr>
          <p:nvPr>
            <p:extLst/>
          </p:nvPr>
        </p:nvGraphicFramePr>
        <p:xfrm>
          <a:off x="562657" y="3746781"/>
          <a:ext cx="3467698" cy="24005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Diagram 16">
            <a:extLst>
              <a:ext uri="{FF2B5EF4-FFF2-40B4-BE49-F238E27FC236}">
                <a16:creationId xmlns:a16="http://schemas.microsoft.com/office/drawing/2014/main" id="{56AEB8A8-4ECE-43E5-A99A-911B2BD9AF6D}"/>
              </a:ext>
            </a:extLst>
          </p:cNvPr>
          <p:cNvGraphicFramePr>
            <a:graphicFrameLocks/>
          </p:cNvGraphicFramePr>
          <p:nvPr>
            <p:extLst/>
          </p:nvPr>
        </p:nvGraphicFramePr>
        <p:xfrm>
          <a:off x="7041632" y="1254603"/>
          <a:ext cx="3745376" cy="244933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Diagram 17">
            <a:extLst>
              <a:ext uri="{FF2B5EF4-FFF2-40B4-BE49-F238E27FC236}">
                <a16:creationId xmlns:a16="http://schemas.microsoft.com/office/drawing/2014/main" id="{9D4218A4-0748-4F07-B994-2E97BDDE2C90}"/>
              </a:ext>
            </a:extLst>
          </p:cNvPr>
          <p:cNvGraphicFramePr>
            <a:graphicFrameLocks/>
          </p:cNvGraphicFramePr>
          <p:nvPr>
            <p:extLst/>
          </p:nvPr>
        </p:nvGraphicFramePr>
        <p:xfrm>
          <a:off x="4094598" y="3774634"/>
          <a:ext cx="3171974" cy="24005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9" name="Diagram 18">
            <a:extLst>
              <a:ext uri="{FF2B5EF4-FFF2-40B4-BE49-F238E27FC236}">
                <a16:creationId xmlns:a16="http://schemas.microsoft.com/office/drawing/2014/main" id="{0323A925-88B9-48CD-B7A1-4640E889B7AD}"/>
              </a:ext>
            </a:extLst>
          </p:cNvPr>
          <p:cNvGraphicFramePr>
            <a:graphicFrameLocks/>
          </p:cNvGraphicFramePr>
          <p:nvPr>
            <p:extLst/>
          </p:nvPr>
        </p:nvGraphicFramePr>
        <p:xfrm>
          <a:off x="7395059" y="3703936"/>
          <a:ext cx="3038522" cy="2471218"/>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606130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AE7D9F-22B1-42A7-96BE-763EE1C028DE}"/>
              </a:ext>
            </a:extLst>
          </p:cNvPr>
          <p:cNvSpPr>
            <a:spLocks noGrp="1"/>
          </p:cNvSpPr>
          <p:nvPr>
            <p:ph type="title"/>
          </p:nvPr>
        </p:nvSpPr>
        <p:spPr/>
        <p:txBody>
          <a:bodyPr/>
          <a:lstStyle/>
          <a:p>
            <a:r>
              <a:rPr lang="sv-SE" dirty="0" err="1"/>
              <a:t>Aid</a:t>
            </a:r>
            <a:r>
              <a:rPr lang="sv-SE" dirty="0"/>
              <a:t> </a:t>
            </a:r>
            <a:r>
              <a:rPr lang="sv-SE" dirty="0" err="1"/>
              <a:t>application</a:t>
            </a:r>
            <a:r>
              <a:rPr lang="sv-SE" dirty="0"/>
              <a:t> process</a:t>
            </a:r>
          </a:p>
        </p:txBody>
      </p:sp>
      <p:sp>
        <p:nvSpPr>
          <p:cNvPr id="4" name="Platshållare för datum 3">
            <a:extLst>
              <a:ext uri="{FF2B5EF4-FFF2-40B4-BE49-F238E27FC236}">
                <a16:creationId xmlns:a16="http://schemas.microsoft.com/office/drawing/2014/main" id="{45B3C26E-CB5A-4ED6-80C0-6B41EA6C4FE5}"/>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48F1DE47-E943-473A-94D0-EC4473D620A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graphicFrame>
        <p:nvGraphicFramePr>
          <p:cNvPr id="8" name="Diagram 7">
            <a:extLst>
              <a:ext uri="{FF2B5EF4-FFF2-40B4-BE49-F238E27FC236}">
                <a16:creationId xmlns:a16="http://schemas.microsoft.com/office/drawing/2014/main" id="{91242240-FEE1-4FFB-B779-96232FCDFD4F}"/>
              </a:ext>
            </a:extLst>
          </p:cNvPr>
          <p:cNvGraphicFramePr>
            <a:graphicFrameLocks/>
          </p:cNvGraphicFramePr>
          <p:nvPr>
            <p:extLst/>
          </p:nvPr>
        </p:nvGraphicFramePr>
        <p:xfrm>
          <a:off x="639192" y="1412875"/>
          <a:ext cx="5169290" cy="45005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Diagram 8">
            <a:extLst>
              <a:ext uri="{FF2B5EF4-FFF2-40B4-BE49-F238E27FC236}">
                <a16:creationId xmlns:a16="http://schemas.microsoft.com/office/drawing/2014/main" id="{9AA7F099-47D8-4760-A947-6D5C1ED8A1E2}"/>
              </a:ext>
            </a:extLst>
          </p:cNvPr>
          <p:cNvGraphicFramePr>
            <a:graphicFrameLocks/>
          </p:cNvGraphicFramePr>
          <p:nvPr>
            <p:extLst/>
          </p:nvPr>
        </p:nvGraphicFramePr>
        <p:xfrm>
          <a:off x="5277611" y="1412874"/>
          <a:ext cx="5926666" cy="4500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8283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366664-43CF-4075-B47D-182B9CEA0553}"/>
              </a:ext>
            </a:extLst>
          </p:cNvPr>
          <p:cNvSpPr>
            <a:spLocks noGrp="1"/>
          </p:cNvSpPr>
          <p:nvPr>
            <p:ph type="title"/>
          </p:nvPr>
        </p:nvSpPr>
        <p:spPr/>
        <p:txBody>
          <a:bodyPr/>
          <a:lstStyle/>
          <a:p>
            <a:r>
              <a:rPr lang="sv-SE" dirty="0"/>
              <a:t>AMS </a:t>
            </a:r>
            <a:r>
              <a:rPr lang="sv-SE" dirty="0" err="1"/>
              <a:t>savings</a:t>
            </a:r>
            <a:r>
              <a:rPr lang="sv-SE" dirty="0"/>
              <a:t> potential</a:t>
            </a:r>
          </a:p>
        </p:txBody>
      </p:sp>
      <p:graphicFrame>
        <p:nvGraphicFramePr>
          <p:cNvPr id="6" name="Platshållare för innehåll 5">
            <a:extLst>
              <a:ext uri="{FF2B5EF4-FFF2-40B4-BE49-F238E27FC236}">
                <a16:creationId xmlns:a16="http://schemas.microsoft.com/office/drawing/2014/main" id="{A2E721D1-19E6-41FC-88C5-1AF45E8A3B38}"/>
              </a:ext>
            </a:extLst>
          </p:cNvPr>
          <p:cNvGraphicFramePr>
            <a:graphicFrameLocks noGrp="1"/>
          </p:cNvGraphicFramePr>
          <p:nvPr>
            <p:ph idx="1"/>
            <p:extLst/>
          </p:nvPr>
        </p:nvGraphicFramePr>
        <p:xfrm>
          <a:off x="1178351" y="1395167"/>
          <a:ext cx="10209229" cy="3576142"/>
        </p:xfrm>
        <a:graphic>
          <a:graphicData uri="http://schemas.openxmlformats.org/drawingml/2006/table">
            <a:tbl>
              <a:tblPr>
                <a:tableStyleId>{5C22544A-7EE6-4342-B048-85BDC9FD1C3A}</a:tableStyleId>
              </a:tblPr>
              <a:tblGrid>
                <a:gridCol w="5541231">
                  <a:extLst>
                    <a:ext uri="{9D8B030D-6E8A-4147-A177-3AD203B41FA5}">
                      <a16:colId xmlns:a16="http://schemas.microsoft.com/office/drawing/2014/main" val="2842745939"/>
                    </a:ext>
                  </a:extLst>
                </a:gridCol>
                <a:gridCol w="2243889">
                  <a:extLst>
                    <a:ext uri="{9D8B030D-6E8A-4147-A177-3AD203B41FA5}">
                      <a16:colId xmlns:a16="http://schemas.microsoft.com/office/drawing/2014/main" val="2492294421"/>
                    </a:ext>
                  </a:extLst>
                </a:gridCol>
                <a:gridCol w="2424109">
                  <a:extLst>
                    <a:ext uri="{9D8B030D-6E8A-4147-A177-3AD203B41FA5}">
                      <a16:colId xmlns:a16="http://schemas.microsoft.com/office/drawing/2014/main" val="2012954796"/>
                    </a:ext>
                  </a:extLst>
                </a:gridCol>
              </a:tblGrid>
              <a:tr h="1624314">
                <a:tc>
                  <a:txBody>
                    <a:bodyPr/>
                    <a:lstStyle/>
                    <a:p>
                      <a:pPr algn="l" fontAlgn="b"/>
                      <a:r>
                        <a:rPr lang="en-US" sz="2800" b="1" i="0" u="none" strike="noStrike" dirty="0">
                          <a:solidFill>
                            <a:srgbClr val="000000"/>
                          </a:solidFill>
                          <a:effectLst/>
                          <a:latin typeface="Calibri" panose="020F0502020204030204" pitchFamily="34" charset="0"/>
                        </a:rPr>
                        <a:t>Compared to the 2022 level, what administrative savings potential do you see possible to achieve with AMS?</a:t>
                      </a:r>
                      <a:endParaRPr lang="sv-SE" sz="28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sv-SE" sz="2800" b="1" u="none" strike="noStrike">
                          <a:effectLst/>
                        </a:rPr>
                        <a:t>Average</a:t>
                      </a:r>
                      <a:endParaRPr lang="sv-SE" sz="28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sv-SE" sz="2800" b="1" i="0" u="none" strike="noStrike" dirty="0">
                          <a:solidFill>
                            <a:srgbClr val="000000"/>
                          </a:solidFill>
                          <a:effectLst/>
                          <a:latin typeface="Calibri" panose="020F0502020204030204" pitchFamily="34" charset="0"/>
                        </a:rPr>
                        <a:t>Span</a:t>
                      </a:r>
                    </a:p>
                  </a:txBody>
                  <a:tcPr marL="6350" marR="6350" marT="6350" marB="0" anchor="b"/>
                </a:tc>
                <a:extLst>
                  <a:ext uri="{0D108BD9-81ED-4DB2-BD59-A6C34878D82A}">
                    <a16:rowId xmlns:a16="http://schemas.microsoft.com/office/drawing/2014/main" val="471875444"/>
                  </a:ext>
                </a:extLst>
              </a:tr>
              <a:tr h="931456">
                <a:tc>
                  <a:txBody>
                    <a:bodyPr/>
                    <a:lstStyle/>
                    <a:p>
                      <a:pPr algn="l" fontAlgn="b"/>
                      <a:r>
                        <a:rPr lang="sv-SE" sz="2800" u="none" strike="noStrike" dirty="0">
                          <a:effectLst/>
                        </a:rPr>
                        <a:t>2024 </a:t>
                      </a:r>
                      <a:r>
                        <a:rPr lang="sv-SE" sz="2800" u="none" strike="noStrike" dirty="0" err="1">
                          <a:effectLst/>
                        </a:rPr>
                        <a:t>compared</a:t>
                      </a:r>
                      <a:r>
                        <a:rPr lang="sv-SE" sz="2800" u="none" strike="noStrike" dirty="0">
                          <a:effectLst/>
                        </a:rPr>
                        <a:t> to 2022</a:t>
                      </a:r>
                      <a:r>
                        <a:rPr lang="sv-SE" sz="2800" b="0" i="0" u="none" strike="noStrike" dirty="0">
                          <a:effectLst/>
                          <a:latin typeface="Arial" panose="020B0604020202020204" pitchFamily="34" charset="0"/>
                        </a:rPr>
                        <a:t> (9 MS)</a:t>
                      </a:r>
                      <a:endParaRPr lang="sv-SE" sz="2800" b="0" u="none" strike="noStrike" dirty="0">
                        <a:effectLst/>
                      </a:endParaRPr>
                    </a:p>
                  </a:txBody>
                  <a:tcPr marL="6350" marR="6350" marT="6350" marB="0" anchor="b"/>
                </a:tc>
                <a:tc>
                  <a:txBody>
                    <a:bodyPr/>
                    <a:lstStyle/>
                    <a:p>
                      <a:pPr algn="r" fontAlgn="b"/>
                      <a:r>
                        <a:rPr lang="sv-SE" sz="2800" u="none" strike="noStrike" dirty="0">
                          <a:effectLst/>
                        </a:rPr>
                        <a:t>16%</a:t>
                      </a:r>
                      <a:endParaRPr lang="sv-SE"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sv-SE" sz="2800" b="0" i="0" u="none" strike="noStrike" dirty="0">
                          <a:solidFill>
                            <a:srgbClr val="000000"/>
                          </a:solidFill>
                          <a:effectLst/>
                          <a:latin typeface="Calibri" panose="020F0502020204030204" pitchFamily="34" charset="0"/>
                        </a:rPr>
                        <a:t>0 – 61 %</a:t>
                      </a:r>
                    </a:p>
                  </a:txBody>
                  <a:tcPr marL="6350" marR="6350" marT="6350" marB="0" anchor="b"/>
                </a:tc>
                <a:extLst>
                  <a:ext uri="{0D108BD9-81ED-4DB2-BD59-A6C34878D82A}">
                    <a16:rowId xmlns:a16="http://schemas.microsoft.com/office/drawing/2014/main" val="2928130760"/>
                  </a:ext>
                </a:extLst>
              </a:tr>
              <a:tr h="931456">
                <a:tc>
                  <a:txBody>
                    <a:bodyPr/>
                    <a:lstStyle/>
                    <a:p>
                      <a:pPr algn="l" fontAlgn="b"/>
                      <a:r>
                        <a:rPr lang="sv-SE" sz="2800" u="none" strike="noStrike" dirty="0">
                          <a:effectLst/>
                        </a:rPr>
                        <a:t>2027 </a:t>
                      </a:r>
                      <a:r>
                        <a:rPr lang="sv-SE" sz="2800" u="none" strike="noStrike" dirty="0" err="1">
                          <a:effectLst/>
                        </a:rPr>
                        <a:t>compared</a:t>
                      </a:r>
                      <a:r>
                        <a:rPr lang="sv-SE" sz="2800" u="none" strike="noStrike" dirty="0">
                          <a:effectLst/>
                        </a:rPr>
                        <a:t> to 2022 (10 MS)</a:t>
                      </a:r>
                      <a:endParaRPr lang="sv-SE" sz="2800" b="1" i="0" u="none" strike="noStrike" dirty="0">
                        <a:effectLst/>
                        <a:latin typeface="Arial" panose="020B0604020202020204" pitchFamily="34" charset="0"/>
                      </a:endParaRPr>
                    </a:p>
                  </a:txBody>
                  <a:tcPr marL="6350" marR="6350" marT="6350" marB="0" anchor="b"/>
                </a:tc>
                <a:tc>
                  <a:txBody>
                    <a:bodyPr/>
                    <a:lstStyle/>
                    <a:p>
                      <a:pPr algn="r" fontAlgn="b"/>
                      <a:r>
                        <a:rPr lang="sv-SE" sz="2800" u="none" strike="noStrike" dirty="0">
                          <a:effectLst/>
                        </a:rPr>
                        <a:t>21%</a:t>
                      </a:r>
                      <a:endParaRPr lang="sv-SE" sz="28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sv-SE" sz="2800" b="0" i="0" u="none" strike="noStrike" dirty="0">
                          <a:solidFill>
                            <a:srgbClr val="000000"/>
                          </a:solidFill>
                          <a:effectLst/>
                          <a:latin typeface="Calibri" panose="020F0502020204030204" pitchFamily="34" charset="0"/>
                        </a:rPr>
                        <a:t>0 – 61%</a:t>
                      </a:r>
                    </a:p>
                  </a:txBody>
                  <a:tcPr marL="6350" marR="6350" marT="6350" marB="0" anchor="b"/>
                </a:tc>
                <a:extLst>
                  <a:ext uri="{0D108BD9-81ED-4DB2-BD59-A6C34878D82A}">
                    <a16:rowId xmlns:a16="http://schemas.microsoft.com/office/drawing/2014/main" val="624429817"/>
                  </a:ext>
                </a:extLst>
              </a:tr>
            </a:tbl>
          </a:graphicData>
        </a:graphic>
      </p:graphicFrame>
      <p:sp>
        <p:nvSpPr>
          <p:cNvPr id="4" name="Platshållare för datum 3">
            <a:extLst>
              <a:ext uri="{FF2B5EF4-FFF2-40B4-BE49-F238E27FC236}">
                <a16:creationId xmlns:a16="http://schemas.microsoft.com/office/drawing/2014/main" id="{B4AC6653-656A-4304-AD4C-5CFA61EC51CF}"/>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57EF4457-CB6B-475E-887D-85C37EAE4DF2}"/>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169400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67FBB7-1B16-47D8-B5E6-10D675375247}"/>
              </a:ext>
            </a:extLst>
          </p:cNvPr>
          <p:cNvSpPr>
            <a:spLocks noGrp="1"/>
          </p:cNvSpPr>
          <p:nvPr>
            <p:ph type="title"/>
          </p:nvPr>
        </p:nvSpPr>
        <p:spPr/>
        <p:txBody>
          <a:bodyPr/>
          <a:lstStyle/>
          <a:p>
            <a:r>
              <a:rPr lang="sv-SE" dirty="0"/>
              <a:t>Overall </a:t>
            </a:r>
            <a:r>
              <a:rPr lang="sv-SE" dirty="0" err="1"/>
              <a:t>impact</a:t>
            </a:r>
            <a:r>
              <a:rPr lang="sv-SE" dirty="0"/>
              <a:t> on </a:t>
            </a:r>
            <a:r>
              <a:rPr lang="sv-SE" dirty="0" err="1"/>
              <a:t>processes</a:t>
            </a:r>
            <a:endParaRPr lang="sv-SE" dirty="0"/>
          </a:p>
        </p:txBody>
      </p:sp>
      <p:sp>
        <p:nvSpPr>
          <p:cNvPr id="4" name="Platshållare för datum 3">
            <a:extLst>
              <a:ext uri="{FF2B5EF4-FFF2-40B4-BE49-F238E27FC236}">
                <a16:creationId xmlns:a16="http://schemas.microsoft.com/office/drawing/2014/main" id="{28CE0499-482B-496D-BD9A-7B894E9C8EB1}"/>
              </a:ext>
            </a:extLst>
          </p:cNvPr>
          <p:cNvSpPr>
            <a:spLocks noGrp="1"/>
          </p:cNvSpPr>
          <p:nvPr>
            <p:ph type="dt" sz="half" idx="10"/>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07EAEB19-90F3-4AD2-B70B-814EB8512323}" type="datetime1">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2023-06-08</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sp>
        <p:nvSpPr>
          <p:cNvPr id="5" name="Platshållare för bildnummer 4">
            <a:extLst>
              <a:ext uri="{FF2B5EF4-FFF2-40B4-BE49-F238E27FC236}">
                <a16:creationId xmlns:a16="http://schemas.microsoft.com/office/drawing/2014/main" id="{434F94BE-3EB4-47BD-AC3C-F00F1D9EC948}"/>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7AEC0D-B48B-4E17-81D8-6943F3477C36}" type="slidenum">
              <a:rPr kumimoji="0" lang="sv-SE" sz="1200" b="0" i="0" u="none" strike="noStrike" kern="1200" cap="none" spc="0" normalizeH="0" baseline="0" noProof="0" smtClean="0">
                <a:ln>
                  <a:noFill/>
                </a:ln>
                <a:solidFill>
                  <a:prstClr val="black"/>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23</a:t>
            </a:fld>
            <a:endParaRPr kumimoji="0" lang="sv-SE" sz="1200" b="0" i="0" u="none" strike="noStrike" kern="1200" cap="none" spc="0" normalizeH="0" baseline="0" noProof="0">
              <a:ln>
                <a:noFill/>
              </a:ln>
              <a:solidFill>
                <a:prstClr val="black"/>
              </a:solidFill>
              <a:effectLst/>
              <a:uLnTx/>
              <a:uFillTx/>
              <a:latin typeface="Arial"/>
              <a:ea typeface="+mn-ea"/>
              <a:cs typeface="+mn-cs"/>
            </a:endParaRPr>
          </a:p>
        </p:txBody>
      </p:sp>
      <p:graphicFrame>
        <p:nvGraphicFramePr>
          <p:cNvPr id="8" name="Diagram 7">
            <a:extLst>
              <a:ext uri="{FF2B5EF4-FFF2-40B4-BE49-F238E27FC236}">
                <a16:creationId xmlns:a16="http://schemas.microsoft.com/office/drawing/2014/main" id="{9ECB7E4C-0128-490A-AEA2-6AB91923FADB}"/>
              </a:ext>
            </a:extLst>
          </p:cNvPr>
          <p:cNvGraphicFramePr>
            <a:graphicFrameLocks/>
          </p:cNvGraphicFramePr>
          <p:nvPr>
            <p:extLst/>
          </p:nvPr>
        </p:nvGraphicFramePr>
        <p:xfrm>
          <a:off x="1" y="1346199"/>
          <a:ext cx="4639112" cy="452966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Diagram 8">
            <a:extLst>
              <a:ext uri="{FF2B5EF4-FFF2-40B4-BE49-F238E27FC236}">
                <a16:creationId xmlns:a16="http://schemas.microsoft.com/office/drawing/2014/main" id="{28756BC8-205C-421F-8DAC-090E6B7FCF81}"/>
              </a:ext>
            </a:extLst>
          </p:cNvPr>
          <p:cNvGraphicFramePr>
            <a:graphicFrameLocks/>
          </p:cNvGraphicFramePr>
          <p:nvPr>
            <p:extLst/>
          </p:nvPr>
        </p:nvGraphicFramePr>
        <p:xfrm>
          <a:off x="4141054" y="1543574"/>
          <a:ext cx="4063378" cy="4228052"/>
        </p:xfrm>
        <a:graphic>
          <a:graphicData uri="http://schemas.openxmlformats.org/drawingml/2006/chart">
            <c:chart xmlns:c="http://schemas.openxmlformats.org/drawingml/2006/chart" xmlns:r="http://schemas.openxmlformats.org/officeDocument/2006/relationships" r:id="rId3"/>
          </a:graphicData>
        </a:graphic>
      </p:graphicFrame>
      <p:sp>
        <p:nvSpPr>
          <p:cNvPr id="3" name="Rektangel 2">
            <a:extLst>
              <a:ext uri="{FF2B5EF4-FFF2-40B4-BE49-F238E27FC236}">
                <a16:creationId xmlns:a16="http://schemas.microsoft.com/office/drawing/2014/main" id="{554E2803-CCE3-41BC-832E-18F944EAE376}"/>
              </a:ext>
            </a:extLst>
          </p:cNvPr>
          <p:cNvSpPr/>
          <p:nvPr/>
        </p:nvSpPr>
        <p:spPr>
          <a:xfrm>
            <a:off x="8033857" y="886055"/>
            <a:ext cx="4158143" cy="5355312"/>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mn-ea"/>
                <a:cs typeface="+mn-cs"/>
              </a:rPr>
              <a:t>AMS infrastructure gives opportunities for other schemes to use the algorithms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mn-ea"/>
                <a:cs typeface="+mn-cs"/>
              </a:rPr>
              <a:t>Our new analytics platform gives opportunities to explore new possibilities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mn-ea"/>
                <a:cs typeface="+mn-cs"/>
              </a:rPr>
              <a:t>Switch from whole application to administer interventions one by one.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mn-ea"/>
                <a:cs typeface="+mn-cs"/>
              </a:rPr>
              <a:t>Changes in organization, more external IT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mn-ea"/>
                <a:cs typeface="+mn-cs"/>
              </a:rPr>
              <a:t>Payments schedule changes to later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mn-ea"/>
                <a:cs typeface="+mn-cs"/>
              </a:rPr>
              <a:t>Big change in process causes work peaks: in June and in August-September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mn-ea"/>
                <a:cs typeface="+mn-cs"/>
              </a:rPr>
              <a:t>IT-system development on a short time frame -&gt; the implementation is incomplete in the first year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Arial"/>
                <a:ea typeface="+mn-ea"/>
                <a:cs typeface="+mn-cs"/>
              </a:rPr>
              <a:t>It will be affected, but to early to say how</a:t>
            </a:r>
          </a:p>
        </p:txBody>
      </p:sp>
    </p:spTree>
    <p:extLst>
      <p:ext uri="{BB962C8B-B14F-4D97-AF65-F5344CB8AC3E}">
        <p14:creationId xmlns:p14="http://schemas.microsoft.com/office/powerpoint/2010/main" val="3700463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EA0043-43A1-4E97-8A15-152B5E56A2D2}"/>
              </a:ext>
            </a:extLst>
          </p:cNvPr>
          <p:cNvSpPr>
            <a:spLocks noGrp="1"/>
          </p:cNvSpPr>
          <p:nvPr>
            <p:ph type="title"/>
          </p:nvPr>
        </p:nvSpPr>
        <p:spPr>
          <a:xfrm>
            <a:off x="1679105" y="814388"/>
            <a:ext cx="9359900" cy="1196974"/>
          </a:xfrm>
        </p:spPr>
        <p:txBody>
          <a:bodyPr>
            <a:normAutofit fontScale="90000"/>
          </a:bodyPr>
          <a:lstStyle/>
          <a:p>
            <a:pPr algn="ctr"/>
            <a:r>
              <a:rPr lang="sv-SE" dirty="0"/>
              <a:t>Do </a:t>
            </a:r>
            <a:r>
              <a:rPr lang="sv-SE" dirty="0" err="1"/>
              <a:t>you</a:t>
            </a:r>
            <a:r>
              <a:rPr lang="sv-SE" dirty="0"/>
              <a:t> </a:t>
            </a:r>
            <a:r>
              <a:rPr lang="sv-SE" dirty="0" err="1"/>
              <a:t>estimate</a:t>
            </a:r>
            <a:r>
              <a:rPr lang="sv-SE" dirty="0"/>
              <a:t> the implementation </a:t>
            </a:r>
            <a:r>
              <a:rPr lang="sv-SE" dirty="0" err="1"/>
              <a:t>of</a:t>
            </a:r>
            <a:r>
              <a:rPr lang="sv-SE" dirty="0"/>
              <a:t> the new CAP to be </a:t>
            </a:r>
            <a:r>
              <a:rPr lang="sv-SE" dirty="0" err="1"/>
              <a:t>more</a:t>
            </a:r>
            <a:r>
              <a:rPr lang="sv-SE" dirty="0"/>
              <a:t> or less </a:t>
            </a:r>
            <a:r>
              <a:rPr lang="sv-SE" dirty="0" err="1"/>
              <a:t>time</a:t>
            </a:r>
            <a:r>
              <a:rPr lang="sv-SE" dirty="0"/>
              <a:t> </a:t>
            </a:r>
            <a:r>
              <a:rPr lang="sv-SE" dirty="0" err="1"/>
              <a:t>consuming</a:t>
            </a:r>
            <a:r>
              <a:rPr lang="sv-SE" dirty="0"/>
              <a:t> </a:t>
            </a:r>
            <a:r>
              <a:rPr lang="sv-SE" dirty="0" err="1"/>
              <a:t>than</a:t>
            </a:r>
            <a:r>
              <a:rPr lang="sv-SE" dirty="0"/>
              <a:t> the </a:t>
            </a:r>
            <a:r>
              <a:rPr lang="sv-SE" dirty="0" err="1"/>
              <a:t>previous</a:t>
            </a:r>
            <a:r>
              <a:rPr lang="sv-SE" dirty="0"/>
              <a:t> </a:t>
            </a:r>
            <a:r>
              <a:rPr lang="sv-SE" dirty="0" err="1"/>
              <a:t>programming</a:t>
            </a:r>
            <a:r>
              <a:rPr lang="sv-SE" dirty="0"/>
              <a:t> period?</a:t>
            </a:r>
            <a:br>
              <a:rPr lang="sv-SE" dirty="0"/>
            </a:br>
            <a:endParaRPr lang="sv-SE" dirty="0"/>
          </a:p>
        </p:txBody>
      </p:sp>
      <p:sp>
        <p:nvSpPr>
          <p:cNvPr id="4" name="Platshållare för datum 3">
            <a:extLst>
              <a:ext uri="{FF2B5EF4-FFF2-40B4-BE49-F238E27FC236}">
                <a16:creationId xmlns:a16="http://schemas.microsoft.com/office/drawing/2014/main" id="{9BFB4FC8-46B7-4DB5-8AC3-B893D58613BD}"/>
              </a:ext>
            </a:extLst>
          </p:cNvPr>
          <p:cNvSpPr>
            <a:spLocks noGrp="1"/>
          </p:cNvSpPr>
          <p:nvPr>
            <p:ph type="dt" sz="half" idx="10"/>
          </p:nvPr>
        </p:nvSpPr>
        <p:spPr/>
        <p:txBody>
          <a:bodyPr/>
          <a:lstStyle/>
          <a:p>
            <a:fld id="{07EAEB19-90F3-4AD2-B70B-814EB8512323}" type="datetime1">
              <a:rPr lang="sv-SE" smtClean="0"/>
              <a:t>2023-06-08</a:t>
            </a:fld>
            <a:endParaRPr lang="sv-SE"/>
          </a:p>
        </p:txBody>
      </p:sp>
      <p:sp>
        <p:nvSpPr>
          <p:cNvPr id="5" name="Platshållare för bildnummer 4">
            <a:extLst>
              <a:ext uri="{FF2B5EF4-FFF2-40B4-BE49-F238E27FC236}">
                <a16:creationId xmlns:a16="http://schemas.microsoft.com/office/drawing/2014/main" id="{97283271-4525-41EB-9118-EA538E782F8B}"/>
              </a:ext>
            </a:extLst>
          </p:cNvPr>
          <p:cNvSpPr>
            <a:spLocks noGrp="1"/>
          </p:cNvSpPr>
          <p:nvPr>
            <p:ph type="sldNum" sz="quarter" idx="12"/>
          </p:nvPr>
        </p:nvSpPr>
        <p:spPr/>
        <p:txBody>
          <a:bodyPr/>
          <a:lstStyle/>
          <a:p>
            <a:fld id="{627AEC0D-B48B-4E17-81D8-6943F3477C36}" type="slidenum">
              <a:rPr lang="sv-SE" smtClean="0"/>
              <a:t>3</a:t>
            </a:fld>
            <a:endParaRPr lang="sv-SE"/>
          </a:p>
        </p:txBody>
      </p:sp>
      <p:graphicFrame>
        <p:nvGraphicFramePr>
          <p:cNvPr id="6" name="Platshållare för innehåll 5">
            <a:extLst>
              <a:ext uri="{FF2B5EF4-FFF2-40B4-BE49-F238E27FC236}">
                <a16:creationId xmlns:a16="http://schemas.microsoft.com/office/drawing/2014/main" id="{475C7D78-57A0-4358-BEC7-B3BE6257989B}"/>
              </a:ext>
            </a:extLst>
          </p:cNvPr>
          <p:cNvGraphicFramePr>
            <a:graphicFrameLocks noGrp="1"/>
          </p:cNvGraphicFramePr>
          <p:nvPr>
            <p:ph idx="1"/>
            <p:extLst>
              <p:ext uri="{D42A27DB-BD31-4B8C-83A1-F6EECF244321}">
                <p14:modId xmlns:p14="http://schemas.microsoft.com/office/powerpoint/2010/main" val="2486567445"/>
              </p:ext>
            </p:extLst>
          </p:nvPr>
        </p:nvGraphicFramePr>
        <p:xfrm>
          <a:off x="1465745" y="1412875"/>
          <a:ext cx="9359900" cy="45005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 6">
            <a:extLst>
              <a:ext uri="{FF2B5EF4-FFF2-40B4-BE49-F238E27FC236}">
                <a16:creationId xmlns:a16="http://schemas.microsoft.com/office/drawing/2014/main" id="{475C7D78-57A0-4358-BEC7-B3BE6257989B}"/>
              </a:ext>
            </a:extLst>
          </p:cNvPr>
          <p:cNvGraphicFramePr>
            <a:graphicFrameLocks/>
          </p:cNvGraphicFramePr>
          <p:nvPr>
            <p:extLst>
              <p:ext uri="{D42A27DB-BD31-4B8C-83A1-F6EECF244321}">
                <p14:modId xmlns:p14="http://schemas.microsoft.com/office/powerpoint/2010/main" val="2338515032"/>
              </p:ext>
            </p:extLst>
          </p:nvPr>
        </p:nvGraphicFramePr>
        <p:xfrm>
          <a:off x="1906269" y="1770538"/>
          <a:ext cx="7933855" cy="43643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786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5AC37D-3C02-46E1-AB08-BD927C1BC043}"/>
              </a:ext>
            </a:extLst>
          </p:cNvPr>
          <p:cNvSpPr>
            <a:spLocks noGrp="1"/>
          </p:cNvSpPr>
          <p:nvPr>
            <p:ph type="title"/>
          </p:nvPr>
        </p:nvSpPr>
        <p:spPr/>
        <p:txBody>
          <a:bodyPr/>
          <a:lstStyle/>
          <a:p>
            <a:pPr algn="ctr"/>
            <a:r>
              <a:rPr lang="en-US" dirty="0"/>
              <a:t>How do you intend to follow up the performance that is reported in the APR?</a:t>
            </a:r>
            <a:endParaRPr lang="sv-SE" dirty="0"/>
          </a:p>
        </p:txBody>
      </p:sp>
      <p:sp>
        <p:nvSpPr>
          <p:cNvPr id="4" name="Platshållare för datum 3">
            <a:extLst>
              <a:ext uri="{FF2B5EF4-FFF2-40B4-BE49-F238E27FC236}">
                <a16:creationId xmlns:a16="http://schemas.microsoft.com/office/drawing/2014/main" id="{311D3280-1C76-4C15-98DA-0E41CB6C123F}"/>
              </a:ext>
            </a:extLst>
          </p:cNvPr>
          <p:cNvSpPr>
            <a:spLocks noGrp="1"/>
          </p:cNvSpPr>
          <p:nvPr>
            <p:ph type="dt" sz="half" idx="10"/>
          </p:nvPr>
        </p:nvSpPr>
        <p:spPr/>
        <p:txBody>
          <a:bodyPr/>
          <a:lstStyle/>
          <a:p>
            <a:fld id="{07EAEB19-90F3-4AD2-B70B-814EB8512323}" type="datetime1">
              <a:rPr lang="sv-SE" smtClean="0"/>
              <a:t>2023-06-08</a:t>
            </a:fld>
            <a:endParaRPr lang="sv-SE"/>
          </a:p>
        </p:txBody>
      </p:sp>
      <p:sp>
        <p:nvSpPr>
          <p:cNvPr id="5" name="Platshållare för bildnummer 4">
            <a:extLst>
              <a:ext uri="{FF2B5EF4-FFF2-40B4-BE49-F238E27FC236}">
                <a16:creationId xmlns:a16="http://schemas.microsoft.com/office/drawing/2014/main" id="{AD4DABCC-00DE-4D77-8EAA-E33627D96C47}"/>
              </a:ext>
            </a:extLst>
          </p:cNvPr>
          <p:cNvSpPr>
            <a:spLocks noGrp="1"/>
          </p:cNvSpPr>
          <p:nvPr>
            <p:ph type="sldNum" sz="quarter" idx="12"/>
          </p:nvPr>
        </p:nvSpPr>
        <p:spPr/>
        <p:txBody>
          <a:bodyPr/>
          <a:lstStyle/>
          <a:p>
            <a:fld id="{627AEC0D-B48B-4E17-81D8-6943F3477C36}" type="slidenum">
              <a:rPr lang="sv-SE" smtClean="0"/>
              <a:t>4</a:t>
            </a:fld>
            <a:endParaRPr lang="sv-SE"/>
          </a:p>
        </p:txBody>
      </p:sp>
      <p:graphicFrame>
        <p:nvGraphicFramePr>
          <p:cNvPr id="6" name="Diagram 5">
            <a:extLst>
              <a:ext uri="{FF2B5EF4-FFF2-40B4-BE49-F238E27FC236}">
                <a16:creationId xmlns:a16="http://schemas.microsoft.com/office/drawing/2014/main" id="{7E9427D2-13D1-47EA-8196-E5D9D1F552BB}"/>
              </a:ext>
            </a:extLst>
          </p:cNvPr>
          <p:cNvGraphicFramePr>
            <a:graphicFrameLocks/>
          </p:cNvGraphicFramePr>
          <p:nvPr>
            <p:extLst>
              <p:ext uri="{D42A27DB-BD31-4B8C-83A1-F6EECF244321}">
                <p14:modId xmlns:p14="http://schemas.microsoft.com/office/powerpoint/2010/main" val="4077629563"/>
              </p:ext>
            </p:extLst>
          </p:nvPr>
        </p:nvGraphicFramePr>
        <p:xfrm>
          <a:off x="284480" y="1369695"/>
          <a:ext cx="10759441" cy="45535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 6">
            <a:extLst>
              <a:ext uri="{FF2B5EF4-FFF2-40B4-BE49-F238E27FC236}">
                <a16:creationId xmlns:a16="http://schemas.microsoft.com/office/drawing/2014/main" id="{7E9427D2-13D1-47EA-8196-E5D9D1F552BB}"/>
              </a:ext>
            </a:extLst>
          </p:cNvPr>
          <p:cNvGraphicFramePr>
            <a:graphicFrameLocks/>
          </p:cNvGraphicFramePr>
          <p:nvPr>
            <p:extLst>
              <p:ext uri="{D42A27DB-BD31-4B8C-83A1-F6EECF244321}">
                <p14:modId xmlns:p14="http://schemas.microsoft.com/office/powerpoint/2010/main" val="1170797033"/>
              </p:ext>
            </p:extLst>
          </p:nvPr>
        </p:nvGraphicFramePr>
        <p:xfrm>
          <a:off x="1412561" y="1196975"/>
          <a:ext cx="9359900" cy="4553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0592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E3EC71-DB25-4C76-A8E7-F85E971BBA26}"/>
              </a:ext>
            </a:extLst>
          </p:cNvPr>
          <p:cNvSpPr>
            <a:spLocks noGrp="1"/>
          </p:cNvSpPr>
          <p:nvPr>
            <p:ph type="title"/>
          </p:nvPr>
        </p:nvSpPr>
        <p:spPr>
          <a:xfrm>
            <a:off x="1416050" y="310516"/>
            <a:ext cx="9359900" cy="1196974"/>
          </a:xfrm>
        </p:spPr>
        <p:txBody>
          <a:bodyPr>
            <a:normAutofit fontScale="90000"/>
          </a:bodyPr>
          <a:lstStyle/>
          <a:p>
            <a:pPr algn="ctr"/>
            <a:r>
              <a:rPr lang="sv-SE" dirty="0" err="1"/>
              <a:t>When</a:t>
            </a:r>
            <a:r>
              <a:rPr lang="sv-SE" dirty="0"/>
              <a:t> do </a:t>
            </a:r>
            <a:r>
              <a:rPr lang="sv-SE" dirty="0" err="1"/>
              <a:t>you</a:t>
            </a:r>
            <a:r>
              <a:rPr lang="sv-SE" dirty="0"/>
              <a:t> plan to </a:t>
            </a:r>
            <a:r>
              <a:rPr lang="sv-SE" dirty="0" err="1"/>
              <a:t>have</a:t>
            </a:r>
            <a:r>
              <a:rPr lang="sv-SE" dirty="0"/>
              <a:t> a </a:t>
            </a:r>
            <a:r>
              <a:rPr lang="sv-SE" dirty="0" err="1"/>
              <a:t>first</a:t>
            </a:r>
            <a:r>
              <a:rPr lang="sv-SE" dirty="0"/>
              <a:t> version </a:t>
            </a:r>
            <a:r>
              <a:rPr lang="sv-SE" dirty="0" err="1"/>
              <a:t>of</a:t>
            </a:r>
            <a:r>
              <a:rPr lang="sv-SE" dirty="0"/>
              <a:t> the APR ready for </a:t>
            </a:r>
            <a:r>
              <a:rPr lang="sv-SE" dirty="0" err="1"/>
              <a:t>your</a:t>
            </a:r>
            <a:r>
              <a:rPr lang="sv-SE" dirty="0"/>
              <a:t> </a:t>
            </a:r>
            <a:r>
              <a:rPr lang="sv-SE" dirty="0" err="1"/>
              <a:t>certification</a:t>
            </a:r>
            <a:r>
              <a:rPr lang="sv-SE" dirty="0"/>
              <a:t> </a:t>
            </a:r>
            <a:r>
              <a:rPr lang="sv-SE" dirty="0" err="1"/>
              <a:t>body</a:t>
            </a:r>
            <a:r>
              <a:rPr lang="sv-SE" dirty="0"/>
              <a:t> to </a:t>
            </a:r>
            <a:r>
              <a:rPr lang="sv-SE" dirty="0" err="1"/>
              <a:t>review</a:t>
            </a:r>
            <a:r>
              <a:rPr lang="sv-SE" dirty="0"/>
              <a:t>?</a:t>
            </a:r>
            <a:br>
              <a:rPr lang="sv-SE" dirty="0"/>
            </a:br>
            <a:endParaRPr lang="sv-SE" dirty="0"/>
          </a:p>
        </p:txBody>
      </p:sp>
      <p:sp>
        <p:nvSpPr>
          <p:cNvPr id="4" name="Platshållare för datum 3">
            <a:extLst>
              <a:ext uri="{FF2B5EF4-FFF2-40B4-BE49-F238E27FC236}">
                <a16:creationId xmlns:a16="http://schemas.microsoft.com/office/drawing/2014/main" id="{7D46FB00-3271-4794-AB29-6FC3E341F247}"/>
              </a:ext>
            </a:extLst>
          </p:cNvPr>
          <p:cNvSpPr>
            <a:spLocks noGrp="1"/>
          </p:cNvSpPr>
          <p:nvPr>
            <p:ph type="dt" sz="half" idx="10"/>
          </p:nvPr>
        </p:nvSpPr>
        <p:spPr/>
        <p:txBody>
          <a:bodyPr/>
          <a:lstStyle/>
          <a:p>
            <a:fld id="{07EAEB19-90F3-4AD2-B70B-814EB8512323}" type="datetime1">
              <a:rPr lang="sv-SE" smtClean="0"/>
              <a:t>2023-06-08</a:t>
            </a:fld>
            <a:endParaRPr lang="sv-SE"/>
          </a:p>
        </p:txBody>
      </p:sp>
      <p:sp>
        <p:nvSpPr>
          <p:cNvPr id="5" name="Platshållare för bildnummer 4">
            <a:extLst>
              <a:ext uri="{FF2B5EF4-FFF2-40B4-BE49-F238E27FC236}">
                <a16:creationId xmlns:a16="http://schemas.microsoft.com/office/drawing/2014/main" id="{00455A01-BC70-4645-B04B-336A44557C8E}"/>
              </a:ext>
            </a:extLst>
          </p:cNvPr>
          <p:cNvSpPr>
            <a:spLocks noGrp="1"/>
          </p:cNvSpPr>
          <p:nvPr>
            <p:ph type="sldNum" sz="quarter" idx="12"/>
          </p:nvPr>
        </p:nvSpPr>
        <p:spPr/>
        <p:txBody>
          <a:bodyPr/>
          <a:lstStyle/>
          <a:p>
            <a:fld id="{627AEC0D-B48B-4E17-81D8-6943F3477C36}" type="slidenum">
              <a:rPr lang="sv-SE" smtClean="0"/>
              <a:t>5</a:t>
            </a:fld>
            <a:endParaRPr lang="sv-SE"/>
          </a:p>
        </p:txBody>
      </p:sp>
      <p:graphicFrame>
        <p:nvGraphicFramePr>
          <p:cNvPr id="6" name="Platshållare för innehåll 5">
            <a:extLst>
              <a:ext uri="{FF2B5EF4-FFF2-40B4-BE49-F238E27FC236}">
                <a16:creationId xmlns:a16="http://schemas.microsoft.com/office/drawing/2014/main" id="{D07ADA9E-BD96-489F-BA09-D248A3C6456B}"/>
              </a:ext>
            </a:extLst>
          </p:cNvPr>
          <p:cNvGraphicFramePr>
            <a:graphicFrameLocks noGrp="1"/>
          </p:cNvGraphicFramePr>
          <p:nvPr>
            <p:ph idx="1"/>
            <p:extLst>
              <p:ext uri="{D42A27DB-BD31-4B8C-83A1-F6EECF244321}">
                <p14:modId xmlns:p14="http://schemas.microsoft.com/office/powerpoint/2010/main" val="3559016445"/>
              </p:ext>
            </p:extLst>
          </p:nvPr>
        </p:nvGraphicFramePr>
        <p:xfrm>
          <a:off x="1312863" y="1382395"/>
          <a:ext cx="9359900" cy="45005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 6">
            <a:extLst>
              <a:ext uri="{FF2B5EF4-FFF2-40B4-BE49-F238E27FC236}">
                <a16:creationId xmlns:a16="http://schemas.microsoft.com/office/drawing/2014/main" id="{D07ADA9E-BD96-489F-BA09-D248A3C6456B}"/>
              </a:ext>
            </a:extLst>
          </p:cNvPr>
          <p:cNvGraphicFramePr>
            <a:graphicFrameLocks/>
          </p:cNvGraphicFramePr>
          <p:nvPr>
            <p:extLst>
              <p:ext uri="{D42A27DB-BD31-4B8C-83A1-F6EECF244321}">
                <p14:modId xmlns:p14="http://schemas.microsoft.com/office/powerpoint/2010/main" val="2884251638"/>
              </p:ext>
            </p:extLst>
          </p:nvPr>
        </p:nvGraphicFramePr>
        <p:xfrm>
          <a:off x="1312863" y="1178560"/>
          <a:ext cx="9182417" cy="45923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0469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763840-5B16-4AC8-BE6F-CEA418F2BA2B}"/>
              </a:ext>
            </a:extLst>
          </p:cNvPr>
          <p:cNvSpPr>
            <a:spLocks noGrp="1"/>
          </p:cNvSpPr>
          <p:nvPr>
            <p:ph type="title"/>
          </p:nvPr>
        </p:nvSpPr>
        <p:spPr/>
        <p:txBody>
          <a:bodyPr/>
          <a:lstStyle/>
          <a:p>
            <a:pPr algn="ctr"/>
            <a:r>
              <a:rPr lang="en-US" dirty="0"/>
              <a:t>Have you already started to or plan to make changes to your Strategic Plan?</a:t>
            </a:r>
            <a:endParaRPr lang="sv-SE" dirty="0"/>
          </a:p>
        </p:txBody>
      </p:sp>
      <p:sp>
        <p:nvSpPr>
          <p:cNvPr id="4" name="Platshållare för datum 3">
            <a:extLst>
              <a:ext uri="{FF2B5EF4-FFF2-40B4-BE49-F238E27FC236}">
                <a16:creationId xmlns:a16="http://schemas.microsoft.com/office/drawing/2014/main" id="{4A725DAC-F883-49BC-9901-36DA4D84CDFB}"/>
              </a:ext>
            </a:extLst>
          </p:cNvPr>
          <p:cNvSpPr>
            <a:spLocks noGrp="1"/>
          </p:cNvSpPr>
          <p:nvPr>
            <p:ph type="dt" sz="half" idx="10"/>
          </p:nvPr>
        </p:nvSpPr>
        <p:spPr/>
        <p:txBody>
          <a:bodyPr/>
          <a:lstStyle/>
          <a:p>
            <a:fld id="{07EAEB19-90F3-4AD2-B70B-814EB8512323}" type="datetime1">
              <a:rPr lang="sv-SE" smtClean="0"/>
              <a:t>2023-06-08</a:t>
            </a:fld>
            <a:endParaRPr lang="sv-SE"/>
          </a:p>
        </p:txBody>
      </p:sp>
      <p:sp>
        <p:nvSpPr>
          <p:cNvPr id="5" name="Platshållare för bildnummer 4">
            <a:extLst>
              <a:ext uri="{FF2B5EF4-FFF2-40B4-BE49-F238E27FC236}">
                <a16:creationId xmlns:a16="http://schemas.microsoft.com/office/drawing/2014/main" id="{30614139-BFBD-48C7-B4FF-A944F8419B55}"/>
              </a:ext>
            </a:extLst>
          </p:cNvPr>
          <p:cNvSpPr>
            <a:spLocks noGrp="1"/>
          </p:cNvSpPr>
          <p:nvPr>
            <p:ph type="sldNum" sz="quarter" idx="12"/>
          </p:nvPr>
        </p:nvSpPr>
        <p:spPr/>
        <p:txBody>
          <a:bodyPr/>
          <a:lstStyle/>
          <a:p>
            <a:fld id="{627AEC0D-B48B-4E17-81D8-6943F3477C36}" type="slidenum">
              <a:rPr lang="sv-SE" smtClean="0"/>
              <a:t>6</a:t>
            </a:fld>
            <a:endParaRPr lang="sv-SE"/>
          </a:p>
        </p:txBody>
      </p:sp>
      <p:graphicFrame>
        <p:nvGraphicFramePr>
          <p:cNvPr id="8" name="Platshållare för innehåll 7">
            <a:extLst>
              <a:ext uri="{FF2B5EF4-FFF2-40B4-BE49-F238E27FC236}">
                <a16:creationId xmlns:a16="http://schemas.microsoft.com/office/drawing/2014/main" id="{B0651F62-2505-4578-864B-087BF018D603}"/>
              </a:ext>
            </a:extLst>
          </p:cNvPr>
          <p:cNvGraphicFramePr>
            <a:graphicFrameLocks noGrp="1"/>
          </p:cNvGraphicFramePr>
          <p:nvPr>
            <p:ph idx="1"/>
            <p:extLst>
              <p:ext uri="{D42A27DB-BD31-4B8C-83A1-F6EECF244321}">
                <p14:modId xmlns:p14="http://schemas.microsoft.com/office/powerpoint/2010/main" val="1299000787"/>
              </p:ext>
            </p:extLst>
          </p:nvPr>
        </p:nvGraphicFramePr>
        <p:xfrm>
          <a:off x="2601376" y="1361698"/>
          <a:ext cx="9359900" cy="45005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 6">
            <a:extLst>
              <a:ext uri="{FF2B5EF4-FFF2-40B4-BE49-F238E27FC236}">
                <a16:creationId xmlns:a16="http://schemas.microsoft.com/office/drawing/2014/main" id="{B0651F62-2505-4578-864B-087BF018D603}"/>
              </a:ext>
            </a:extLst>
          </p:cNvPr>
          <p:cNvGraphicFramePr>
            <a:graphicFrameLocks/>
          </p:cNvGraphicFramePr>
          <p:nvPr>
            <p:extLst>
              <p:ext uri="{D42A27DB-BD31-4B8C-83A1-F6EECF244321}">
                <p14:modId xmlns:p14="http://schemas.microsoft.com/office/powerpoint/2010/main" val="4195463298"/>
              </p:ext>
            </p:extLst>
          </p:nvPr>
        </p:nvGraphicFramePr>
        <p:xfrm>
          <a:off x="-124253" y="1361698"/>
          <a:ext cx="9004300" cy="4705349"/>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ruta 10">
            <a:extLst>
              <a:ext uri="{FF2B5EF4-FFF2-40B4-BE49-F238E27FC236}">
                <a16:creationId xmlns:a16="http://schemas.microsoft.com/office/drawing/2014/main" id="{7ED9F6D0-018B-4E44-98CB-E9CCA393E0B9}"/>
              </a:ext>
            </a:extLst>
          </p:cNvPr>
          <p:cNvSpPr txBox="1"/>
          <p:nvPr/>
        </p:nvSpPr>
        <p:spPr>
          <a:xfrm>
            <a:off x="7254359" y="1970709"/>
            <a:ext cx="4227871" cy="2308324"/>
          </a:xfrm>
          <a:prstGeom prst="rect">
            <a:avLst/>
          </a:prstGeom>
          <a:noFill/>
        </p:spPr>
        <p:txBody>
          <a:bodyPr wrap="square" rtlCol="0">
            <a:spAutoFit/>
          </a:bodyPr>
          <a:lstStyle/>
          <a:p>
            <a:r>
              <a:rPr lang="sv-SE" sz="2400" b="1" u="sng" dirty="0"/>
              <a:t>Main </a:t>
            </a:r>
            <a:r>
              <a:rPr lang="sv-SE" sz="2400" b="1" u="sng" dirty="0" err="1"/>
              <a:t>reasons</a:t>
            </a:r>
            <a:endParaRPr lang="sv-SE" sz="2400" b="1" u="sng" dirty="0"/>
          </a:p>
          <a:p>
            <a:pPr marL="285750" indent="-285750">
              <a:buFont typeface="Arial" panose="020B0604020202020204" pitchFamily="34" charset="0"/>
              <a:buChar char="•"/>
            </a:pPr>
            <a:r>
              <a:rPr lang="sv-SE" sz="2400" dirty="0" err="1"/>
              <a:t>Clarifications</a:t>
            </a:r>
            <a:endParaRPr lang="sv-SE" sz="2400" dirty="0"/>
          </a:p>
          <a:p>
            <a:pPr marL="285750" indent="-285750">
              <a:buFont typeface="Arial" panose="020B0604020202020204" pitchFamily="34" charset="0"/>
              <a:buChar char="•"/>
            </a:pPr>
            <a:r>
              <a:rPr lang="sv-SE" sz="2400" dirty="0"/>
              <a:t>Changes in </a:t>
            </a:r>
            <a:r>
              <a:rPr lang="sv-SE" sz="2400" dirty="0" err="1"/>
              <a:t>target</a:t>
            </a:r>
            <a:r>
              <a:rPr lang="sv-SE" sz="2400" dirty="0"/>
              <a:t>, </a:t>
            </a:r>
            <a:r>
              <a:rPr lang="sv-SE" sz="2400" dirty="0" err="1"/>
              <a:t>unit</a:t>
            </a:r>
            <a:r>
              <a:rPr lang="sv-SE" sz="2400" dirty="0"/>
              <a:t> </a:t>
            </a:r>
            <a:r>
              <a:rPr lang="sv-SE" sz="2400" dirty="0" err="1"/>
              <a:t>amounts</a:t>
            </a:r>
            <a:r>
              <a:rPr lang="sv-SE" sz="2400" dirty="0"/>
              <a:t>, </a:t>
            </a:r>
            <a:r>
              <a:rPr lang="sv-SE" sz="2400" dirty="0" err="1"/>
              <a:t>result</a:t>
            </a:r>
            <a:r>
              <a:rPr lang="sv-SE" sz="2400" dirty="0"/>
              <a:t> </a:t>
            </a:r>
            <a:r>
              <a:rPr lang="sv-SE" sz="2400" dirty="0" err="1"/>
              <a:t>indicators</a:t>
            </a:r>
            <a:r>
              <a:rPr lang="sv-SE" sz="2400" dirty="0"/>
              <a:t> and output </a:t>
            </a:r>
            <a:r>
              <a:rPr lang="sv-SE" sz="2400" dirty="0" err="1"/>
              <a:t>indicators</a:t>
            </a:r>
            <a:endParaRPr lang="sv-SE" sz="2400" dirty="0"/>
          </a:p>
          <a:p>
            <a:pPr marL="285750" indent="-285750">
              <a:buFont typeface="Arial" panose="020B0604020202020204" pitchFamily="34" charset="0"/>
              <a:buChar char="•"/>
            </a:pPr>
            <a:r>
              <a:rPr lang="sv-SE" sz="2400" dirty="0"/>
              <a:t>Changes in interventions</a:t>
            </a:r>
          </a:p>
        </p:txBody>
      </p:sp>
    </p:spTree>
    <p:extLst>
      <p:ext uri="{BB962C8B-B14F-4D97-AF65-F5344CB8AC3E}">
        <p14:creationId xmlns:p14="http://schemas.microsoft.com/office/powerpoint/2010/main" val="2363561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18E868-061A-4B0F-9BE0-427B04C79FAE}"/>
              </a:ext>
            </a:extLst>
          </p:cNvPr>
          <p:cNvSpPr>
            <a:spLocks noGrp="1"/>
          </p:cNvSpPr>
          <p:nvPr>
            <p:ph type="title"/>
          </p:nvPr>
        </p:nvSpPr>
        <p:spPr>
          <a:xfrm>
            <a:off x="3046255" y="-52343"/>
            <a:ext cx="6099489" cy="1196974"/>
          </a:xfrm>
        </p:spPr>
        <p:txBody>
          <a:bodyPr>
            <a:noAutofit/>
          </a:bodyPr>
          <a:lstStyle/>
          <a:p>
            <a:pPr algn="ctr"/>
            <a:r>
              <a:rPr lang="en-US" sz="2400" dirty="0"/>
              <a:t>Did you have an IT-system in place that could meet the new requirements?</a:t>
            </a:r>
            <a:endParaRPr lang="sv-SE" sz="2400" dirty="0"/>
          </a:p>
        </p:txBody>
      </p:sp>
      <p:sp>
        <p:nvSpPr>
          <p:cNvPr id="4" name="Platshållare för datum 3">
            <a:extLst>
              <a:ext uri="{FF2B5EF4-FFF2-40B4-BE49-F238E27FC236}">
                <a16:creationId xmlns:a16="http://schemas.microsoft.com/office/drawing/2014/main" id="{77F6D25C-26B5-4077-B8AA-1B5257AA04B6}"/>
              </a:ext>
            </a:extLst>
          </p:cNvPr>
          <p:cNvSpPr>
            <a:spLocks noGrp="1"/>
          </p:cNvSpPr>
          <p:nvPr>
            <p:ph type="dt" sz="half" idx="10"/>
          </p:nvPr>
        </p:nvSpPr>
        <p:spPr/>
        <p:txBody>
          <a:bodyPr/>
          <a:lstStyle/>
          <a:p>
            <a:fld id="{07EAEB19-90F3-4AD2-B70B-814EB8512323}" type="datetime1">
              <a:rPr lang="sv-SE" smtClean="0"/>
              <a:t>2023-06-08</a:t>
            </a:fld>
            <a:endParaRPr lang="sv-SE"/>
          </a:p>
        </p:txBody>
      </p:sp>
      <p:sp>
        <p:nvSpPr>
          <p:cNvPr id="5" name="Platshållare för bildnummer 4">
            <a:extLst>
              <a:ext uri="{FF2B5EF4-FFF2-40B4-BE49-F238E27FC236}">
                <a16:creationId xmlns:a16="http://schemas.microsoft.com/office/drawing/2014/main" id="{5D5BBBDC-BC4F-4B44-B153-315E1EDEB90A}"/>
              </a:ext>
            </a:extLst>
          </p:cNvPr>
          <p:cNvSpPr>
            <a:spLocks noGrp="1"/>
          </p:cNvSpPr>
          <p:nvPr>
            <p:ph type="sldNum" sz="quarter" idx="12"/>
          </p:nvPr>
        </p:nvSpPr>
        <p:spPr/>
        <p:txBody>
          <a:bodyPr/>
          <a:lstStyle/>
          <a:p>
            <a:fld id="{627AEC0D-B48B-4E17-81D8-6943F3477C36}" type="slidenum">
              <a:rPr lang="sv-SE" smtClean="0"/>
              <a:t>7</a:t>
            </a:fld>
            <a:endParaRPr lang="sv-SE"/>
          </a:p>
        </p:txBody>
      </p:sp>
      <p:graphicFrame>
        <p:nvGraphicFramePr>
          <p:cNvPr id="6" name="Diagram 5">
            <a:extLst>
              <a:ext uri="{FF2B5EF4-FFF2-40B4-BE49-F238E27FC236}">
                <a16:creationId xmlns:a16="http://schemas.microsoft.com/office/drawing/2014/main" id="{3B9CE6DE-B037-4222-8A9F-459F45F33482}"/>
              </a:ext>
            </a:extLst>
          </p:cNvPr>
          <p:cNvGraphicFramePr>
            <a:graphicFrameLocks/>
          </p:cNvGraphicFramePr>
          <p:nvPr>
            <p:extLst>
              <p:ext uri="{D42A27DB-BD31-4B8C-83A1-F6EECF244321}">
                <p14:modId xmlns:p14="http://schemas.microsoft.com/office/powerpoint/2010/main" val="1357728807"/>
              </p:ext>
            </p:extLst>
          </p:nvPr>
        </p:nvGraphicFramePr>
        <p:xfrm>
          <a:off x="808515" y="1982889"/>
          <a:ext cx="5029200" cy="356806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Diagram 6">
            <a:extLst>
              <a:ext uri="{FF2B5EF4-FFF2-40B4-BE49-F238E27FC236}">
                <a16:creationId xmlns:a16="http://schemas.microsoft.com/office/drawing/2014/main" id="{3B9CE6DE-B037-4222-8A9F-459F45F33482}"/>
              </a:ext>
            </a:extLst>
          </p:cNvPr>
          <p:cNvGraphicFramePr>
            <a:graphicFrameLocks/>
          </p:cNvGraphicFramePr>
          <p:nvPr>
            <p:extLst>
              <p:ext uri="{D42A27DB-BD31-4B8C-83A1-F6EECF244321}">
                <p14:modId xmlns:p14="http://schemas.microsoft.com/office/powerpoint/2010/main" val="213035605"/>
              </p:ext>
            </p:extLst>
          </p:nvPr>
        </p:nvGraphicFramePr>
        <p:xfrm>
          <a:off x="3291839" y="1259207"/>
          <a:ext cx="5608320" cy="363918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7">
            <a:extLst>
              <a:ext uri="{FF2B5EF4-FFF2-40B4-BE49-F238E27FC236}">
                <a16:creationId xmlns:a16="http://schemas.microsoft.com/office/drawing/2014/main" id="{DBE5204A-92FE-435B-AD7B-477941A7F3E8}"/>
              </a:ext>
            </a:extLst>
          </p:cNvPr>
          <p:cNvGraphicFramePr>
            <a:graphicFrameLocks/>
          </p:cNvGraphicFramePr>
          <p:nvPr>
            <p:extLst>
              <p:ext uri="{D42A27DB-BD31-4B8C-83A1-F6EECF244321}">
                <p14:modId xmlns:p14="http://schemas.microsoft.com/office/powerpoint/2010/main" val="438233774"/>
              </p:ext>
            </p:extLst>
          </p:nvPr>
        </p:nvGraphicFramePr>
        <p:xfrm>
          <a:off x="-172720" y="2806312"/>
          <a:ext cx="4832985" cy="297370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Diagram 8">
            <a:extLst>
              <a:ext uri="{FF2B5EF4-FFF2-40B4-BE49-F238E27FC236}">
                <a16:creationId xmlns:a16="http://schemas.microsoft.com/office/drawing/2014/main" id="{67C87B99-BE4F-4BF2-AE1A-3A37C666C144}"/>
              </a:ext>
            </a:extLst>
          </p:cNvPr>
          <p:cNvGraphicFramePr>
            <a:graphicFrameLocks/>
          </p:cNvGraphicFramePr>
          <p:nvPr>
            <p:extLst>
              <p:ext uri="{D42A27DB-BD31-4B8C-83A1-F6EECF244321}">
                <p14:modId xmlns:p14="http://schemas.microsoft.com/office/powerpoint/2010/main" val="148563009"/>
              </p:ext>
            </p:extLst>
          </p:nvPr>
        </p:nvGraphicFramePr>
        <p:xfrm>
          <a:off x="7660641" y="2762498"/>
          <a:ext cx="4832985" cy="3061334"/>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ruta 2">
            <a:extLst>
              <a:ext uri="{FF2B5EF4-FFF2-40B4-BE49-F238E27FC236}">
                <a16:creationId xmlns:a16="http://schemas.microsoft.com/office/drawing/2014/main" id="{8BBD9075-2AC5-4592-A6A9-B8E60CE14810}"/>
              </a:ext>
            </a:extLst>
          </p:cNvPr>
          <p:cNvSpPr txBox="1"/>
          <p:nvPr/>
        </p:nvSpPr>
        <p:spPr>
          <a:xfrm>
            <a:off x="8143239" y="1977171"/>
            <a:ext cx="4048761" cy="1200329"/>
          </a:xfrm>
          <a:prstGeom prst="rect">
            <a:avLst/>
          </a:prstGeom>
          <a:noFill/>
        </p:spPr>
        <p:txBody>
          <a:bodyPr wrap="square" rtlCol="0">
            <a:spAutoFit/>
          </a:bodyPr>
          <a:lstStyle/>
          <a:p>
            <a:r>
              <a:rPr lang="sv-SE" dirty="0"/>
              <a:t>To </a:t>
            </a:r>
            <a:r>
              <a:rPr lang="sv-SE" dirty="0" err="1"/>
              <a:t>what</a:t>
            </a:r>
            <a:r>
              <a:rPr lang="sv-SE" dirty="0"/>
              <a:t> </a:t>
            </a:r>
            <a:r>
              <a:rPr lang="sv-SE" dirty="0" err="1"/>
              <a:t>extent</a:t>
            </a:r>
            <a:r>
              <a:rPr lang="sv-SE" dirty="0"/>
              <a:t> </a:t>
            </a:r>
            <a:r>
              <a:rPr lang="sv-SE" dirty="0" err="1"/>
              <a:t>have</a:t>
            </a:r>
            <a:r>
              <a:rPr lang="sv-SE" dirty="0"/>
              <a:t> </a:t>
            </a:r>
            <a:r>
              <a:rPr lang="sv-SE" dirty="0" err="1"/>
              <a:t>you</a:t>
            </a:r>
            <a:r>
              <a:rPr lang="sv-SE" dirty="0"/>
              <a:t> </a:t>
            </a:r>
            <a:r>
              <a:rPr lang="sv-SE" dirty="0" err="1"/>
              <a:t>been</a:t>
            </a:r>
            <a:r>
              <a:rPr lang="sv-SE" dirty="0"/>
              <a:t> </a:t>
            </a:r>
            <a:r>
              <a:rPr lang="sv-SE" dirty="0" err="1"/>
              <a:t>able</a:t>
            </a:r>
            <a:r>
              <a:rPr lang="sv-SE" dirty="0"/>
              <a:t> to </a:t>
            </a:r>
            <a:r>
              <a:rPr lang="sv-SE" dirty="0" err="1"/>
              <a:t>identify</a:t>
            </a:r>
            <a:r>
              <a:rPr lang="sv-SE" dirty="0"/>
              <a:t> all the data </a:t>
            </a:r>
            <a:r>
              <a:rPr lang="sv-SE" dirty="0" err="1"/>
              <a:t>necessary</a:t>
            </a:r>
            <a:r>
              <a:rPr lang="sv-SE" dirty="0"/>
              <a:t> for </a:t>
            </a:r>
            <a:r>
              <a:rPr lang="sv-SE" dirty="0" err="1"/>
              <a:t>your</a:t>
            </a:r>
            <a:r>
              <a:rPr lang="sv-SE" dirty="0"/>
              <a:t> APR in </a:t>
            </a:r>
            <a:r>
              <a:rPr lang="sv-SE" dirty="0" err="1"/>
              <a:t>your</a:t>
            </a:r>
            <a:r>
              <a:rPr lang="sv-SE" dirty="0"/>
              <a:t> IT system? </a:t>
            </a:r>
          </a:p>
          <a:p>
            <a:endParaRPr lang="sv-SE" dirty="0"/>
          </a:p>
        </p:txBody>
      </p:sp>
      <p:sp>
        <p:nvSpPr>
          <p:cNvPr id="11" name="textruta 10">
            <a:extLst>
              <a:ext uri="{FF2B5EF4-FFF2-40B4-BE49-F238E27FC236}">
                <a16:creationId xmlns:a16="http://schemas.microsoft.com/office/drawing/2014/main" id="{FD85C5AD-27E6-44F1-BC26-ACA8925E9F50}"/>
              </a:ext>
            </a:extLst>
          </p:cNvPr>
          <p:cNvSpPr txBox="1"/>
          <p:nvPr/>
        </p:nvSpPr>
        <p:spPr>
          <a:xfrm>
            <a:off x="612003" y="2155470"/>
            <a:ext cx="3441968" cy="923330"/>
          </a:xfrm>
          <a:prstGeom prst="rect">
            <a:avLst/>
          </a:prstGeom>
          <a:noFill/>
        </p:spPr>
        <p:txBody>
          <a:bodyPr wrap="none" rtlCol="0">
            <a:spAutoFit/>
          </a:bodyPr>
          <a:lstStyle/>
          <a:p>
            <a:r>
              <a:rPr lang="sv-SE" dirty="0"/>
              <a:t>At </a:t>
            </a:r>
            <a:r>
              <a:rPr lang="sv-SE" dirty="0" err="1"/>
              <a:t>what</a:t>
            </a:r>
            <a:r>
              <a:rPr lang="sv-SE" dirty="0"/>
              <a:t> </a:t>
            </a:r>
            <a:r>
              <a:rPr lang="sv-SE" dirty="0" err="1"/>
              <a:t>stage</a:t>
            </a:r>
            <a:r>
              <a:rPr lang="sv-SE" dirty="0"/>
              <a:t> is the </a:t>
            </a:r>
            <a:r>
              <a:rPr lang="sv-SE" dirty="0" err="1"/>
              <a:t>developing</a:t>
            </a:r>
            <a:r>
              <a:rPr lang="sv-SE" dirty="0"/>
              <a:t> </a:t>
            </a:r>
          </a:p>
          <a:p>
            <a:pPr algn="ctr"/>
            <a:r>
              <a:rPr lang="sv-SE" dirty="0"/>
              <a:t>process at </a:t>
            </a:r>
            <a:r>
              <a:rPr lang="sv-SE" dirty="0" err="1"/>
              <a:t>this</a:t>
            </a:r>
            <a:r>
              <a:rPr lang="sv-SE" dirty="0"/>
              <a:t> </a:t>
            </a:r>
            <a:r>
              <a:rPr lang="sv-SE" dirty="0" err="1"/>
              <a:t>point</a:t>
            </a:r>
            <a:r>
              <a:rPr lang="sv-SE" dirty="0"/>
              <a:t>? </a:t>
            </a:r>
          </a:p>
          <a:p>
            <a:endParaRPr lang="sv-SE" dirty="0"/>
          </a:p>
        </p:txBody>
      </p:sp>
    </p:spTree>
    <p:extLst>
      <p:ext uri="{BB962C8B-B14F-4D97-AF65-F5344CB8AC3E}">
        <p14:creationId xmlns:p14="http://schemas.microsoft.com/office/powerpoint/2010/main" val="264156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A7DE28-620C-497C-B16D-54AE7F65EF04}"/>
              </a:ext>
            </a:extLst>
          </p:cNvPr>
          <p:cNvSpPr>
            <a:spLocks noGrp="1"/>
          </p:cNvSpPr>
          <p:nvPr>
            <p:ph type="title"/>
          </p:nvPr>
        </p:nvSpPr>
        <p:spPr/>
        <p:txBody>
          <a:bodyPr/>
          <a:lstStyle/>
          <a:p>
            <a:pPr algn="ctr"/>
            <a:r>
              <a:rPr lang="en-GB" dirty="0"/>
              <a:t>What are your main challenges in regards to producing the APR?</a:t>
            </a:r>
            <a:endParaRPr lang="sv-SE" dirty="0"/>
          </a:p>
        </p:txBody>
      </p:sp>
      <p:sp>
        <p:nvSpPr>
          <p:cNvPr id="3" name="Platshållare för innehåll 2">
            <a:extLst>
              <a:ext uri="{FF2B5EF4-FFF2-40B4-BE49-F238E27FC236}">
                <a16:creationId xmlns:a16="http://schemas.microsoft.com/office/drawing/2014/main" id="{8E540F98-83BF-4682-822D-8BD836DAF7D6}"/>
              </a:ext>
            </a:extLst>
          </p:cNvPr>
          <p:cNvSpPr>
            <a:spLocks noGrp="1"/>
          </p:cNvSpPr>
          <p:nvPr>
            <p:ph idx="1"/>
          </p:nvPr>
        </p:nvSpPr>
        <p:spPr/>
        <p:txBody>
          <a:bodyPr/>
          <a:lstStyle/>
          <a:p>
            <a:r>
              <a:rPr lang="en-US" sz="2800" dirty="0"/>
              <a:t>Limited time to complete the APR</a:t>
            </a:r>
          </a:p>
          <a:p>
            <a:r>
              <a:rPr lang="en-US" sz="2800" dirty="0"/>
              <a:t>IT-development</a:t>
            </a:r>
          </a:p>
          <a:p>
            <a:r>
              <a:rPr lang="en-US" sz="2800" dirty="0"/>
              <a:t>Late guidelines</a:t>
            </a:r>
          </a:p>
          <a:p>
            <a:r>
              <a:rPr lang="en-US" sz="2800" dirty="0"/>
              <a:t>Data collection</a:t>
            </a:r>
          </a:p>
          <a:p>
            <a:r>
              <a:rPr lang="sv-SE" sz="2800" dirty="0" err="1"/>
              <a:t>Coordination</a:t>
            </a:r>
            <a:r>
              <a:rPr lang="sv-SE" sz="2800" dirty="0"/>
              <a:t> </a:t>
            </a:r>
            <a:r>
              <a:rPr lang="sv-SE" sz="2800" dirty="0" err="1"/>
              <a:t>between</a:t>
            </a:r>
            <a:r>
              <a:rPr lang="sv-SE" sz="2800" dirty="0"/>
              <a:t> </a:t>
            </a:r>
            <a:r>
              <a:rPr lang="sv-SE" sz="2800" dirty="0" err="1"/>
              <a:t>bodies</a:t>
            </a:r>
            <a:r>
              <a:rPr lang="sv-SE" sz="2800" dirty="0"/>
              <a:t> </a:t>
            </a:r>
          </a:p>
        </p:txBody>
      </p:sp>
      <p:sp>
        <p:nvSpPr>
          <p:cNvPr id="4" name="Platshållare för datum 3">
            <a:extLst>
              <a:ext uri="{FF2B5EF4-FFF2-40B4-BE49-F238E27FC236}">
                <a16:creationId xmlns:a16="http://schemas.microsoft.com/office/drawing/2014/main" id="{66998FF9-1EC4-4D4E-AFA0-2257BC9440A3}"/>
              </a:ext>
            </a:extLst>
          </p:cNvPr>
          <p:cNvSpPr>
            <a:spLocks noGrp="1"/>
          </p:cNvSpPr>
          <p:nvPr>
            <p:ph type="dt" sz="half" idx="10"/>
          </p:nvPr>
        </p:nvSpPr>
        <p:spPr/>
        <p:txBody>
          <a:bodyPr/>
          <a:lstStyle/>
          <a:p>
            <a:fld id="{07EAEB19-90F3-4AD2-B70B-814EB8512323}" type="datetime1">
              <a:rPr lang="sv-SE" smtClean="0"/>
              <a:t>2023-06-08</a:t>
            </a:fld>
            <a:endParaRPr lang="sv-SE"/>
          </a:p>
        </p:txBody>
      </p:sp>
      <p:sp>
        <p:nvSpPr>
          <p:cNvPr id="5" name="Platshållare för bildnummer 4">
            <a:extLst>
              <a:ext uri="{FF2B5EF4-FFF2-40B4-BE49-F238E27FC236}">
                <a16:creationId xmlns:a16="http://schemas.microsoft.com/office/drawing/2014/main" id="{DF7C9245-4A8A-4E29-B7A2-B3236A816EEF}"/>
              </a:ext>
            </a:extLst>
          </p:cNvPr>
          <p:cNvSpPr>
            <a:spLocks noGrp="1"/>
          </p:cNvSpPr>
          <p:nvPr>
            <p:ph type="sldNum" sz="quarter" idx="12"/>
          </p:nvPr>
        </p:nvSpPr>
        <p:spPr/>
        <p:txBody>
          <a:bodyPr/>
          <a:lstStyle/>
          <a:p>
            <a:fld id="{627AEC0D-B48B-4E17-81D8-6943F3477C36}" type="slidenum">
              <a:rPr lang="sv-SE" smtClean="0"/>
              <a:t>8</a:t>
            </a:fld>
            <a:endParaRPr lang="sv-SE"/>
          </a:p>
        </p:txBody>
      </p:sp>
    </p:spTree>
    <p:extLst>
      <p:ext uri="{BB962C8B-B14F-4D97-AF65-F5344CB8AC3E}">
        <p14:creationId xmlns:p14="http://schemas.microsoft.com/office/powerpoint/2010/main" val="358002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046084-3EED-4E18-8565-8B53E124CFAC}"/>
              </a:ext>
            </a:extLst>
          </p:cNvPr>
          <p:cNvSpPr>
            <a:spLocks noGrp="1"/>
          </p:cNvSpPr>
          <p:nvPr>
            <p:ph type="title"/>
          </p:nvPr>
        </p:nvSpPr>
        <p:spPr/>
        <p:txBody>
          <a:bodyPr/>
          <a:lstStyle/>
          <a:p>
            <a:r>
              <a:rPr lang="en-GB" dirty="0"/>
              <a:t>What positive impact do you think the APR can have in your Member State?</a:t>
            </a:r>
            <a:endParaRPr lang="sv-SE" dirty="0"/>
          </a:p>
        </p:txBody>
      </p:sp>
      <p:sp>
        <p:nvSpPr>
          <p:cNvPr id="3" name="Platshållare för innehåll 2">
            <a:extLst>
              <a:ext uri="{FF2B5EF4-FFF2-40B4-BE49-F238E27FC236}">
                <a16:creationId xmlns:a16="http://schemas.microsoft.com/office/drawing/2014/main" id="{2B4E264C-9D93-4F01-BA21-84CB9E8EB77B}"/>
              </a:ext>
            </a:extLst>
          </p:cNvPr>
          <p:cNvSpPr>
            <a:spLocks noGrp="1"/>
          </p:cNvSpPr>
          <p:nvPr>
            <p:ph idx="1"/>
          </p:nvPr>
        </p:nvSpPr>
        <p:spPr/>
        <p:txBody>
          <a:bodyPr>
            <a:normAutofit fontScale="92500" lnSpcReduction="10000"/>
          </a:bodyPr>
          <a:lstStyle/>
          <a:p>
            <a:r>
              <a:rPr lang="en-US" dirty="0"/>
              <a:t>It can help to create more support for the CAP if we can demonstrate that the CAP is really effective for a more sustainable agriculture and environment</a:t>
            </a:r>
          </a:p>
          <a:p>
            <a:r>
              <a:rPr lang="en-US" dirty="0"/>
              <a:t>A more detailed overview of the use of financial resources and their impact on the agricultural sector, the possibility of managerial decisions based on data from the APR</a:t>
            </a:r>
          </a:p>
          <a:p>
            <a:r>
              <a:rPr lang="en-US" dirty="0"/>
              <a:t>Identification of issues that may affect the progress and performance of the SP CAP</a:t>
            </a:r>
          </a:p>
          <a:p>
            <a:r>
              <a:rPr lang="en-US" dirty="0"/>
              <a:t>Evaluators can conduct research and analysis based on the results of the APR, determine which agricultural areas have progressed, which have not and the perspectives for the future</a:t>
            </a:r>
          </a:p>
          <a:p>
            <a:r>
              <a:rPr lang="en-US" dirty="0"/>
              <a:t>The indicators make it easier to see how the implementation is going</a:t>
            </a:r>
          </a:p>
          <a:p>
            <a:r>
              <a:rPr lang="en-US" dirty="0"/>
              <a:t>More effective CAP reform after 2027</a:t>
            </a:r>
          </a:p>
          <a:p>
            <a:endParaRPr lang="sv-SE" dirty="0"/>
          </a:p>
        </p:txBody>
      </p:sp>
      <p:sp>
        <p:nvSpPr>
          <p:cNvPr id="4" name="Platshållare för datum 3">
            <a:extLst>
              <a:ext uri="{FF2B5EF4-FFF2-40B4-BE49-F238E27FC236}">
                <a16:creationId xmlns:a16="http://schemas.microsoft.com/office/drawing/2014/main" id="{2F645A68-2C34-433F-8F32-210E770E9146}"/>
              </a:ext>
            </a:extLst>
          </p:cNvPr>
          <p:cNvSpPr>
            <a:spLocks noGrp="1"/>
          </p:cNvSpPr>
          <p:nvPr>
            <p:ph type="dt" sz="half" idx="10"/>
          </p:nvPr>
        </p:nvSpPr>
        <p:spPr/>
        <p:txBody>
          <a:bodyPr/>
          <a:lstStyle/>
          <a:p>
            <a:fld id="{07EAEB19-90F3-4AD2-B70B-814EB8512323}" type="datetime1">
              <a:rPr lang="sv-SE" smtClean="0"/>
              <a:t>2023-06-08</a:t>
            </a:fld>
            <a:endParaRPr lang="sv-SE"/>
          </a:p>
        </p:txBody>
      </p:sp>
      <p:sp>
        <p:nvSpPr>
          <p:cNvPr id="5" name="Platshållare för bildnummer 4">
            <a:extLst>
              <a:ext uri="{FF2B5EF4-FFF2-40B4-BE49-F238E27FC236}">
                <a16:creationId xmlns:a16="http://schemas.microsoft.com/office/drawing/2014/main" id="{8798313B-DEB3-45F2-8652-BCB11665C4E6}"/>
              </a:ext>
            </a:extLst>
          </p:cNvPr>
          <p:cNvSpPr>
            <a:spLocks noGrp="1"/>
          </p:cNvSpPr>
          <p:nvPr>
            <p:ph type="sldNum" sz="quarter" idx="12"/>
          </p:nvPr>
        </p:nvSpPr>
        <p:spPr/>
        <p:txBody>
          <a:bodyPr/>
          <a:lstStyle/>
          <a:p>
            <a:fld id="{627AEC0D-B48B-4E17-81D8-6943F3477C36}" type="slidenum">
              <a:rPr lang="sv-SE" smtClean="0"/>
              <a:t>9</a:t>
            </a:fld>
            <a:endParaRPr lang="sv-SE"/>
          </a:p>
        </p:txBody>
      </p:sp>
    </p:spTree>
    <p:extLst>
      <p:ext uri="{BB962C8B-B14F-4D97-AF65-F5344CB8AC3E}">
        <p14:creationId xmlns:p14="http://schemas.microsoft.com/office/powerpoint/2010/main" val="4127395096"/>
      </p:ext>
    </p:extLst>
  </p:cSld>
  <p:clrMapOvr>
    <a:masterClrMapping/>
  </p:clrMapOvr>
</p:sld>
</file>

<file path=ppt/theme/theme1.xml><?xml version="1.0" encoding="utf-8"?>
<a:theme xmlns:a="http://schemas.openxmlformats.org/drawingml/2006/main" name="Office-tema">
  <a:themeElements>
    <a:clrScheme name="Jordbruksverket">
      <a:dk1>
        <a:sysClr val="windowText" lastClr="000000"/>
      </a:dk1>
      <a:lt1>
        <a:sysClr val="window" lastClr="FFFFFF"/>
      </a:lt1>
      <a:dk2>
        <a:srgbClr val="44546A"/>
      </a:dk2>
      <a:lt2>
        <a:srgbClr val="E7E6E6"/>
      </a:lt2>
      <a:accent1>
        <a:srgbClr val="7DA117"/>
      </a:accent1>
      <a:accent2>
        <a:srgbClr val="179EDB"/>
      </a:accent2>
      <a:accent3>
        <a:srgbClr val="ED1C24"/>
      </a:accent3>
      <a:accent4>
        <a:srgbClr val="E07A0A"/>
      </a:accent4>
      <a:accent5>
        <a:srgbClr val="7DA117"/>
      </a:accent5>
      <a:accent6>
        <a:srgbClr val="179EDB"/>
      </a:accent6>
      <a:hlink>
        <a:srgbClr val="2F5496"/>
      </a:hlink>
      <a:folHlink>
        <a:srgbClr val="2F5496"/>
      </a:folHlink>
    </a:clrScheme>
    <a:fontScheme name="Jordbruksverk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lmän-widescreen.potx" id="{A691A065-D7FE-4149-80F4-1825B6C1312E}" vid="{A4B5FB44-872B-40C3-92BC-95D032E9570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Allmän-widescreen</Template>
  <TotalTime>169</TotalTime>
  <Words>1450</Words>
  <Application>Microsoft Office PowerPoint</Application>
  <PresentationFormat>Bredbild</PresentationFormat>
  <Paragraphs>232</Paragraphs>
  <Slides>23</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23</vt:i4>
      </vt:variant>
    </vt:vector>
  </HeadingPairs>
  <TitlesOfParts>
    <vt:vector size="26" baseType="lpstr">
      <vt:lpstr>Arial</vt:lpstr>
      <vt:lpstr>Calibri</vt:lpstr>
      <vt:lpstr>Office-tema</vt:lpstr>
      <vt:lpstr>APR Survey Results (Reply from 26 MS, 27 PA)</vt:lpstr>
      <vt:lpstr>Have you implemented a new process or organisation to manage and monitor the performance in the CAP Strategic Plan? </vt:lpstr>
      <vt:lpstr>Do you estimate the implementation of the new CAP to be more or less time consuming than the previous programming period? </vt:lpstr>
      <vt:lpstr>How do you intend to follow up the performance that is reported in the APR?</vt:lpstr>
      <vt:lpstr>When do you plan to have a first version of the APR ready for your certification body to review? </vt:lpstr>
      <vt:lpstr>Have you already started to or plan to make changes to your Strategic Plan?</vt:lpstr>
      <vt:lpstr>Did you have an IT-system in place that could meet the new requirements?</vt:lpstr>
      <vt:lpstr>What are your main challenges in regards to producing the APR?</vt:lpstr>
      <vt:lpstr>What positive impact do you think the APR can have in your Member State?</vt:lpstr>
      <vt:lpstr>Survey results AMS (Reply from 21 MS)</vt:lpstr>
      <vt:lpstr>What categories of eligibility conditions do you have that are: -Monitorable via analysis of Sentinel data</vt:lpstr>
      <vt:lpstr>What categories of eligibility conditions do you have that are: -Monitorable via geotagged photos (and not via Sentinel)</vt:lpstr>
      <vt:lpstr>What categories of eligibility conditions do you have that are: -Non monitorable or only monitorable on site</vt:lpstr>
      <vt:lpstr>What percentage of the eligibility conditions that you regard as monitorable via analysis of Sentinel data are you able to follow up on during 2023 - 2027?</vt:lpstr>
      <vt:lpstr>What are your biggest challenges related to your aid construction, interventions and eligibility conditions?</vt:lpstr>
      <vt:lpstr>What is your point of view on balancing environmental aspects (or other benefits) and monitorability within the interventions?</vt:lpstr>
      <vt:lpstr>Changes to interventions/eligibility conditions</vt:lpstr>
      <vt:lpstr>Geotagged photos AI</vt:lpstr>
      <vt:lpstr>AMS based on “other data of equivalent value”</vt:lpstr>
      <vt:lpstr>AMS based on “other data of equivalent value”</vt:lpstr>
      <vt:lpstr>Aid application process</vt:lpstr>
      <vt:lpstr>AMS savings potential</vt:lpstr>
      <vt:lpstr>Overall impact on processes</vt:lpstr>
    </vt:vector>
  </TitlesOfParts>
  <Company>Jordbruksverket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Have you implemented a new process or organisation to manage and monitor the performance in the CAP Strategic Plan?</dc:title>
  <dc:creator>Linn Christensson</dc:creator>
  <cp:lastModifiedBy>Patrik Alenfelt</cp:lastModifiedBy>
  <cp:revision>14</cp:revision>
  <dcterms:created xsi:type="dcterms:W3CDTF">2023-06-01T14:13:13Z</dcterms:created>
  <dcterms:modified xsi:type="dcterms:W3CDTF">2023-06-08T04:45:27Z</dcterms:modified>
</cp:coreProperties>
</file>