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10" r:id="rId3"/>
    <p:sldMasterId id="2147483723" r:id="rId4"/>
    <p:sldMasterId id="2147483735" r:id="rId5"/>
    <p:sldMasterId id="2147483749" r:id="rId6"/>
  </p:sldMasterIdLst>
  <p:notesMasterIdLst>
    <p:notesMasterId r:id="rId35"/>
  </p:notesMasterIdLst>
  <p:sldIdLst>
    <p:sldId id="332" r:id="rId7"/>
    <p:sldId id="256" r:id="rId8"/>
    <p:sldId id="422" r:id="rId9"/>
    <p:sldId id="423" r:id="rId10"/>
    <p:sldId id="424" r:id="rId11"/>
    <p:sldId id="425" r:id="rId12"/>
    <p:sldId id="426" r:id="rId13"/>
    <p:sldId id="427" r:id="rId14"/>
    <p:sldId id="412" r:id="rId15"/>
    <p:sldId id="318" r:id="rId16"/>
    <p:sldId id="319" r:id="rId17"/>
    <p:sldId id="428" r:id="rId18"/>
    <p:sldId id="327" r:id="rId19"/>
    <p:sldId id="267" r:id="rId20"/>
    <p:sldId id="268" r:id="rId21"/>
    <p:sldId id="329" r:id="rId22"/>
    <p:sldId id="331" r:id="rId23"/>
    <p:sldId id="328" r:id="rId24"/>
    <p:sldId id="330" r:id="rId25"/>
    <p:sldId id="269" r:id="rId26"/>
    <p:sldId id="270" r:id="rId27"/>
    <p:sldId id="258" r:id="rId28"/>
    <p:sldId id="259" r:id="rId29"/>
    <p:sldId id="260" r:id="rId30"/>
    <p:sldId id="262" r:id="rId31"/>
    <p:sldId id="263" r:id="rId32"/>
    <p:sldId id="413" r:id="rId33"/>
    <p:sldId id="278" r:id="rId3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060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3637C-4301-4090-B6B7-65D7E1451F4A}" type="datetimeFigureOut">
              <a:rPr lang="sv-SE" smtClean="0"/>
              <a:t>2023-06-05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58829-CF4C-41C3-8C2D-B52C339C85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679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4DBED-6CF1-44B7-8455-9B8C8748447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356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7A4A7-62D3-46C7-86B4-BCB68EF85E24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242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2AC26-5728-407F-A56D-9495AC55D1B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anteckningar 5">
            <a:extLst>
              <a:ext uri="{FF2B5EF4-FFF2-40B4-BE49-F238E27FC236}">
                <a16:creationId xmlns:a16="http://schemas.microsoft.com/office/drawing/2014/main" id="{7E829AA8-01DB-4274-BAE7-29E0F358F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889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445995"/>
          </a:xfrm>
        </p:spPr>
        <p:txBody>
          <a:bodyPr/>
          <a:lstStyle/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2AC26-5728-407F-A56D-9495AC55D1B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238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Lessons</a:t>
            </a:r>
            <a:r>
              <a:rPr lang="sv-SE" dirty="0"/>
              <a:t> </a:t>
            </a:r>
            <a:r>
              <a:rPr lang="sv-SE" dirty="0" err="1"/>
              <a:t>learned</a:t>
            </a:r>
            <a:r>
              <a:rPr lang="sv-SE" dirty="0"/>
              <a:t>: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Prevention is </a:t>
            </a:r>
            <a:r>
              <a:rPr lang="sv-SE" b="1" dirty="0" err="1"/>
              <a:t>most</a:t>
            </a:r>
            <a:r>
              <a:rPr lang="sv-SE" b="1" dirty="0"/>
              <a:t> </a:t>
            </a:r>
            <a:r>
              <a:rPr lang="sv-SE" b="1" dirty="0" err="1"/>
              <a:t>important</a:t>
            </a:r>
            <a:r>
              <a:rPr lang="sv-SE" b="1" dirty="0"/>
              <a:t> </a:t>
            </a:r>
            <a:r>
              <a:rPr lang="sv-SE" dirty="0"/>
              <a:t>– </a:t>
            </a:r>
            <a:r>
              <a:rPr lang="sv-SE" dirty="0" err="1"/>
              <a:t>once</a:t>
            </a:r>
            <a:r>
              <a:rPr lang="sv-SE" dirty="0"/>
              <a:t> the </a:t>
            </a:r>
            <a:r>
              <a:rPr lang="sv-SE" dirty="0" err="1"/>
              <a:t>money</a:t>
            </a:r>
            <a:r>
              <a:rPr lang="sv-SE" dirty="0"/>
              <a:t>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payed</a:t>
            </a:r>
            <a:r>
              <a:rPr lang="sv-SE" dirty="0"/>
              <a:t> </a:t>
            </a:r>
            <a:r>
              <a:rPr lang="sv-SE" dirty="0" err="1"/>
              <a:t>very</a:t>
            </a:r>
            <a:r>
              <a:rPr lang="sv-SE" dirty="0"/>
              <a:t> hard to </a:t>
            </a:r>
            <a:r>
              <a:rPr lang="sv-SE" dirty="0" err="1"/>
              <a:t>recover</a:t>
            </a:r>
            <a:r>
              <a:rPr lang="sv-SE" dirty="0"/>
              <a:t> and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success</a:t>
            </a:r>
            <a:r>
              <a:rPr lang="sv-SE" dirty="0"/>
              <a:t> in the </a:t>
            </a:r>
            <a:r>
              <a:rPr lang="sv-SE" dirty="0" err="1"/>
              <a:t>criminal</a:t>
            </a:r>
            <a:r>
              <a:rPr lang="sv-SE" dirty="0"/>
              <a:t> </a:t>
            </a:r>
            <a:r>
              <a:rPr lang="sv-SE" dirty="0" err="1"/>
              <a:t>proceedings</a:t>
            </a:r>
            <a:r>
              <a:rPr lang="sv-SE" dirty="0"/>
              <a:t>, hard for the Swedish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Crime</a:t>
            </a:r>
            <a:r>
              <a:rPr lang="sv-SE" dirty="0"/>
              <a:t> </a:t>
            </a:r>
            <a:r>
              <a:rPr lang="sv-SE" dirty="0" err="1"/>
              <a:t>Authority</a:t>
            </a:r>
            <a:r>
              <a:rPr lang="sv-SE" dirty="0"/>
              <a:t> to </a:t>
            </a:r>
            <a:r>
              <a:rPr lang="sv-SE" dirty="0" err="1"/>
              <a:t>prove</a:t>
            </a:r>
            <a:r>
              <a:rPr lang="sv-SE" dirty="0"/>
              <a:t> </a:t>
            </a:r>
            <a:r>
              <a:rPr lang="sv-SE" dirty="0" err="1"/>
              <a:t>intent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 err="1"/>
              <a:t>Cooperation</a:t>
            </a:r>
            <a:r>
              <a:rPr lang="sv-SE" b="1" dirty="0"/>
              <a:t> </a:t>
            </a:r>
            <a:r>
              <a:rPr lang="sv-SE" b="1" dirty="0" err="1"/>
              <a:t>with</a:t>
            </a:r>
            <a:r>
              <a:rPr lang="sv-SE" b="1" dirty="0"/>
              <a:t> the Swedish </a:t>
            </a:r>
            <a:r>
              <a:rPr lang="sv-SE" b="1" dirty="0" err="1"/>
              <a:t>Economic</a:t>
            </a:r>
            <a:r>
              <a:rPr lang="sv-SE" b="1" dirty="0"/>
              <a:t> </a:t>
            </a:r>
            <a:r>
              <a:rPr lang="sv-SE" b="1" dirty="0" err="1"/>
              <a:t>Crime</a:t>
            </a:r>
            <a:r>
              <a:rPr lang="sv-SE" b="1" dirty="0"/>
              <a:t> </a:t>
            </a:r>
            <a:r>
              <a:rPr lang="sv-SE" b="1" dirty="0" err="1"/>
              <a:t>Authority</a:t>
            </a:r>
            <a:r>
              <a:rPr lang="sv-SE" b="1" dirty="0"/>
              <a:t> , </a:t>
            </a:r>
            <a:r>
              <a:rPr lang="sv-SE" dirty="0" err="1"/>
              <a:t>discussed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information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from </a:t>
            </a:r>
            <a:r>
              <a:rPr lang="sv-SE" dirty="0" err="1"/>
              <a:t>us</a:t>
            </a:r>
            <a:r>
              <a:rPr lang="sv-SE" dirty="0"/>
              <a:t>, </a:t>
            </a:r>
            <a:r>
              <a:rPr lang="sv-SE" dirty="0" err="1"/>
              <a:t>improved</a:t>
            </a:r>
            <a:r>
              <a:rPr lang="sv-SE" dirty="0"/>
              <a:t> </a:t>
            </a:r>
            <a:r>
              <a:rPr lang="sv-SE" dirty="0" err="1"/>
              <a:t>instructions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cases</a:t>
            </a:r>
            <a:r>
              <a:rPr lang="sv-SE" dirty="0"/>
              <a:t> </a:t>
            </a:r>
            <a:r>
              <a:rPr lang="sv-SE" dirty="0" err="1"/>
              <a:t>shall</a:t>
            </a:r>
            <a:r>
              <a:rPr lang="sv-SE" dirty="0"/>
              <a:t> be </a:t>
            </a:r>
            <a:r>
              <a:rPr lang="sv-SE" dirty="0" err="1"/>
              <a:t>reported</a:t>
            </a:r>
            <a:r>
              <a:rPr lang="sv-SE" dirty="0"/>
              <a:t> and </a:t>
            </a:r>
            <a:r>
              <a:rPr lang="sv-SE" dirty="0" err="1"/>
              <a:t>what</a:t>
            </a:r>
            <a:r>
              <a:rPr lang="sv-SE" dirty="0"/>
              <a:t> kind </a:t>
            </a:r>
            <a:r>
              <a:rPr lang="sv-SE" dirty="0" err="1"/>
              <a:t>of</a:t>
            </a:r>
            <a:r>
              <a:rPr lang="sv-SE" dirty="0"/>
              <a:t> information </a:t>
            </a:r>
            <a:r>
              <a:rPr lang="sv-SE" dirty="0" err="1"/>
              <a:t>that</a:t>
            </a:r>
            <a:r>
              <a:rPr lang="sv-SE" dirty="0"/>
              <a:t> is </a:t>
            </a:r>
            <a:r>
              <a:rPr lang="sv-SE" dirty="0" err="1"/>
              <a:t>needed</a:t>
            </a:r>
            <a:r>
              <a:rPr lang="sv-SE" dirty="0"/>
              <a:t>,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Tone from the </a:t>
            </a:r>
            <a:r>
              <a:rPr lang="sv-SE" b="1" dirty="0" err="1"/>
              <a:t>top</a:t>
            </a:r>
            <a:r>
              <a:rPr lang="sv-SE" b="1" dirty="0"/>
              <a:t> is </a:t>
            </a:r>
            <a:r>
              <a:rPr lang="sv-SE" b="1" dirty="0" err="1"/>
              <a:t>essential</a:t>
            </a:r>
            <a:r>
              <a:rPr lang="sv-SE" dirty="0"/>
              <a:t>, The </a:t>
            </a:r>
            <a:r>
              <a:rPr lang="sv-SE" dirty="0" err="1"/>
              <a:t>head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PA has </a:t>
            </a:r>
            <a:r>
              <a:rPr lang="sv-SE" dirty="0" err="1"/>
              <a:t>attended</a:t>
            </a:r>
            <a:r>
              <a:rPr lang="sv-SE" dirty="0"/>
              <a:t>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training</a:t>
            </a:r>
            <a:r>
              <a:rPr lang="sv-SE" dirty="0"/>
              <a:t> for all the </a:t>
            </a:r>
            <a:r>
              <a:rPr lang="sv-SE" dirty="0" err="1"/>
              <a:t>staff</a:t>
            </a:r>
            <a:r>
              <a:rPr lang="sv-SE" dirty="0"/>
              <a:t>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EU-</a:t>
            </a:r>
            <a:r>
              <a:rPr lang="sv-SE" dirty="0" err="1"/>
              <a:t>funds</a:t>
            </a: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 err="1"/>
              <a:t>Motivate</a:t>
            </a:r>
            <a:r>
              <a:rPr lang="sv-SE" b="1" dirty="0"/>
              <a:t> and </a:t>
            </a:r>
            <a:r>
              <a:rPr lang="sv-SE" b="1" dirty="0" err="1"/>
              <a:t>protect</a:t>
            </a:r>
            <a:r>
              <a:rPr lang="sv-SE" b="1" dirty="0"/>
              <a:t> the </a:t>
            </a:r>
            <a:r>
              <a:rPr lang="sv-SE" b="1" dirty="0" err="1"/>
              <a:t>staff</a:t>
            </a:r>
            <a:r>
              <a:rPr lang="sv-SE" b="1" dirty="0"/>
              <a:t> must not be </a:t>
            </a:r>
            <a:r>
              <a:rPr lang="sv-SE" b="1" dirty="0" err="1"/>
              <a:t>forgotten</a:t>
            </a:r>
            <a:r>
              <a:rPr lang="sv-SE" b="1" dirty="0"/>
              <a:t>,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challinging</a:t>
            </a:r>
            <a:r>
              <a:rPr lang="sv-SE" dirty="0"/>
              <a:t> to fight </a:t>
            </a:r>
            <a:r>
              <a:rPr lang="sv-SE" dirty="0" err="1"/>
              <a:t>fraud</a:t>
            </a:r>
            <a:r>
              <a:rPr lang="sv-SE" dirty="0"/>
              <a:t>, </a:t>
            </a:r>
            <a:r>
              <a:rPr lang="sv-SE" dirty="0" err="1"/>
              <a:t>especially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recovering</a:t>
            </a:r>
            <a:r>
              <a:rPr lang="sv-SE" dirty="0"/>
              <a:t> and </a:t>
            </a:r>
            <a:r>
              <a:rPr lang="sv-SE" dirty="0" err="1"/>
              <a:t>reporting</a:t>
            </a:r>
            <a:r>
              <a:rPr lang="sv-SE" dirty="0"/>
              <a:t> </a:t>
            </a:r>
            <a:r>
              <a:rPr lang="sv-SE" dirty="0" err="1"/>
              <a:t>cases</a:t>
            </a:r>
            <a:r>
              <a:rPr lang="sv-SE" dirty="0"/>
              <a:t> to the </a:t>
            </a:r>
            <a:r>
              <a:rPr lang="sv-SE" dirty="0" err="1"/>
              <a:t>prosecutors</a:t>
            </a:r>
            <a:r>
              <a:rPr lang="sv-SE" dirty="0"/>
              <a:t> </a:t>
            </a:r>
            <a:r>
              <a:rPr lang="sv-SE" dirty="0" err="1"/>
              <a:t>office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threats</a:t>
            </a:r>
            <a:r>
              <a:rPr lang="sv-SE" dirty="0"/>
              <a:t> </a:t>
            </a:r>
            <a:r>
              <a:rPr lang="sv-SE" dirty="0" err="1"/>
              <a:t>against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staff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2AC26-5728-407F-A56D-9495AC55D1B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430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05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1pPr>
            <a:lvl2pPr marL="731650" indent="-281404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2pPr>
            <a:lvl3pPr marL="1125615" indent="-225123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3pPr>
            <a:lvl4pPr marL="1575862" indent="-225123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4pPr>
            <a:lvl5pPr marL="2026107" indent="-225123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5pPr>
            <a:lvl6pPr marL="2476353" indent="-225123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6pPr>
            <a:lvl7pPr marL="2926599" indent="-225123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7pPr>
            <a:lvl8pPr marL="3376845" indent="-225123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8pPr>
            <a:lvl9pPr marL="3827090" indent="-225123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BCE371-2BC3-4364-BBC0-073DA0378F7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89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4775" y="4398964"/>
            <a:ext cx="6516688" cy="464216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9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4775" y="4398964"/>
            <a:ext cx="6516688" cy="464216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70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4775" y="4398964"/>
            <a:ext cx="6516688" cy="464216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358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4775" y="4398964"/>
            <a:ext cx="6516688" cy="464216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06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4775" y="4398964"/>
            <a:ext cx="6516688" cy="464216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712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4775" y="4398964"/>
            <a:ext cx="6516688" cy="464216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66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95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2800" y="359999"/>
            <a:ext cx="10952115" cy="1620001"/>
          </a:xfrm>
        </p:spPr>
        <p:txBody>
          <a:bodyPr lIns="0" rIns="0" anchor="t">
            <a:noAutofit/>
          </a:bodyPr>
          <a:lstStyle>
            <a:lvl1pPr algn="l"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2800" y="1980001"/>
            <a:ext cx="10952115" cy="1304925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F009-8403-43C3-8519-7066932DF16B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AA3A879-E5C1-B949-54AB-1F8131932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278D1CC1-6EC5-9701-4773-D2B193B524DE}"/>
              </a:ext>
            </a:extLst>
          </p:cNvPr>
          <p:cNvSpPr/>
          <p:nvPr/>
        </p:nvSpPr>
        <p:spPr>
          <a:xfrm>
            <a:off x="11507432" y="2708590"/>
            <a:ext cx="684568" cy="1304926"/>
          </a:xfrm>
          <a:custGeom>
            <a:avLst/>
            <a:gdLst>
              <a:gd name="connsiteX0" fmla="*/ 652463 w 684568"/>
              <a:gd name="connsiteY0" fmla="*/ 0 h 1304926"/>
              <a:gd name="connsiteX1" fmla="*/ 684568 w 684568"/>
              <a:gd name="connsiteY1" fmla="*/ 3237 h 1304926"/>
              <a:gd name="connsiteX2" fmla="*/ 684568 w 684568"/>
              <a:gd name="connsiteY2" fmla="*/ 1301690 h 1304926"/>
              <a:gd name="connsiteX3" fmla="*/ 652463 w 684568"/>
              <a:gd name="connsiteY3" fmla="*/ 1304926 h 1304926"/>
              <a:gd name="connsiteX4" fmla="*/ 0 w 684568"/>
              <a:gd name="connsiteY4" fmla="*/ 652463 h 1304926"/>
              <a:gd name="connsiteX5" fmla="*/ 652463 w 684568"/>
              <a:gd name="connsiteY5" fmla="*/ 0 h 13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568" h="1304926">
                <a:moveTo>
                  <a:pt x="652463" y="0"/>
                </a:moveTo>
                <a:lnTo>
                  <a:pt x="684568" y="3237"/>
                </a:lnTo>
                <a:lnTo>
                  <a:pt x="684568" y="1301690"/>
                </a:lnTo>
                <a:lnTo>
                  <a:pt x="652463" y="1304926"/>
                </a:lnTo>
                <a:cubicBezTo>
                  <a:pt x="292118" y="1304926"/>
                  <a:pt x="0" y="1012808"/>
                  <a:pt x="0" y="652463"/>
                </a:cubicBezTo>
                <a:cubicBezTo>
                  <a:pt x="0" y="292118"/>
                  <a:pt x="292118" y="0"/>
                  <a:pt x="652463" y="0"/>
                </a:cubicBezTo>
                <a:close/>
              </a:path>
            </a:pathLst>
          </a:custGeom>
          <a:solidFill>
            <a:srgbClr val="FA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9316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34056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51843" y="1893600"/>
            <a:ext cx="3452400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3"/>
          </p:nvPr>
        </p:nvSpPr>
        <p:spPr>
          <a:xfrm>
            <a:off x="8127687" y="1893600"/>
            <a:ext cx="34508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B5F19B-455B-4066-90CF-9A9D0042C238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03133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mslag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200" tIns="223200" rIns="121917" bIns="60958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BA93-5507-47D4-BA73-9510C4CFB7E1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Förvaltningsavdelningen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364D2CE-B810-E2DD-013A-C5E68ED6D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62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två bildtext/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342102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565" y="5486400"/>
            <a:ext cx="5311635" cy="550863"/>
          </a:xfrm>
        </p:spPr>
        <p:txBody>
          <a:bodyPr anchor="b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Bildtext/källa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99C3E5-474E-4262-A513-6A79C36A9B0D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631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4129200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5B9D-5A52-461F-810C-0B03ED042AAD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6148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Welco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BE06-4FCA-4CE7-BE2A-2779ED093C9C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7626467" y="7710490"/>
            <a:ext cx="3456000" cy="216000"/>
          </a:xfrm>
        </p:spPr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11068507" y="7710490"/>
            <a:ext cx="482400" cy="216000"/>
          </a:xfrm>
        </p:spPr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E55C200-9715-5396-D6E2-4F116E58E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E15C1B7-30F7-F54F-577D-5A8946C8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9" y="2466523"/>
            <a:ext cx="8467492" cy="14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53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blåg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2782BFD-1947-AFEB-FF04-B59489E04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723" r="337" b="28244"/>
          <a:stretch/>
        </p:blipFill>
        <p:spPr>
          <a:xfrm>
            <a:off x="-41413" y="0"/>
            <a:ext cx="12233413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D7BD-7D06-43DA-B412-A799E4729F50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7640115" y="8038041"/>
            <a:ext cx="3456000" cy="216000"/>
          </a:xfrm>
        </p:spPr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11082155" y="8038041"/>
            <a:ext cx="482400" cy="216000"/>
          </a:xfrm>
        </p:spPr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4DA1BF-0DEF-60E1-0802-1628934F2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0132744-B376-F3A6-AA00-681003FC3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9" y="2466523"/>
            <a:ext cx="8467492" cy="14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37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Fjä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gräs, himmel, utomhus, tält&#10;&#10;Automatiskt genererad beskrivning">
            <a:extLst>
              <a:ext uri="{FF2B5EF4-FFF2-40B4-BE49-F238E27FC236}">
                <a16:creationId xmlns:a16="http://schemas.microsoft.com/office/drawing/2014/main" id="{75218C7E-4246-768C-17A1-123160785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" y="0"/>
            <a:ext cx="12189420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03B9-F37F-41EE-B946-F5CABD465F44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7640115" y="7369298"/>
            <a:ext cx="3456000" cy="216000"/>
          </a:xfrm>
        </p:spPr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11082155" y="7369298"/>
            <a:ext cx="482400" cy="216000"/>
          </a:xfrm>
        </p:spPr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2CCE7E-74DB-8D8D-D35B-C7184940D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FD4135E-E37A-3A40-7280-886B7A4A0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9" y="2466523"/>
            <a:ext cx="8467492" cy="14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94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somm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gräs, utomhus, himmel, väg&#10;&#10;Automatiskt genererad beskrivning">
            <a:extLst>
              <a:ext uri="{FF2B5EF4-FFF2-40B4-BE49-F238E27FC236}">
                <a16:creationId xmlns:a16="http://schemas.microsoft.com/office/drawing/2014/main" id="{EC3BD171-3CF5-5326-3A20-8BA700AEA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3811-6991-416D-B2F8-AD7B3B1804A1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7640115" y="7219172"/>
            <a:ext cx="3456000" cy="216000"/>
          </a:xfrm>
        </p:spPr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11082155" y="7219172"/>
            <a:ext cx="482400" cy="216000"/>
          </a:xfrm>
        </p:spPr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E523BDA-0A72-892B-EAE9-7998E52F1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A172A8D-48E9-3661-BACC-D82C3B06E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9" y="2466523"/>
            <a:ext cx="8467492" cy="14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2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965200"/>
            <a:ext cx="1220893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5689600" y="6453188"/>
            <a:ext cx="814917" cy="4318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" name="Picture 6" descr="LOGO CE-EN-quadri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1" y="258764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5"/>
          <p:cNvSpPr txBox="1">
            <a:spLocks noChangeArrowheads="1"/>
          </p:cNvSpPr>
          <p:nvPr userDrawn="1"/>
        </p:nvSpPr>
        <p:spPr bwMode="auto">
          <a:xfrm>
            <a:off x="5602818" y="6456363"/>
            <a:ext cx="1058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sz="700" b="0" i="1">
                <a:solidFill>
                  <a:schemeClr val="bg1"/>
                </a:solidFill>
                <a:cs typeface="Arial" charset="0"/>
              </a:rPr>
              <a:t>Agriculture and Rural Development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0151" y="2349501"/>
            <a:ext cx="9791700" cy="1439863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00151" y="4508501"/>
            <a:ext cx="9791700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7BF220DA-31EB-4F9B-8867-632F8D70E7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4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0066CC"/>
                </a:solidFill>
              </a:defRPr>
            </a:lvl1pPr>
            <a:lvl2pPr>
              <a:defRPr>
                <a:solidFill>
                  <a:srgbClr val="0066CC"/>
                </a:solidFill>
              </a:defRPr>
            </a:lvl2pPr>
            <a:lvl3pPr>
              <a:defRPr>
                <a:solidFill>
                  <a:srgbClr val="0066CC"/>
                </a:solidFill>
              </a:defRPr>
            </a:lvl3pPr>
            <a:lvl4pPr>
              <a:defRPr>
                <a:solidFill>
                  <a:srgbClr val="0066CC"/>
                </a:solidFill>
              </a:defRPr>
            </a:lvl4pPr>
            <a:lvl5pPr>
              <a:defRPr>
                <a:solidFill>
                  <a:srgbClr val="0066C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087-E343-4586-8DE8-4504CD9D00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307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C3E04-1727-40C5-A541-D0C7850B17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6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1439-853D-4E9D-BDC9-BFA1A89D40E8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7341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1" y="1628776"/>
            <a:ext cx="5619749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5701" y="1628776"/>
            <a:ext cx="5619751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7C545-4882-4FAF-BEB0-B957B3EAA9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146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793B6-6BD6-4EC6-890F-62233B050C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308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DC2C1-EAD5-43C3-8AB1-3E47BD6A25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36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93288-A1C8-4890-B512-1E348E04E9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057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70FB6-7B4E-46FA-9296-9C34637245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95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F61E-417B-4233-B257-3C9A43D3C7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057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CC571-BE5C-49EC-8BC9-89DF861CE4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001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5834" y="1052514"/>
            <a:ext cx="2861733" cy="5400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633" y="1052514"/>
            <a:ext cx="83820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EF64F-D0E6-437E-AC6E-47AA6D50B3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335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3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4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1" y="6619165"/>
            <a:ext cx="707409" cy="240595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50"/>
            <a:ext cx="10065224" cy="897755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2" y="5557904"/>
            <a:ext cx="5040313" cy="52899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981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90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5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3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5"/>
            <a:ext cx="10065224" cy="872647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1" y="6619165"/>
            <a:ext cx="707409" cy="240595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9"/>
            <a:ext cx="10065224" cy="897755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2" y="5783536"/>
            <a:ext cx="5040313" cy="528999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0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>
            <a:lvl1pPr marL="468000" indent="-4680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FB52-C6B0-4AAD-BD67-12B38519897E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3087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20"/>
            <a:ext cx="12192000" cy="605919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5"/>
            <a:ext cx="12197347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 dirty="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4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1" y="6619165"/>
            <a:ext cx="707409" cy="240595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50"/>
            <a:ext cx="10065224" cy="897755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3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2" y="5557904"/>
            <a:ext cx="5040313" cy="528999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093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6"/>
            <a:ext cx="1716200" cy="45054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6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2"/>
            <a:ext cx="0" cy="32959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92" y="3602038"/>
            <a:ext cx="10156297" cy="16557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643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6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3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3" y="4160829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949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6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3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3" y="4160829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847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2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1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565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6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1" y="1825626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2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3" y="482861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15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6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1" y="1825626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2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3" y="482861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326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3358489" cy="37631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82" y="1825626"/>
            <a:ext cx="3358489" cy="37631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4" y="1825626"/>
            <a:ext cx="3358489" cy="37631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2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3" y="482861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636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2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3" y="482861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48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2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1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40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2800" y="1890000"/>
            <a:ext cx="8074800" cy="4129200"/>
          </a:xfrm>
        </p:spPr>
        <p:txBody>
          <a:bodyPr rIns="0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6F624D-153A-4406-93C3-7D1B4E23F196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84749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5"/>
            <a:ext cx="8550323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7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8" y="743804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4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687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8" y="1825627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1"/>
            <a:ext cx="46692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2" y="-46381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559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20" y="1913417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3" y="2898478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8"/>
            <a:ext cx="3185512" cy="2184031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202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9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4" y="2860832"/>
            <a:ext cx="1620431" cy="2184031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9" y="3790928"/>
            <a:ext cx="1987551" cy="1987551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5" y="3908960"/>
            <a:ext cx="1751487" cy="1751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3" y="482861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184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202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202" y="1748082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30" y="1748082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8" y="1748081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6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4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202" y="3934114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30" y="3934114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8" y="3934113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6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4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3" y="482861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1072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2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1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5" y="2284670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4" y="2284670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9" y="2284670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5" y="4038686"/>
            <a:ext cx="266955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41" y="4041946"/>
            <a:ext cx="266955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5" y="4037438"/>
            <a:ext cx="266955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0754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2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1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71" y="2159959"/>
            <a:ext cx="2461591" cy="1638159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71" y="3968883"/>
            <a:ext cx="2461591" cy="1638159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50" y="2159959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2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9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51" y="3968882"/>
            <a:ext cx="2461591" cy="1638159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3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3" y="2159959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251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202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3" y="482861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4" y="1843397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6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8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5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3349671" y="4291726"/>
            <a:ext cx="0" cy="1187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5970419" y="4291726"/>
            <a:ext cx="0" cy="1187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8591167" y="4291726"/>
            <a:ext cx="0" cy="1187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97897" y="4260556"/>
            <a:ext cx="20828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3618645" y="4260556"/>
            <a:ext cx="20828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6239393" y="4260556"/>
            <a:ext cx="20828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8860143" y="4260556"/>
            <a:ext cx="20828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845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5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5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095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&amp; Subtitle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39CB27FC-10F8-A14F-BEB4-782510865B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044950"/>
            <a:ext cx="104902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5727F717-23B2-9144-47F7-B97C40FD95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6502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200E8F79-4F04-CA0F-801E-B08058FED5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178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5F1D7727-8289-A3F8-63D7-427261A1A5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7" y="531019"/>
            <a:ext cx="4283075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854485" y="1907006"/>
            <a:ext cx="9448515" cy="261957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8000" b="0" i="0" cap="none" spc="-136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54485" y="4741162"/>
            <a:ext cx="9448515" cy="1503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16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16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12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746300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D578E481-0E01-AC54-4586-0515EB770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7" y="531019"/>
            <a:ext cx="4281488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E7E80B0-135C-4CDA-EC95-BC1F0BA104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044950"/>
            <a:ext cx="104902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5EACEA7B-8E52-3352-2C4E-EF1241EAA9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6502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854485" y="1907006"/>
            <a:ext cx="9448515" cy="261957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8000" b="0" i="0" cap="none" spc="-136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54485" y="4741162"/>
            <a:ext cx="9448515" cy="1503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16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16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12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428870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5EA4-3CB7-43A7-B2D2-AC49FE60F136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6E654F9-632A-22A0-9A6D-23B9CBA2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F6BAD17A-F93A-F7BA-1ACD-E624684CAE40}"/>
              </a:ext>
            </a:extLst>
          </p:cNvPr>
          <p:cNvSpPr/>
          <p:nvPr/>
        </p:nvSpPr>
        <p:spPr>
          <a:xfrm>
            <a:off x="11507432" y="2708590"/>
            <a:ext cx="684568" cy="1304926"/>
          </a:xfrm>
          <a:custGeom>
            <a:avLst/>
            <a:gdLst>
              <a:gd name="connsiteX0" fmla="*/ 652463 w 684568"/>
              <a:gd name="connsiteY0" fmla="*/ 0 h 1304926"/>
              <a:gd name="connsiteX1" fmla="*/ 684568 w 684568"/>
              <a:gd name="connsiteY1" fmla="*/ 3237 h 1304926"/>
              <a:gd name="connsiteX2" fmla="*/ 684568 w 684568"/>
              <a:gd name="connsiteY2" fmla="*/ 1301690 h 1304926"/>
              <a:gd name="connsiteX3" fmla="*/ 652463 w 684568"/>
              <a:gd name="connsiteY3" fmla="*/ 1304926 h 1304926"/>
              <a:gd name="connsiteX4" fmla="*/ 0 w 684568"/>
              <a:gd name="connsiteY4" fmla="*/ 652463 h 1304926"/>
              <a:gd name="connsiteX5" fmla="*/ 652463 w 684568"/>
              <a:gd name="connsiteY5" fmla="*/ 0 h 13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568" h="1304926">
                <a:moveTo>
                  <a:pt x="652463" y="0"/>
                </a:moveTo>
                <a:lnTo>
                  <a:pt x="684568" y="3237"/>
                </a:lnTo>
                <a:lnTo>
                  <a:pt x="684568" y="1301690"/>
                </a:lnTo>
                <a:lnTo>
                  <a:pt x="652463" y="1304926"/>
                </a:lnTo>
                <a:cubicBezTo>
                  <a:pt x="292118" y="1304926"/>
                  <a:pt x="0" y="1012808"/>
                  <a:pt x="0" y="652463"/>
                </a:cubicBezTo>
                <a:cubicBezTo>
                  <a:pt x="0" y="292118"/>
                  <a:pt x="292118" y="0"/>
                  <a:pt x="652463" y="0"/>
                </a:cubicBezTo>
                <a:close/>
              </a:path>
            </a:pathLst>
          </a:custGeom>
          <a:solidFill>
            <a:srgbClr val="FA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8423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35B4F50C-18E5-ADC6-AA0C-5D4AE27EF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AF1104E9-6485-206E-8F54-D4508E4723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044950"/>
            <a:ext cx="104902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1237CB5D-85B0-AD23-B044-060AE23857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6502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altas na hÉireann | Government of Ireland">
            <a:extLst>
              <a:ext uri="{FF2B5EF4-FFF2-40B4-BE49-F238E27FC236}">
                <a16:creationId xmlns:a16="http://schemas.microsoft.com/office/drawing/2014/main" id="{EA4DF5E4-0575-9308-DEF8-60BD5E121681}"/>
              </a:ext>
            </a:extLst>
          </p:cNvPr>
          <p:cNvSpPr txBox="1"/>
          <p:nvPr userDrawn="1"/>
        </p:nvSpPr>
        <p:spPr>
          <a:xfrm>
            <a:off x="2961925" y="6305902"/>
            <a:ext cx="4724050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An </a:t>
            </a:r>
            <a:r>
              <a:rPr lang="en-GB" sz="900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Roinn</a:t>
            </a:r>
            <a:r>
              <a:rPr lang="en-GB" sz="900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GB" sz="900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Talmhaíochta</a:t>
            </a:r>
            <a:r>
              <a:rPr lang="en-GB" sz="900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, Bia </a:t>
            </a:r>
            <a:r>
              <a:rPr lang="en-GB" sz="900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agus</a:t>
            </a:r>
            <a:r>
              <a:rPr lang="en-GB" sz="900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Mara </a:t>
            </a:r>
            <a:r>
              <a:rPr sz="900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| </a:t>
            </a:r>
            <a:r>
              <a:rPr lang="en-US" sz="900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Department of Agriculture, Food and the Marine</a:t>
            </a:r>
            <a:endParaRPr sz="900" kern="0" dirty="0">
              <a:solidFill>
                <a:schemeClr val="bg1">
                  <a:alpha val="45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2924854" y="2003258"/>
            <a:ext cx="8386795" cy="4072690"/>
          </a:xfrm>
          <a:prstGeom prst="rect">
            <a:avLst/>
          </a:prstGeom>
        </p:spPr>
        <p:txBody>
          <a:bodyPr anchorCtr="0"/>
          <a:lstStyle>
            <a:lvl1pPr algn="l">
              <a:lnSpc>
                <a:spcPct val="80000"/>
              </a:lnSpc>
              <a:defRPr sz="9000" b="0" i="0" cap="none" spc="-15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961925" y="804378"/>
            <a:ext cx="7604475" cy="374183"/>
          </a:xfrm>
          <a:prstGeom prst="rect">
            <a:avLst/>
          </a:prstGeom>
        </p:spPr>
        <p:txBody>
          <a:bodyPr/>
          <a:lstStyle>
            <a:lvl1pPr algn="l">
              <a:defRPr sz="1400" b="0" i="0" spc="-5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77850" y="1353185"/>
            <a:ext cx="1854200" cy="4570362"/>
          </a:xfrm>
          <a:prstGeom prst="rect">
            <a:avLst/>
          </a:prstGeom>
        </p:spPr>
        <p:txBody>
          <a:bodyPr anchor="t"/>
          <a:lstStyle>
            <a:lvl1pPr>
              <a:defRPr sz="205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36816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24B574C-507A-267D-A815-02404915A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044950"/>
            <a:ext cx="104902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C65669C8-1131-EE1E-0B5D-7F176AC923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6502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BACC4390-6C17-2B9C-D949-CE1FDC4A1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altas na hÉireann | Government of Ireland">
            <a:extLst>
              <a:ext uri="{FF2B5EF4-FFF2-40B4-BE49-F238E27FC236}">
                <a16:creationId xmlns:a16="http://schemas.microsoft.com/office/drawing/2014/main" id="{9A26597B-9A07-A49E-321D-87029F543A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62275" y="6305902"/>
            <a:ext cx="4724050" cy="1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eaLnBrk="1">
              <a:defRPr/>
            </a:pPr>
            <a:r>
              <a:rPr lang="en-GB" altLang="en-US" sz="900" b="1">
                <a:solidFill>
                  <a:srgbClr val="929292"/>
                </a:solidFill>
                <a:latin typeface="Arial" panose="020B0604020202020204" pitchFamily="34" charset="0"/>
              </a:rPr>
              <a:t>An Roinn Talmhaíochta, Bia agus Mara </a:t>
            </a:r>
            <a:r>
              <a:rPr lang="en-US" altLang="en-US" sz="900">
                <a:solidFill>
                  <a:srgbClr val="929292"/>
                </a:solidFill>
                <a:latin typeface="Arial" panose="020B0604020202020204" pitchFamily="34" charset="0"/>
              </a:rPr>
              <a:t>| Department of Agriculture, Food and the Marine</a:t>
            </a: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2924854" y="2003258"/>
            <a:ext cx="8386795" cy="4072690"/>
          </a:xfrm>
          <a:prstGeom prst="rect">
            <a:avLst/>
          </a:prstGeom>
        </p:spPr>
        <p:txBody>
          <a:bodyPr anchorCtr="0"/>
          <a:lstStyle>
            <a:lvl1pPr algn="l">
              <a:lnSpc>
                <a:spcPct val="80000"/>
              </a:lnSpc>
              <a:defRPr sz="9000" b="0" i="0" cap="none" spc="-15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961925" y="804378"/>
            <a:ext cx="7604475" cy="374183"/>
          </a:xfrm>
          <a:prstGeom prst="rect">
            <a:avLst/>
          </a:prstGeom>
        </p:spPr>
        <p:txBody>
          <a:bodyPr/>
          <a:lstStyle>
            <a:lvl1pPr algn="l">
              <a:defRPr sz="1400" b="0" i="0" spc="-5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77850" y="1353185"/>
            <a:ext cx="1854200" cy="4570362"/>
          </a:xfrm>
          <a:prstGeom prst="rect">
            <a:avLst/>
          </a:prstGeom>
        </p:spPr>
        <p:txBody>
          <a:bodyPr anchor="t"/>
          <a:lstStyle>
            <a:lvl1pPr>
              <a:defRPr sz="205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823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BAD0716-2EB9-8A21-899A-70FCCF670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044950"/>
            <a:ext cx="104902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4C97A15-4EAE-7549-0542-AE1A64536F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6502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EC093C49-F9C7-AF13-B272-DAA28B3587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altas na hÉireann | Government of Ireland">
            <a:extLst>
              <a:ext uri="{FF2B5EF4-FFF2-40B4-BE49-F238E27FC236}">
                <a16:creationId xmlns:a16="http://schemas.microsoft.com/office/drawing/2014/main" id="{71B44E99-9DF0-089E-F361-7EA02589620D}"/>
              </a:ext>
            </a:extLst>
          </p:cNvPr>
          <p:cNvSpPr txBox="1"/>
          <p:nvPr userDrawn="1"/>
        </p:nvSpPr>
        <p:spPr>
          <a:xfrm>
            <a:off x="720725" y="6305902"/>
            <a:ext cx="4929235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fld id="{A94CD687-99A0-4714-A466-93534827F489}" type="slidenum">
              <a:rPr lang="uk-UA" sz="900" b="1" kern="0" smtClean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GB" sz="900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 An </a:t>
            </a:r>
            <a:r>
              <a:rPr lang="en-GB" sz="900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Roinn</a:t>
            </a:r>
            <a:r>
              <a:rPr lang="en-GB" sz="900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GB" sz="900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Talmhaíochta</a:t>
            </a:r>
            <a:r>
              <a:rPr lang="en-GB" sz="900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, Bia </a:t>
            </a:r>
            <a:r>
              <a:rPr lang="en-GB" sz="900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agus</a:t>
            </a:r>
            <a:r>
              <a:rPr lang="en-GB" sz="900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Mara </a:t>
            </a:r>
            <a:r>
              <a:rPr sz="900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| </a:t>
            </a:r>
            <a:r>
              <a:rPr lang="en-US" sz="900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Department of Agriculture, Food and the Marine</a:t>
            </a:r>
            <a:endParaRPr sz="900" kern="0" dirty="0">
              <a:solidFill>
                <a:schemeClr val="bg1">
                  <a:alpha val="45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720726" y="1778000"/>
            <a:ext cx="9885112" cy="4376153"/>
          </a:xfrm>
          <a:prstGeom prst="rect">
            <a:avLst/>
          </a:prstGeom>
        </p:spPr>
        <p:txBody>
          <a:bodyPr numCol="1" spcCol="1039079"/>
          <a:lstStyle>
            <a:lvl1pPr algn="l">
              <a:defRPr sz="9000" b="0" i="0" spc="-43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2200" b="0" i="0" spc="-43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609600" indent="-3048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914400" indent="-3048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22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206500" indent="-304800" algn="l">
              <a:buClr>
                <a:srgbClr val="929292"/>
              </a:buClr>
              <a:buSzPct val="100000"/>
              <a:buChar char="–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63604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altas na hÉireann | Government of Ireland">
            <a:extLst>
              <a:ext uri="{FF2B5EF4-FFF2-40B4-BE49-F238E27FC236}">
                <a16:creationId xmlns:a16="http://schemas.microsoft.com/office/drawing/2014/main" id="{88D7F2D8-E9C3-ED33-041B-4B05FF70B5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0725" y="6305902"/>
            <a:ext cx="4929235" cy="1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eaLnBrk="1"/>
            <a:fld id="{2E0BE042-6E09-4A34-9BC2-ECAB1350275C}" type="slidenum">
              <a:rPr lang="uk-UA" altLang="en-US" sz="900" b="1">
                <a:solidFill>
                  <a:srgbClr val="929292"/>
                </a:solidFill>
                <a:latin typeface="Arial" panose="020B0604020202020204" pitchFamily="34" charset="0"/>
              </a:rPr>
              <a:pPr eaLnBrk="1"/>
              <a:t>‹#›</a:t>
            </a:fld>
            <a:r>
              <a:rPr lang="en-GB" altLang="en-US" sz="900" b="1">
                <a:solidFill>
                  <a:srgbClr val="929292"/>
                </a:solidFill>
                <a:latin typeface="Arial" panose="020B0604020202020204" pitchFamily="34" charset="0"/>
              </a:rPr>
              <a:t>  An Roinn Talmhaíochta, Bia agus Mara </a:t>
            </a:r>
            <a:r>
              <a:rPr lang="en-US" altLang="en-US" sz="900">
                <a:solidFill>
                  <a:srgbClr val="929292"/>
                </a:solidFill>
                <a:latin typeface="Arial" panose="020B0604020202020204" pitchFamily="34" charset="0"/>
              </a:rPr>
              <a:t>| Department of Agriculture, Food and the Marine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D1E22BD4-EAEA-97B0-4E42-04256EAB7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044950"/>
            <a:ext cx="104902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12A93DB8-E21F-F691-EB4A-0D3A3832D9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6502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9AFC29B2-FCD2-ED22-4568-84F649D309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720726" y="1778000"/>
            <a:ext cx="9885112" cy="4376153"/>
          </a:xfrm>
          <a:prstGeom prst="rect">
            <a:avLst/>
          </a:prstGeom>
        </p:spPr>
        <p:txBody>
          <a:bodyPr numCol="1" spcCol="1039079"/>
          <a:lstStyle>
            <a:lvl1pPr algn="l">
              <a:defRPr sz="9000" b="0" i="0" spc="-43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2200" b="0" i="0" spc="-43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609600" indent="-3048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914400" indent="-3048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22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206500" indent="-304800" algn="l">
              <a:buClr>
                <a:srgbClr val="929292"/>
              </a:buClr>
              <a:buSzPct val="100000"/>
              <a:buChar char="–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696622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669EB72-33F7-290E-F02F-6A79ACDA2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altas na hÉireann | Government of Ireland">
            <a:extLst>
              <a:ext uri="{FF2B5EF4-FFF2-40B4-BE49-F238E27FC236}">
                <a16:creationId xmlns:a16="http://schemas.microsoft.com/office/drawing/2014/main" id="{D8FE6794-1323-287D-9BFA-48DFC32631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0725" y="6305902"/>
            <a:ext cx="4929235" cy="1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eaLnBrk="1"/>
            <a:fld id="{14136503-927F-454A-82F4-E1CF173D0FF1}" type="slidenum">
              <a:rPr lang="uk-UA" altLang="en-US" sz="900" b="1">
                <a:solidFill>
                  <a:srgbClr val="929292"/>
                </a:solidFill>
                <a:latin typeface="Arial" panose="020B0604020202020204" pitchFamily="34" charset="0"/>
              </a:rPr>
              <a:pPr eaLnBrk="1"/>
              <a:t>‹#›</a:t>
            </a:fld>
            <a:r>
              <a:rPr lang="en-GB" altLang="en-US" sz="900" b="1">
                <a:solidFill>
                  <a:srgbClr val="929292"/>
                </a:solidFill>
                <a:latin typeface="Arial" panose="020B0604020202020204" pitchFamily="34" charset="0"/>
              </a:rPr>
              <a:t>  An Roinn Talmhaíochta, Bia agus Mara </a:t>
            </a:r>
            <a:r>
              <a:rPr lang="en-US" altLang="en-US" sz="900">
                <a:solidFill>
                  <a:srgbClr val="929292"/>
                </a:solidFill>
                <a:latin typeface="Arial" panose="020B0604020202020204" pitchFamily="34" charset="0"/>
              </a:rPr>
              <a:t>| Department of Agriculture, Food and the Marine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720726" y="1778000"/>
            <a:ext cx="9885112" cy="4376153"/>
          </a:xfrm>
          <a:prstGeom prst="rect">
            <a:avLst/>
          </a:prstGeom>
        </p:spPr>
        <p:txBody>
          <a:bodyPr numCol="1" spcCol="1039079"/>
          <a:lstStyle>
            <a:lvl1pPr algn="l">
              <a:defRPr sz="9000" b="0" i="0" spc="-43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2200" b="0" i="0" spc="-43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609600" indent="-3048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914400" indent="-3048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22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206500" indent="-304800" algn="l">
              <a:buClr>
                <a:srgbClr val="929292"/>
              </a:buClr>
              <a:buSzPct val="100000"/>
              <a:buChar char="–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20149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8DA2B05-99CA-5C3C-70E6-FD22C8890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altas na hÉireann | Government of Ireland">
            <a:extLst>
              <a:ext uri="{FF2B5EF4-FFF2-40B4-BE49-F238E27FC236}">
                <a16:creationId xmlns:a16="http://schemas.microsoft.com/office/drawing/2014/main" id="{50038E1D-0B8E-45E6-8F74-B9CEF90B39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0725" y="6305902"/>
            <a:ext cx="4929235" cy="1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eaLnBrk="1"/>
            <a:fld id="{D35ABAE4-50FC-45D6-BD94-18A29A922292}" type="slidenum">
              <a:rPr lang="uk-UA" altLang="en-US" sz="900" b="1">
                <a:solidFill>
                  <a:srgbClr val="929292"/>
                </a:solidFill>
                <a:latin typeface="Arial" panose="020B0604020202020204" pitchFamily="34" charset="0"/>
              </a:rPr>
              <a:pPr eaLnBrk="1"/>
              <a:t>‹#›</a:t>
            </a:fld>
            <a:r>
              <a:rPr lang="en-GB" altLang="en-US" sz="900" b="1">
                <a:solidFill>
                  <a:srgbClr val="929292"/>
                </a:solidFill>
                <a:latin typeface="Arial" panose="020B0604020202020204" pitchFamily="34" charset="0"/>
              </a:rPr>
              <a:t>  An Roinn Talmhaíochta, Bia agus Mara </a:t>
            </a:r>
            <a:r>
              <a:rPr lang="en-US" altLang="en-US" sz="900">
                <a:solidFill>
                  <a:srgbClr val="929292"/>
                </a:solidFill>
                <a:latin typeface="Arial" panose="020B0604020202020204" pitchFamily="34" charset="0"/>
              </a:rPr>
              <a:t>| Department of Agriculture, Food and the Marine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720725" y="473075"/>
            <a:ext cx="9662528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800" b="1" cap="none" spc="-9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3925" y="1778000"/>
            <a:ext cx="5616575" cy="4322011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pPr lvl="0"/>
            <a:r>
              <a:rPr lang="en-US" noProof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1149" y="1778000"/>
            <a:ext cx="4928394" cy="4322011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rgbClr val="5E5E5E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rgbClr val="5E5E5E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rgbClr val="5E5E5E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rgbClr val="5E5E5E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6426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altas na hÉireann | Government of Ireland">
            <a:extLst>
              <a:ext uri="{FF2B5EF4-FFF2-40B4-BE49-F238E27FC236}">
                <a16:creationId xmlns:a16="http://schemas.microsoft.com/office/drawing/2014/main" id="{949C4C82-E8E9-D2D0-5E12-2F7B07948C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0725" y="6305902"/>
            <a:ext cx="4929235" cy="1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eaLnBrk="1"/>
            <a:fld id="{D412E7CB-F955-4AFE-8B02-659DA0AB2ED4}" type="slidenum">
              <a:rPr lang="uk-UA" altLang="en-US" sz="900" b="1">
                <a:solidFill>
                  <a:srgbClr val="929292"/>
                </a:solidFill>
                <a:latin typeface="Arial" panose="020B0604020202020204" pitchFamily="34" charset="0"/>
              </a:rPr>
              <a:pPr eaLnBrk="1"/>
              <a:t>‹#›</a:t>
            </a:fld>
            <a:r>
              <a:rPr lang="en-GB" altLang="en-US" sz="900" b="1">
                <a:solidFill>
                  <a:srgbClr val="929292"/>
                </a:solidFill>
                <a:latin typeface="Arial" panose="020B0604020202020204" pitchFamily="34" charset="0"/>
              </a:rPr>
              <a:t>  An Roinn Talmhaíochta, Bia agus Mara </a:t>
            </a:r>
            <a:r>
              <a:rPr lang="en-US" altLang="en-US" sz="900">
                <a:solidFill>
                  <a:srgbClr val="929292"/>
                </a:solidFill>
                <a:latin typeface="Arial" panose="020B0604020202020204" pitchFamily="34" charset="0"/>
              </a:rPr>
              <a:t>| Department of Agriculture, Food and the Marine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720725" y="1078556"/>
            <a:ext cx="4938670" cy="1450621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35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3925" y="417689"/>
            <a:ext cx="5821491" cy="5698949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pPr lvl="0"/>
            <a:r>
              <a:rPr lang="en-US" noProof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0725" y="473075"/>
            <a:ext cx="4938629" cy="404255"/>
          </a:xfrm>
          <a:prstGeom prst="rect">
            <a:avLst/>
          </a:prstGeom>
        </p:spPr>
        <p:txBody>
          <a:bodyPr/>
          <a:lstStyle>
            <a:lvl1pPr algn="l">
              <a:defRPr sz="1750" b="1">
                <a:solidFill>
                  <a:srgbClr val="B3B6A7"/>
                </a:solidFill>
                <a:latin typeface="+mn-lt"/>
              </a:defRPr>
            </a:lvl1pPr>
            <a:lvl2pPr algn="l">
              <a:defRPr sz="1750" b="1">
                <a:latin typeface="+mn-lt"/>
              </a:defRPr>
            </a:lvl2pPr>
            <a:lvl3pPr algn="l">
              <a:defRPr sz="1750" b="1">
                <a:latin typeface="+mn-lt"/>
              </a:defRPr>
            </a:lvl3pPr>
            <a:lvl4pPr algn="l">
              <a:defRPr sz="1750" b="1">
                <a:latin typeface="+mn-lt"/>
              </a:defRPr>
            </a:lvl4pPr>
            <a:lvl5pPr algn="l">
              <a:defRPr sz="1750"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1044" y="2681288"/>
            <a:ext cx="4928394" cy="3435350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rgbClr val="5E5E5E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rgbClr val="5E5E5E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rgbClr val="5E5E5E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rgbClr val="5E5E5E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3055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317B496-8F6F-AC88-EEA5-3F505782B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altas na hÉireann | Government of Ireland">
            <a:extLst>
              <a:ext uri="{FF2B5EF4-FFF2-40B4-BE49-F238E27FC236}">
                <a16:creationId xmlns:a16="http://schemas.microsoft.com/office/drawing/2014/main" id="{B2A60F5E-BBA5-5591-A845-FFC4D0210B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0725" y="6305902"/>
            <a:ext cx="4929235" cy="1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eaLnBrk="1"/>
            <a:fld id="{26C51AEC-013E-413E-93E4-7381A1B0D419}" type="slidenum">
              <a:rPr lang="uk-UA" altLang="en-US" sz="900" b="1">
                <a:solidFill>
                  <a:srgbClr val="929292"/>
                </a:solidFill>
                <a:latin typeface="Arial" panose="020B0604020202020204" pitchFamily="34" charset="0"/>
              </a:rPr>
              <a:pPr eaLnBrk="1"/>
              <a:t>‹#›</a:t>
            </a:fld>
            <a:r>
              <a:rPr lang="en-GB" altLang="en-US" sz="900" b="1">
                <a:solidFill>
                  <a:srgbClr val="929292"/>
                </a:solidFill>
                <a:latin typeface="Arial" panose="020B0604020202020204" pitchFamily="34" charset="0"/>
              </a:rPr>
              <a:t>  An Roinn Talmhaíochta, Bia agus Mara </a:t>
            </a:r>
            <a:r>
              <a:rPr lang="en-US" altLang="en-US" sz="900">
                <a:solidFill>
                  <a:srgbClr val="929292"/>
                </a:solidFill>
                <a:latin typeface="Arial" panose="020B0604020202020204" pitchFamily="34" charset="0"/>
              </a:rPr>
              <a:t>| Department of Agriculture, Food and the Marine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720725" y="473075"/>
            <a:ext cx="9662528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800" b="1" cap="none" spc="-9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3925" y="1777999"/>
            <a:ext cx="5616575" cy="2115822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pPr lvl="0"/>
            <a:r>
              <a:rPr lang="en-US" noProof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03925" y="4030011"/>
            <a:ext cx="2736000" cy="207000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pPr lvl="0"/>
            <a:r>
              <a:rPr lang="en-US" noProof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884500" y="4030011"/>
            <a:ext cx="2736000" cy="207000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pPr lvl="0"/>
            <a:r>
              <a:rPr lang="en-US" noProof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0725" y="1777999"/>
            <a:ext cx="4928394" cy="4322012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rgbClr val="5E5E5E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rgbClr val="5E5E5E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rgbClr val="5E5E5E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rgbClr val="5E5E5E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4943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05212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01119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53064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6887" y="1908063"/>
            <a:ext cx="53516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3761-0C0C-46EA-A7CF-60741FC9052E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5680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1667-3136-4020-ADCA-9F25EDF43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92447-F053-48F7-95E2-086034773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B0679-4C51-41CD-AC17-A183D1CD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389-817F-428C-9326-CE1D1E7647B2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9A8B1-F0CF-4C86-A0E4-5926C84E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CD4C-813C-459F-9998-D528D13B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C7F6-137D-4DD8-8132-00999D9353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55248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AE04-3C7F-41FC-B1DD-EBC23E1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A7442-0B0B-4CD2-B705-2A2CCB716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9FD74-102A-484A-858C-80195350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389-817F-428C-9326-CE1D1E7647B2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133D8-A5AA-47EC-BFAB-F8D3D5E6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77994-46A7-4FCF-8DFB-09CDDB8D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C7F6-137D-4DD8-8132-00999D9353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42099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66B6-E978-43B9-9571-3DB75453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D29F9-C48C-4B84-ACBB-0FFC4CEB8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B52B0-E8DA-436D-A1AB-01E1850D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389-817F-428C-9326-CE1D1E7647B2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88804-2359-431D-A7C0-0E91E265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B7DF-4543-44AB-97B0-BE647CA5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C7F6-137D-4DD8-8132-00999D9353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2360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4D09-BCE1-411F-9FCD-482153B1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8CB0E-541C-48C2-9569-EFF542BAD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A3D5A-1B17-4978-8637-6385A67FA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35E90-000F-4F9B-ABB9-A65EA7D7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389-817F-428C-9326-CE1D1E7647B2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E3E26-8466-4CBE-965E-39135DDF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DA4E6-E947-40D3-BA29-7D8266E9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C7F6-137D-4DD8-8132-00999D9353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0614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B635D-393C-4123-88F2-15E08210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6BBBF-E555-4A74-AE36-2109E698F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EC1A8-91B4-43E4-843E-A1E3A69A8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3C598-4189-47CA-91B5-208C18231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06F25-49BD-4FF7-830A-E9D0B0D0C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EA7856-435B-401A-AD52-543B5E42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389-817F-428C-9326-CE1D1E7647B2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4C35F-FA67-42E8-90D2-2CAF5D4E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F40BF-6876-4E7A-8117-3944D297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C7F6-137D-4DD8-8132-00999D9353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5862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2092-3B95-4587-8FFD-E0FC9B25D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ECD37-A170-4FCF-8542-A293D98C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389-817F-428C-9326-CE1D1E7647B2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FC757-8E44-48BD-8A2B-A47202C9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EECEA-1FF1-4B0F-AF4E-96F94E31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C7F6-137D-4DD8-8132-00999D9353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9644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CF1B2-84E6-41CE-B499-96F571C5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389-817F-428C-9326-CE1D1E7647B2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28B3FD-146D-4484-BBD8-9265CE12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38309-DFBD-4D96-89C3-47E1D27A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C7F6-137D-4DD8-8132-00999D9353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16781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8CB05-5181-4767-B1C5-35325532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98568-A156-4821-9AD8-24945C2F4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14F5C-2D42-4534-AB30-BB6A2BB2B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D601F-99C8-4CB2-B219-88ED50D9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389-817F-428C-9326-CE1D1E7647B2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E2DB2-E57A-444E-9EEC-4A1376B6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100A9-B89D-4107-823D-ABD8F88E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C7F6-137D-4DD8-8132-00999D9353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29431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98FCD-F0A2-45C7-A1BE-B77E01EB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6DC95-1FDF-4B17-A941-ED485E249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80EE3-2E27-4781-B012-F6DC26000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BA808-B994-4680-B79E-4FB2A084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389-817F-428C-9326-CE1D1E7647B2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902A5-F4DD-4533-9C22-E96E103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F6E71-2DF0-46C3-A57C-5F2DB54D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C7F6-137D-4DD8-8132-00999D9353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52989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0193-86B7-457B-8534-C14C00FE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183E8-4010-403D-BBA4-70A108148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7D0C-2B5E-4D18-A723-A00D45D2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389-817F-428C-9326-CE1D1E7647B2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0AD4B-B4FB-469F-80C3-C792466F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5E93F-2533-4BA8-A1B5-71ADDF1F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C7F6-137D-4DD8-8132-00999D9353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689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499927"/>
            <a:ext cx="5306401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799" y="2426463"/>
            <a:ext cx="5306401" cy="361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26887" y="1496145"/>
            <a:ext cx="5351628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26887" y="2426006"/>
            <a:ext cx="5351628" cy="36112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D34-CDC9-417D-AC38-B2F69945DCB6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57210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D76683-C9E0-436F-8E3F-C260AC6F9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77901-CC07-474F-BADC-1AE999361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6BCC2-1651-40D7-B942-DC9AEF69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389-817F-428C-9326-CE1D1E7647B2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D5CC4-F099-45AA-95D8-80830CAE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2B150-580F-4F32-A2FB-5B31030D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C7F6-137D-4DD8-8132-00999D9353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99644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65745" y="1209675"/>
            <a:ext cx="9359900" cy="221932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Presentationsrubrik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465745" y="3694112"/>
            <a:ext cx="9359900" cy="22193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 och datum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129E-E26E-4C21-A29B-AF82B1E8BA1E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CA0BB-B07A-4982-A14A-2E539A969B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5264-25F8-4A0C-9956-EE3AE45F631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0566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5745" y="1"/>
            <a:ext cx="9359900" cy="119697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65745" y="1412875"/>
            <a:ext cx="9359900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BD79-111B-4D22-B78E-3264BDB74C52}" type="datetime1">
              <a:rPr lang="sv-SE" smtClean="0"/>
              <a:t>2023-06-05</a:t>
            </a:fld>
            <a:endParaRPr lang="sv-S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FA5AC9E-07C4-4857-B7ED-3B06D82F6E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06103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1298FFC8-8490-AE4B-8F4D-ECB151E8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745" y="1"/>
            <a:ext cx="9359900" cy="119697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6211E6A4-7C9E-234A-995E-F2476DA3B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745" y="1412875"/>
            <a:ext cx="9359900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895E6-01E6-4473-9307-6E64265EAE54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114CF1E-D4F5-44AB-8823-41CB250B7B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5264-25F8-4A0C-9956-EE3AE45F631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8618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5745" y="1412876"/>
            <a:ext cx="9356411" cy="2016124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65745" y="3690650"/>
            <a:ext cx="9356411" cy="2222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0AA5-2911-419C-B7C2-7958B10644B3}" type="datetime1">
              <a:rPr lang="sv-SE" smtClean="0"/>
              <a:t>2023-06-05</a:t>
            </a:fld>
            <a:endParaRPr lang="sv-S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28D954E-9D52-4130-A610-6E1CE7713E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8358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5745" y="1"/>
            <a:ext cx="9359900" cy="1196974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65745" y="1412875"/>
            <a:ext cx="4547931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74225" y="1412875"/>
            <a:ext cx="4547931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833C-4A68-4617-AC81-7AF8A6B59F68}" type="datetime1">
              <a:rPr lang="sv-SE" smtClean="0"/>
              <a:t>2023-06-05</a:t>
            </a:fld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F800AC-84E3-4254-87DF-7C5F36963B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660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5745" y="1"/>
            <a:ext cx="9356411" cy="1196974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69234" y="1412875"/>
            <a:ext cx="4544442" cy="8367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65745" y="2465511"/>
            <a:ext cx="4547931" cy="34479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4225" y="1412875"/>
            <a:ext cx="4551420" cy="8367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4225" y="2465511"/>
            <a:ext cx="4547931" cy="3447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58F9-07E6-40D2-9AD7-03009E06C585}" type="datetime1">
              <a:rPr lang="sv-SE" smtClean="0"/>
              <a:t>2023-06-05</a:t>
            </a:fld>
            <a:endParaRPr lang="sv-SE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4F829D5-04F4-45DF-BE42-D6EAF9D35A85}"/>
              </a:ext>
            </a:extLst>
          </p:cNvPr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2685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5746" y="1568"/>
            <a:ext cx="9359900" cy="1195407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5915-1FE2-44BF-9C32-9DF0E12EF011}" type="datetime1">
              <a:rPr lang="sv-SE" smtClean="0"/>
              <a:t>2023-06-05</a:t>
            </a:fld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3DAB17-0FF2-43B7-97B5-3CD34B067F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38304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410-FFDF-4567-A8AF-07F8D69F9CC4}" type="datetime1">
              <a:rPr lang="sv-SE" smtClean="0"/>
              <a:t>2023-06-05</a:t>
            </a:fld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70ECBC-8BF9-4076-B575-412D29E9CB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30948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65745" y="1412874"/>
            <a:ext cx="4551420" cy="9116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465745" y="2456760"/>
            <a:ext cx="4551420" cy="3456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74225" y="1412874"/>
            <a:ext cx="4551420" cy="4500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2127-0E01-4088-88CA-5127636945B4}" type="datetime1">
              <a:rPr lang="sv-SE" smtClean="0"/>
              <a:t>2023-06-05</a:t>
            </a:fld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368930-34E2-4E59-A5C6-5A614EB4BA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534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1917-CA12-4E09-A841-26E9DC16C3A4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68392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stor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56033793-52A0-3847-A1B3-366368B42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745" y="1412874"/>
            <a:ext cx="4551420" cy="9116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0B2A3EF-D449-C244-92CA-D9C92F481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5745" y="2456760"/>
            <a:ext cx="4551420" cy="3456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74228" y="1412874"/>
            <a:ext cx="5917772" cy="45005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A2A1-1F7C-41CA-B206-0C724AD7C134}" type="datetime1">
              <a:rPr lang="sv-SE" smtClean="0"/>
              <a:t>2023-06-05</a:t>
            </a:fld>
            <a:endParaRPr lang="sv-SE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4C5566D-5BB5-4A6F-B840-0B50151D10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0930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0FD922BA-D049-3345-A6D7-D96D35D88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4227" y="1412874"/>
            <a:ext cx="4551420" cy="9116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5B40EFC2-7B04-E840-A395-E8BDB0189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4227" y="2456760"/>
            <a:ext cx="4551420" cy="3456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465745" y="1412875"/>
            <a:ext cx="4551420" cy="45005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0C58-B797-414D-8BBE-BFC6D40417BE}" type="datetime1">
              <a:rPr lang="sv-SE" smtClean="0"/>
              <a:t>2023-06-05</a:t>
            </a:fld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5962B4-1450-406C-AE52-1B990FDEB9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6362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stor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1506CE79-4057-1047-BBE0-5EE579861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745" y="1412874"/>
            <a:ext cx="4551420" cy="9116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1BE7123C-D060-694F-B3CC-ADBE27B2F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5745" y="2456760"/>
            <a:ext cx="4551420" cy="3456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74228" y="296863"/>
            <a:ext cx="5917772" cy="56165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B086-BF9A-4C6A-B42F-73F7214D9810}" type="datetime1">
              <a:rPr lang="sv-SE" smtClean="0"/>
              <a:t>2023-06-05</a:t>
            </a:fld>
            <a:endParaRPr lang="sv-SE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FA4257D-009A-4C6C-A9C8-384777F778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176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två bilder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4227" y="296863"/>
            <a:ext cx="4547929" cy="17605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74228" y="2237400"/>
            <a:ext cx="4551418" cy="3676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/>
          </p:nvPr>
        </p:nvSpPr>
        <p:spPr>
          <a:xfrm>
            <a:off x="1465745" y="296862"/>
            <a:ext cx="4551417" cy="27082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6BB73265-D200-0640-A2E2-F7906CB15D3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465745" y="3205907"/>
            <a:ext cx="4551417" cy="27082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C15E06B-CD19-44D3-86E7-0069EF025A9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9F45A8-9E0A-4B63-8BD7-18E06444AB4B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5C59621-2528-478F-89A2-651A74F63E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8CA9FCB3-FCB7-4E3A-B44A-C9828DF9CD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5055264-25F8-4A0C-9956-EE3AE45F631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1461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2800" y="359999"/>
            <a:ext cx="10952115" cy="1620001"/>
          </a:xfrm>
        </p:spPr>
        <p:txBody>
          <a:bodyPr lIns="0" rIns="0" anchor="t">
            <a:noAutofit/>
          </a:bodyPr>
          <a:lstStyle>
            <a:lvl1pPr algn="l"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2800" y="1980001"/>
            <a:ext cx="10952115" cy="1304925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F009-8403-43C3-8519-7066932DF16B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AA3A879-E5C1-B949-54AB-1F8131932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278D1CC1-6EC5-9701-4773-D2B193B524DE}"/>
              </a:ext>
            </a:extLst>
          </p:cNvPr>
          <p:cNvSpPr/>
          <p:nvPr/>
        </p:nvSpPr>
        <p:spPr>
          <a:xfrm>
            <a:off x="11507432" y="2708590"/>
            <a:ext cx="684568" cy="1304926"/>
          </a:xfrm>
          <a:custGeom>
            <a:avLst/>
            <a:gdLst>
              <a:gd name="connsiteX0" fmla="*/ 652463 w 684568"/>
              <a:gd name="connsiteY0" fmla="*/ 0 h 1304926"/>
              <a:gd name="connsiteX1" fmla="*/ 684568 w 684568"/>
              <a:gd name="connsiteY1" fmla="*/ 3237 h 1304926"/>
              <a:gd name="connsiteX2" fmla="*/ 684568 w 684568"/>
              <a:gd name="connsiteY2" fmla="*/ 1301690 h 1304926"/>
              <a:gd name="connsiteX3" fmla="*/ 652463 w 684568"/>
              <a:gd name="connsiteY3" fmla="*/ 1304926 h 1304926"/>
              <a:gd name="connsiteX4" fmla="*/ 0 w 684568"/>
              <a:gd name="connsiteY4" fmla="*/ 652463 h 1304926"/>
              <a:gd name="connsiteX5" fmla="*/ 652463 w 684568"/>
              <a:gd name="connsiteY5" fmla="*/ 0 h 13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568" h="1304926">
                <a:moveTo>
                  <a:pt x="652463" y="0"/>
                </a:moveTo>
                <a:lnTo>
                  <a:pt x="684568" y="3237"/>
                </a:lnTo>
                <a:lnTo>
                  <a:pt x="684568" y="1301690"/>
                </a:lnTo>
                <a:lnTo>
                  <a:pt x="652463" y="1304926"/>
                </a:lnTo>
                <a:cubicBezTo>
                  <a:pt x="292118" y="1304926"/>
                  <a:pt x="0" y="1012808"/>
                  <a:pt x="0" y="652463"/>
                </a:cubicBezTo>
                <a:cubicBezTo>
                  <a:pt x="0" y="292118"/>
                  <a:pt x="292118" y="0"/>
                  <a:pt x="652463" y="0"/>
                </a:cubicBezTo>
                <a:close/>
              </a:path>
            </a:pathLst>
          </a:custGeom>
          <a:solidFill>
            <a:srgbClr val="FA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964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1439-853D-4E9D-BDC9-BFA1A89D40E8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1530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>
            <a:lvl1pPr marL="468000" indent="-4680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FB52-C6B0-4AAD-BD67-12B38519897E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02535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2800" y="1890000"/>
            <a:ext cx="8074800" cy="4129200"/>
          </a:xfrm>
        </p:spPr>
        <p:txBody>
          <a:bodyPr rIns="0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6F624D-153A-4406-93C3-7D1B4E23F196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45344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5EA4-3CB7-43A7-B2D2-AC49FE60F136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6E654F9-632A-22A0-9A6D-23B9CBA2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F6BAD17A-F93A-F7BA-1ACD-E624684CAE40}"/>
              </a:ext>
            </a:extLst>
          </p:cNvPr>
          <p:cNvSpPr/>
          <p:nvPr/>
        </p:nvSpPr>
        <p:spPr>
          <a:xfrm>
            <a:off x="11507432" y="2708590"/>
            <a:ext cx="684568" cy="1304926"/>
          </a:xfrm>
          <a:custGeom>
            <a:avLst/>
            <a:gdLst>
              <a:gd name="connsiteX0" fmla="*/ 652463 w 684568"/>
              <a:gd name="connsiteY0" fmla="*/ 0 h 1304926"/>
              <a:gd name="connsiteX1" fmla="*/ 684568 w 684568"/>
              <a:gd name="connsiteY1" fmla="*/ 3237 h 1304926"/>
              <a:gd name="connsiteX2" fmla="*/ 684568 w 684568"/>
              <a:gd name="connsiteY2" fmla="*/ 1301690 h 1304926"/>
              <a:gd name="connsiteX3" fmla="*/ 652463 w 684568"/>
              <a:gd name="connsiteY3" fmla="*/ 1304926 h 1304926"/>
              <a:gd name="connsiteX4" fmla="*/ 0 w 684568"/>
              <a:gd name="connsiteY4" fmla="*/ 652463 h 1304926"/>
              <a:gd name="connsiteX5" fmla="*/ 652463 w 684568"/>
              <a:gd name="connsiteY5" fmla="*/ 0 h 13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568" h="1304926">
                <a:moveTo>
                  <a:pt x="652463" y="0"/>
                </a:moveTo>
                <a:lnTo>
                  <a:pt x="684568" y="3237"/>
                </a:lnTo>
                <a:lnTo>
                  <a:pt x="684568" y="1301690"/>
                </a:lnTo>
                <a:lnTo>
                  <a:pt x="652463" y="1304926"/>
                </a:lnTo>
                <a:cubicBezTo>
                  <a:pt x="292118" y="1304926"/>
                  <a:pt x="0" y="1012808"/>
                  <a:pt x="0" y="652463"/>
                </a:cubicBezTo>
                <a:cubicBezTo>
                  <a:pt x="0" y="292118"/>
                  <a:pt x="292118" y="0"/>
                  <a:pt x="652463" y="0"/>
                </a:cubicBezTo>
                <a:close/>
              </a:path>
            </a:pathLst>
          </a:custGeom>
          <a:solidFill>
            <a:srgbClr val="FA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3875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53064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6887" y="1908063"/>
            <a:ext cx="53516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3761-0C0C-46EA-A7CF-60741FC9052E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837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4C9-886B-42E1-A3A3-457DBDE97B49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43208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499927"/>
            <a:ext cx="5306401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799" y="2426463"/>
            <a:ext cx="5306401" cy="361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26887" y="1496145"/>
            <a:ext cx="5351628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26887" y="2426006"/>
            <a:ext cx="5351628" cy="36112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D34-CDC9-417D-AC38-B2F69945DCB6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52150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1917-CA12-4E09-A841-26E9DC16C3A4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63672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4C9-886B-42E1-A3A3-457DBDE97B49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24228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34056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51843" y="1893600"/>
            <a:ext cx="3452400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3"/>
          </p:nvPr>
        </p:nvSpPr>
        <p:spPr>
          <a:xfrm>
            <a:off x="8127687" y="1893600"/>
            <a:ext cx="34508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B5F19B-455B-4066-90CF-9A9D0042C238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4587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två bildtext/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342102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565" y="5486400"/>
            <a:ext cx="5311635" cy="550863"/>
          </a:xfrm>
        </p:spPr>
        <p:txBody>
          <a:bodyPr anchor="b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Bildtext/källa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99C3E5-474E-4262-A513-6A79C36A9B0D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29662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4129200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5B9D-5A52-461F-810C-0B03ED042AAD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6840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Welco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BE06-4FCA-4CE7-BE2A-2779ED093C9C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7626467" y="7710490"/>
            <a:ext cx="3456000" cy="216000"/>
          </a:xfrm>
        </p:spPr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11068507" y="7710490"/>
            <a:ext cx="482400" cy="216000"/>
          </a:xfrm>
        </p:spPr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E55C200-9715-5396-D6E2-4F116E58E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E15C1B7-30F7-F54F-577D-5A8946C8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9" y="2466523"/>
            <a:ext cx="8467492" cy="14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01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blåg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2782BFD-1947-AFEB-FF04-B59489E04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723" r="337" b="28244"/>
          <a:stretch/>
        </p:blipFill>
        <p:spPr>
          <a:xfrm>
            <a:off x="-41413" y="0"/>
            <a:ext cx="12233413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D7BD-7D06-43DA-B412-A799E4729F50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7640115" y="8038041"/>
            <a:ext cx="3456000" cy="216000"/>
          </a:xfrm>
        </p:spPr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11082155" y="8038041"/>
            <a:ext cx="482400" cy="216000"/>
          </a:xfrm>
        </p:spPr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4DA1BF-0DEF-60E1-0802-1628934F2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0132744-B376-F3A6-AA00-681003FC3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9" y="2466523"/>
            <a:ext cx="8467492" cy="14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84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Fjä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gräs, himmel, utomhus, tält&#10;&#10;Automatiskt genererad beskrivning">
            <a:extLst>
              <a:ext uri="{FF2B5EF4-FFF2-40B4-BE49-F238E27FC236}">
                <a16:creationId xmlns:a16="http://schemas.microsoft.com/office/drawing/2014/main" id="{75218C7E-4246-768C-17A1-123160785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" y="0"/>
            <a:ext cx="12189420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03B9-F37F-41EE-B946-F5CABD465F44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7640115" y="7369298"/>
            <a:ext cx="3456000" cy="216000"/>
          </a:xfrm>
        </p:spPr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11082155" y="7369298"/>
            <a:ext cx="482400" cy="216000"/>
          </a:xfrm>
        </p:spPr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2CCE7E-74DB-8D8D-D35B-C7184940D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FD4135E-E37A-3A40-7280-886B7A4A0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9" y="2466523"/>
            <a:ext cx="8467492" cy="14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6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somm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gräs, utomhus, himmel, väg&#10;&#10;Automatiskt genererad beskrivning">
            <a:extLst>
              <a:ext uri="{FF2B5EF4-FFF2-40B4-BE49-F238E27FC236}">
                <a16:creationId xmlns:a16="http://schemas.microsoft.com/office/drawing/2014/main" id="{EC3BD171-3CF5-5326-3A20-8BA700AEA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3811-6991-416D-B2F8-AD7B3B1804A1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7640115" y="7219172"/>
            <a:ext cx="3456000" cy="216000"/>
          </a:xfrm>
        </p:spPr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11082155" y="7219172"/>
            <a:ext cx="482400" cy="216000"/>
          </a:xfrm>
        </p:spPr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E523BDA-0A72-892B-EAE9-7998E52F1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A172A8D-48E9-3661-BACC-D82C3B06E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9" y="2466523"/>
            <a:ext cx="8467492" cy="14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23.jpe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890713"/>
            <a:ext cx="10955715" cy="4129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76240" y="297899"/>
            <a:ext cx="97789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3958055-47D1-4D2C-B91E-A9654B7D7D0C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7640115" y="6304768"/>
            <a:ext cx="3456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82155" y="6304768"/>
            <a:ext cx="4824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baseline="0">
                <a:solidFill>
                  <a:schemeClr val="tx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type Swedish Presidency of the Council of the European Union.">
            <a:extLst>
              <a:ext uri="{FF2B5EF4-FFF2-40B4-BE49-F238E27FC236}">
                <a16:creationId xmlns:a16="http://schemas.microsoft.com/office/drawing/2014/main" id="{C46A6FE6-A13D-55F7-F75E-B556AB066D9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baseline="0">
          <a:solidFill>
            <a:srgbClr val="5C5F5F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17">
          <p15:clr>
            <a:srgbClr val="F26B43"/>
          </p15:clr>
        </p15:guide>
        <p15:guide id="3" orient="horz" pos="3803">
          <p15:clr>
            <a:srgbClr val="F26B43"/>
          </p15:clr>
        </p15:guide>
        <p15:guide id="4" orient="horz" pos="1191">
          <p15:clr>
            <a:srgbClr val="F26B43"/>
          </p15:clr>
        </p15:guide>
        <p15:guide id="5" pos="33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0634" y="1052514"/>
            <a:ext cx="1144693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1" y="1628776"/>
            <a:ext cx="114427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Second </a:t>
            </a:r>
            <a:r>
              <a:rPr lang="fr-BE" dirty="0" err="1"/>
              <a:t>level</a:t>
            </a:r>
            <a:endParaRPr lang="en-GB" dirty="0"/>
          </a:p>
          <a:p>
            <a:pPr lvl="1"/>
            <a:r>
              <a:rPr lang="en-GB" dirty="0"/>
              <a:t>Third level</a:t>
            </a:r>
          </a:p>
          <a:p>
            <a:pPr lvl="2"/>
            <a:r>
              <a:rPr lang="en-GB" dirty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24625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04151" y="6524625"/>
            <a:ext cx="3860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7016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5585" y="6659564"/>
            <a:ext cx="814916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85" y="115889"/>
            <a:ext cx="157903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0" y="6635751"/>
            <a:ext cx="838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F77492-DD6F-4346-AB63-5D50FA61EA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99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>
            <a:extLst>
              <a:ext uri="{FF2B5EF4-FFF2-40B4-BE49-F238E27FC236}">
                <a16:creationId xmlns:a16="http://schemas.microsoft.com/office/drawing/2014/main" id="{E54054B3-FB5B-D75E-D284-1B6C7F05EF33}"/>
              </a:ext>
            </a:extLst>
          </p:cNvPr>
          <p:cNvSpPr txBox="1"/>
          <p:nvPr/>
        </p:nvSpPr>
        <p:spPr>
          <a:xfrm>
            <a:off x="1854200" y="4741069"/>
            <a:ext cx="9448800" cy="150336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25400" tIns="25400" rIns="25400" bIns="254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52" kern="0">
                <a:latin typeface="Open Sans"/>
                <a:ea typeface="Open Sans"/>
                <a:cs typeface="Open Sans"/>
                <a:sym typeface="Open Sans"/>
              </a:rPr>
              <a:t>Body Level One</a:t>
            </a:r>
          </a:p>
          <a:p>
            <a:pPr marL="0" lvl="1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52" kern="0"/>
              <a:t>Body Level Two</a:t>
            </a:r>
          </a:p>
          <a:p>
            <a:pPr marL="0" lvl="2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52" kern="0">
                <a:latin typeface="Open Sans"/>
                <a:ea typeface="Open Sans"/>
                <a:cs typeface="Open Sans"/>
                <a:sym typeface="Open Sans"/>
              </a:rPr>
              <a:t>Body Level Three</a:t>
            </a:r>
          </a:p>
          <a:p>
            <a:pPr marL="0" lvl="3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52" kern="0"/>
              <a:t>Body Level Four</a:t>
            </a:r>
          </a:p>
          <a:p>
            <a:pPr marL="0" lvl="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52" kern="0">
                <a:latin typeface="Open Sans"/>
                <a:ea typeface="Open Sans"/>
                <a:cs typeface="Open Sans"/>
                <a:sym typeface="Open Sans"/>
              </a:rPr>
              <a:t>Body Level Five</a:t>
            </a:r>
          </a:p>
        </p:txBody>
      </p:sp>
      <p:sp>
        <p:nvSpPr>
          <p:cNvPr id="1027" name="Rialtas na hÉireann | Government of Ireland">
            <a:extLst>
              <a:ext uri="{FF2B5EF4-FFF2-40B4-BE49-F238E27FC236}">
                <a16:creationId xmlns:a16="http://schemas.microsoft.com/office/drawing/2014/main" id="{C5055B96-7748-81D9-A018-B80AF34F8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305902"/>
            <a:ext cx="4929235" cy="1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eaLnBrk="1"/>
            <a:fld id="{B19E7B19-E033-446F-A13D-2CB62E45288A}" type="slidenum">
              <a:rPr lang="uk-UA" altLang="en-US" sz="900" b="1">
                <a:solidFill>
                  <a:srgbClr val="929292"/>
                </a:solidFill>
                <a:latin typeface="Arial" panose="020B0604020202020204" pitchFamily="34" charset="0"/>
              </a:rPr>
              <a:pPr eaLnBrk="1"/>
              <a:t>‹#›</a:t>
            </a:fld>
            <a:r>
              <a:rPr lang="en-GB" altLang="en-US" sz="900" b="1">
                <a:solidFill>
                  <a:srgbClr val="929292"/>
                </a:solidFill>
                <a:latin typeface="Arial" panose="020B0604020202020204" pitchFamily="34" charset="0"/>
              </a:rPr>
              <a:t>  An Roinn Talmhaíochta, Bia agus Mara </a:t>
            </a:r>
            <a:r>
              <a:rPr lang="en-US" altLang="en-US" sz="900">
                <a:solidFill>
                  <a:srgbClr val="929292"/>
                </a:solidFill>
                <a:latin typeface="Arial" panose="020B0604020202020204" pitchFamily="34" charset="0"/>
              </a:rPr>
              <a:t>| Department of Agriculture, Food and the Marine</a:t>
            </a:r>
          </a:p>
        </p:txBody>
      </p:sp>
      <p:pic>
        <p:nvPicPr>
          <p:cNvPr id="1028" name="Picture 8">
            <a:extLst>
              <a:ext uri="{FF2B5EF4-FFF2-40B4-BE49-F238E27FC236}">
                <a16:creationId xmlns:a16="http://schemas.microsoft.com/office/drawing/2014/main" id="{9E335BC0-81E1-78A3-26BC-0EAE95773BA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E6D7B-EDF8-FCC2-6B43-9E3AE5D28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5" y="1825625"/>
            <a:ext cx="9626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433FF3B6-4866-BEA9-23C8-7CCA0182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44" y="371475"/>
            <a:ext cx="964168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72766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 spd="med"/>
  <p:txStyles>
    <p:titleStyle>
      <a:lvl1pPr algn="l" defTabSz="412750" rtl="0" eaLnBrk="0" fontAlgn="base" hangingPunct="0">
        <a:spcBef>
          <a:spcPct val="0"/>
        </a:spcBef>
        <a:spcAft>
          <a:spcPct val="0"/>
        </a:spcAft>
        <a:defRPr sz="4800" b="1" spc="-90">
          <a:solidFill>
            <a:srgbClr val="004D44"/>
          </a:solidFill>
          <a:latin typeface="+mn-lt"/>
          <a:ea typeface="Open Sans"/>
          <a:cs typeface="Open Sans"/>
          <a:sym typeface="Open Sans" panose="020B0606030504020204" pitchFamily="34" charset="0"/>
        </a:defRPr>
      </a:lvl1pPr>
      <a:lvl2pPr algn="l" defTabSz="412750" rtl="0" eaLnBrk="0" fontAlgn="base" hangingPunct="0">
        <a:spcBef>
          <a:spcPct val="0"/>
        </a:spcBef>
        <a:spcAft>
          <a:spcPct val="0"/>
        </a:spcAft>
        <a:defRPr sz="4800" b="1" cap="all" spc="257">
          <a:solidFill>
            <a:srgbClr val="004D44"/>
          </a:solidFill>
          <a:latin typeface="Arial" panose="020B0604020202020204" pitchFamily="34" charset="0"/>
          <a:ea typeface="Open Sans"/>
          <a:cs typeface="Open Sans"/>
          <a:sym typeface="Open Sans" panose="020B0606030504020204" pitchFamily="34" charset="0"/>
        </a:defRPr>
      </a:lvl2pPr>
      <a:lvl3pPr algn="l" defTabSz="412750" rtl="0" eaLnBrk="0" fontAlgn="base" hangingPunct="0">
        <a:spcBef>
          <a:spcPct val="0"/>
        </a:spcBef>
        <a:spcAft>
          <a:spcPct val="0"/>
        </a:spcAft>
        <a:defRPr sz="4800" b="1" cap="all" spc="257">
          <a:solidFill>
            <a:srgbClr val="004D44"/>
          </a:solidFill>
          <a:latin typeface="Arial" panose="020B0604020202020204" pitchFamily="34" charset="0"/>
          <a:ea typeface="Open Sans"/>
          <a:cs typeface="Open Sans"/>
          <a:sym typeface="Open Sans" panose="020B0606030504020204" pitchFamily="34" charset="0"/>
        </a:defRPr>
      </a:lvl3pPr>
      <a:lvl4pPr algn="l" defTabSz="412750" rtl="0" eaLnBrk="0" fontAlgn="base" hangingPunct="0">
        <a:spcBef>
          <a:spcPct val="0"/>
        </a:spcBef>
        <a:spcAft>
          <a:spcPct val="0"/>
        </a:spcAft>
        <a:defRPr sz="4800" b="1" cap="all" spc="257">
          <a:solidFill>
            <a:srgbClr val="004D44"/>
          </a:solidFill>
          <a:latin typeface="Arial" panose="020B0604020202020204" pitchFamily="34" charset="0"/>
          <a:ea typeface="Open Sans"/>
          <a:cs typeface="Open Sans"/>
          <a:sym typeface="Open Sans" panose="020B0606030504020204" pitchFamily="34" charset="0"/>
        </a:defRPr>
      </a:lvl4pPr>
      <a:lvl5pPr algn="l" defTabSz="412750" rtl="0" eaLnBrk="0" fontAlgn="base" hangingPunct="0">
        <a:spcBef>
          <a:spcPct val="0"/>
        </a:spcBef>
        <a:spcAft>
          <a:spcPct val="0"/>
        </a:spcAft>
        <a:defRPr sz="4800" b="1" cap="all" spc="257">
          <a:solidFill>
            <a:srgbClr val="004D44"/>
          </a:solidFill>
          <a:latin typeface="Arial" panose="020B0604020202020204" pitchFamily="34" charset="0"/>
          <a:ea typeface="Open Sans"/>
          <a:cs typeface="Open Sans"/>
          <a:sym typeface="Open Sans" panose="020B0606030504020204" pitchFamily="34" charset="0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algn="l" defTabSz="41275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spc="-75">
          <a:solidFill>
            <a:srgbClr val="5E5E5E"/>
          </a:solidFill>
          <a:latin typeface="+mn-lt"/>
          <a:ea typeface="Open Sans"/>
          <a:cs typeface="Open Sans"/>
          <a:sym typeface="Open Sans" panose="020B0606030504020204" pitchFamily="34" charset="0"/>
        </a:defRPr>
      </a:lvl1pPr>
      <a:lvl2pPr indent="114300" algn="l" defTabSz="41275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000" spc="-75">
          <a:solidFill>
            <a:srgbClr val="5E5E5E"/>
          </a:solidFill>
          <a:latin typeface="+mn-lt"/>
          <a:ea typeface="Open Sans"/>
          <a:cs typeface="Open Sans"/>
          <a:sym typeface="Open Sans" panose="020B0606030504020204" pitchFamily="34" charset="0"/>
        </a:defRPr>
      </a:lvl2pPr>
      <a:lvl3pPr marL="719932" indent="-428625" algn="l" defTabSz="41275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.AppleSystemUIFont"/>
        <a:buChar char="—"/>
        <a:defRPr sz="3000" i="1" spc="-75">
          <a:solidFill>
            <a:srgbClr val="5E5E5E"/>
          </a:solidFill>
          <a:latin typeface="+mn-lt"/>
          <a:ea typeface="Open Sans"/>
          <a:cs typeface="Open Sans"/>
          <a:sym typeface="Open Sans" panose="020B0606030504020204" pitchFamily="34" charset="0"/>
        </a:defRPr>
      </a:lvl3pPr>
      <a:lvl4pPr marL="1079500" indent="-342900" algn="l" defTabSz="41275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.AppleSystemUIFont"/>
        <a:buChar char="—"/>
        <a:defRPr sz="2400" spc="-75">
          <a:solidFill>
            <a:srgbClr val="5E5E5E"/>
          </a:solidFill>
          <a:latin typeface="+mn-lt"/>
          <a:ea typeface="Open Sans"/>
          <a:cs typeface="Open Sans"/>
          <a:sym typeface="Open Sans" panose="020B0606030504020204" pitchFamily="34" charset="0"/>
        </a:defRPr>
      </a:lvl4pPr>
      <a:lvl5pPr marL="1439863" indent="-342900" algn="l" defTabSz="41275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.AppleSystemUIFont"/>
        <a:buChar char="–"/>
        <a:defRPr sz="2400" i="1" spc="-75">
          <a:solidFill>
            <a:srgbClr val="5E5E5E"/>
          </a:solidFill>
          <a:latin typeface="+mn-lt"/>
          <a:ea typeface="Open Sans"/>
          <a:cs typeface="Open Sans"/>
          <a:sym typeface="Open Sans" panose="020B0606030504020204" pitchFamily="34" charset="0"/>
        </a:defRPr>
      </a:lvl5pPr>
      <a:lvl6pPr marL="0" marR="0" indent="571500" algn="ctr" defTabSz="41275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685800" algn="ctr" defTabSz="41275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800100" algn="ctr" defTabSz="41275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914400" algn="ctr" defTabSz="41275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1143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2286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3429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4572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5715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6858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8001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9144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3275F8-4B8F-42B1-B73E-023622053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81076-57E2-4996-8F79-352B859C1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A65A5-08F7-4D25-94E1-DFD586E9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8389-817F-428C-9326-CE1D1E7647B2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E708-7A68-4194-A129-40ECA02C9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B6B9F-61E8-4831-AA30-122047A2A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3C7F6-137D-4DD8-8132-00999D9353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893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Swedish Board of Agriculture logotype.">
            <a:extLst>
              <a:ext uri="{FF2B5EF4-FFF2-40B4-BE49-F238E27FC236}">
                <a16:creationId xmlns:a16="http://schemas.microsoft.com/office/drawing/2014/main" id="{FD037EF8-3E37-421C-917A-9EC72994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" y="16383"/>
            <a:ext cx="13081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rubrik 7"/>
          <p:cNvSpPr>
            <a:spLocks noGrp="1"/>
          </p:cNvSpPr>
          <p:nvPr>
            <p:ph type="title"/>
          </p:nvPr>
        </p:nvSpPr>
        <p:spPr>
          <a:xfrm>
            <a:off x="1466931" y="0"/>
            <a:ext cx="9358714" cy="1196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idx="1"/>
          </p:nvPr>
        </p:nvSpPr>
        <p:spPr>
          <a:xfrm>
            <a:off x="1466931" y="1426303"/>
            <a:ext cx="9358714" cy="4487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0" name="Bild 18" descr="Decorative element, green border.">
            <a:extLst>
              <a:ext uri="{FF2B5EF4-FFF2-40B4-BE49-F238E27FC236}">
                <a16:creationId xmlns:a16="http://schemas.microsoft.com/office/drawing/2014/main" id="{E3E93866-7436-FD4C-9C92-1304EB17628B}"/>
              </a:ext>
            </a:extLst>
          </p:cNvPr>
          <p:cNvSpPr/>
          <p:nvPr/>
        </p:nvSpPr>
        <p:spPr>
          <a:xfrm>
            <a:off x="0" y="6141403"/>
            <a:ext cx="12192000" cy="711200"/>
          </a:xfrm>
          <a:custGeom>
            <a:avLst/>
            <a:gdLst>
              <a:gd name="connsiteX0" fmla="*/ 8464804 w 12192000"/>
              <a:gd name="connsiteY0" fmla="*/ 63 h 711200"/>
              <a:gd name="connsiteX1" fmla="*/ 9225090 w 12192000"/>
              <a:gd name="connsiteY1" fmla="*/ 215074 h 711200"/>
              <a:gd name="connsiteX2" fmla="*/ 8065389 w 12192000"/>
              <a:gd name="connsiteY2" fmla="*/ 63 h 711200"/>
              <a:gd name="connsiteX3" fmla="*/ 7715949 w 12192000"/>
              <a:gd name="connsiteY3" fmla="*/ 63 h 711200"/>
              <a:gd name="connsiteX4" fmla="*/ 8988552 w 12192000"/>
              <a:gd name="connsiteY4" fmla="*/ 335089 h 711200"/>
              <a:gd name="connsiteX5" fmla="*/ 7099491 w 12192000"/>
              <a:gd name="connsiteY5" fmla="*/ 63 h 711200"/>
              <a:gd name="connsiteX6" fmla="*/ 6631877 w 12192000"/>
              <a:gd name="connsiteY6" fmla="*/ 63 h 711200"/>
              <a:gd name="connsiteX7" fmla="*/ 8809165 w 12192000"/>
              <a:gd name="connsiteY7" fmla="*/ 459677 h 711200"/>
              <a:gd name="connsiteX8" fmla="*/ 10626217 w 12192000"/>
              <a:gd name="connsiteY8" fmla="*/ 63 h 711200"/>
              <a:gd name="connsiteX9" fmla="*/ 10626217 w 12192000"/>
              <a:gd name="connsiteY9" fmla="*/ 63 h 711200"/>
              <a:gd name="connsiteX10" fmla="*/ 8464804 w 12192000"/>
              <a:gd name="connsiteY10" fmla="*/ 63 h 711200"/>
              <a:gd name="connsiteX11" fmla="*/ 8760523 w 12192000"/>
              <a:gd name="connsiteY11" fmla="*/ 478282 h 711200"/>
              <a:gd name="connsiteX12" fmla="*/ 5729351 w 12192000"/>
              <a:gd name="connsiteY12" fmla="*/ 0 h 711200"/>
              <a:gd name="connsiteX13" fmla="*/ 0 w 12192000"/>
              <a:gd name="connsiteY13" fmla="*/ 0 h 711200"/>
              <a:gd name="connsiteX14" fmla="*/ 0 w 12192000"/>
              <a:gd name="connsiteY14" fmla="*/ 716597 h 711200"/>
              <a:gd name="connsiteX15" fmla="*/ 12192000 w 12192000"/>
              <a:gd name="connsiteY15" fmla="*/ 716597 h 711200"/>
              <a:gd name="connsiteX16" fmla="*/ 12192000 w 12192000"/>
              <a:gd name="connsiteY16" fmla="*/ 28892 h 711200"/>
              <a:gd name="connsiteX17" fmla="*/ 8431085 w 12192000"/>
              <a:gd name="connsiteY17" fmla="*/ 605091 h 711200"/>
              <a:gd name="connsiteX18" fmla="*/ 8760523 w 12192000"/>
              <a:gd name="connsiteY18" fmla="*/ 478282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711200">
                <a:moveTo>
                  <a:pt x="8464804" y="63"/>
                </a:moveTo>
                <a:cubicBezTo>
                  <a:pt x="8728393" y="63119"/>
                  <a:pt x="8963978" y="128270"/>
                  <a:pt x="9225090" y="215074"/>
                </a:cubicBezTo>
                <a:cubicBezTo>
                  <a:pt x="9225344" y="215392"/>
                  <a:pt x="8789098" y="114363"/>
                  <a:pt x="8065389" y="63"/>
                </a:cubicBezTo>
                <a:lnTo>
                  <a:pt x="7715949" y="63"/>
                </a:lnTo>
                <a:cubicBezTo>
                  <a:pt x="8125016" y="82804"/>
                  <a:pt x="8578024" y="195834"/>
                  <a:pt x="8988552" y="335089"/>
                </a:cubicBezTo>
                <a:cubicBezTo>
                  <a:pt x="8988869" y="335470"/>
                  <a:pt x="8192389" y="144970"/>
                  <a:pt x="7099491" y="63"/>
                </a:cubicBezTo>
                <a:lnTo>
                  <a:pt x="6631877" y="63"/>
                </a:lnTo>
                <a:cubicBezTo>
                  <a:pt x="7231253" y="88582"/>
                  <a:pt x="8062659" y="260413"/>
                  <a:pt x="8809165" y="459677"/>
                </a:cubicBezTo>
                <a:cubicBezTo>
                  <a:pt x="9271000" y="294894"/>
                  <a:pt x="9973945" y="46672"/>
                  <a:pt x="10626217" y="63"/>
                </a:cubicBezTo>
                <a:lnTo>
                  <a:pt x="10626217" y="63"/>
                </a:lnTo>
                <a:lnTo>
                  <a:pt x="8464804" y="63"/>
                </a:lnTo>
                <a:close/>
                <a:moveTo>
                  <a:pt x="8760523" y="478282"/>
                </a:moveTo>
                <a:cubicBezTo>
                  <a:pt x="8392223" y="402082"/>
                  <a:pt x="7211822" y="148018"/>
                  <a:pt x="5729351" y="0"/>
                </a:cubicBezTo>
                <a:lnTo>
                  <a:pt x="0" y="0"/>
                </a:lnTo>
                <a:lnTo>
                  <a:pt x="0" y="716597"/>
                </a:lnTo>
                <a:lnTo>
                  <a:pt x="12192000" y="716597"/>
                </a:lnTo>
                <a:lnTo>
                  <a:pt x="12192000" y="28892"/>
                </a:lnTo>
                <a:cubicBezTo>
                  <a:pt x="10231501" y="6350"/>
                  <a:pt x="9063101" y="420243"/>
                  <a:pt x="8431085" y="605091"/>
                </a:cubicBezTo>
                <a:cubicBezTo>
                  <a:pt x="8603932" y="536892"/>
                  <a:pt x="8640572" y="522351"/>
                  <a:pt x="8760523" y="478282"/>
                </a:cubicBezTo>
                <a:close/>
              </a:path>
            </a:pathLst>
          </a:custGeom>
          <a:solidFill>
            <a:srgbClr val="93C01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-3489" y="6356350"/>
            <a:ext cx="1419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42842F-0B87-414B-B9F7-2CDA6C68EAAE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EA60934-2742-42F6-B3A2-199189C197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72461" y="6356350"/>
            <a:ext cx="1419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5055264-25F8-4A0C-9956-EE3AE45F631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147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92">
          <p15:clr>
            <a:srgbClr val="F26B43"/>
          </p15:clr>
        </p15:guide>
        <p15:guide id="2" orient="horz" pos="754">
          <p15:clr>
            <a:srgbClr val="F26B43"/>
          </p15:clr>
        </p15:guide>
        <p15:guide id="3" pos="6788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3725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890713"/>
            <a:ext cx="10955715" cy="4129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76240" y="297899"/>
            <a:ext cx="97789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3958055-47D1-4D2C-B91E-A9654B7D7D0C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7640115" y="6304768"/>
            <a:ext cx="3456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82155" y="6304768"/>
            <a:ext cx="4824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baseline="0">
                <a:solidFill>
                  <a:schemeClr val="tx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type Swedish Presidency of the Council of the European Union.">
            <a:extLst>
              <a:ext uri="{FF2B5EF4-FFF2-40B4-BE49-F238E27FC236}">
                <a16:creationId xmlns:a16="http://schemas.microsoft.com/office/drawing/2014/main" id="{C46A6FE6-A13D-55F7-F75E-B556AB066D9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2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baseline="0">
          <a:solidFill>
            <a:srgbClr val="5C5F5F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17">
          <p15:clr>
            <a:srgbClr val="F26B43"/>
          </p15:clr>
        </p15:guide>
        <p15:guide id="3" orient="horz" pos="3803">
          <p15:clr>
            <a:srgbClr val="F26B43"/>
          </p15:clr>
        </p15:guide>
        <p15:guide id="4" orient="horz" pos="1191">
          <p15:clr>
            <a:srgbClr val="F26B43"/>
          </p15:clr>
        </p15:guide>
        <p15:guide id="5" pos="33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FinanceRM@agriculture.gov.ie" TargetMode="External"/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53</a:t>
            </a:r>
            <a:r>
              <a:rPr lang="en-US" baseline="30000" dirty="0"/>
              <a:t>rd</a:t>
            </a:r>
            <a:r>
              <a:rPr lang="en-US" dirty="0"/>
              <a:t> Conference of Directors of EU Paying Agencies</a:t>
            </a:r>
            <a:br>
              <a:rPr lang="sv-SE" dirty="0"/>
            </a:br>
            <a:br>
              <a:rPr lang="sv-SE" dirty="0"/>
            </a:br>
            <a:r>
              <a:rPr lang="sv-SE" sz="4400" dirty="0" err="1"/>
              <a:t>Parallel</a:t>
            </a:r>
            <a:r>
              <a:rPr lang="sv-SE" sz="4400" dirty="0"/>
              <a:t> session: Anti-</a:t>
            </a:r>
            <a:r>
              <a:rPr lang="sv-SE" sz="4400" dirty="0" err="1"/>
              <a:t>Fraud</a:t>
            </a:r>
            <a:r>
              <a:rPr lang="sv-SE" sz="4400" dirty="0"/>
              <a:t> in the new CAP</a:t>
            </a:r>
            <a:br>
              <a:rPr lang="sv-SE" sz="4400" dirty="0"/>
            </a:br>
            <a:br>
              <a:rPr lang="en-GB" sz="4400" dirty="0"/>
            </a:br>
            <a:br>
              <a:rPr lang="en-US" dirty="0">
                <a:latin typeface="Roboto"/>
              </a:rPr>
            </a:br>
            <a:br>
              <a:rPr lang="en-GB" sz="4400" dirty="0"/>
            </a:br>
            <a:br>
              <a:rPr lang="en-GB" sz="4400" dirty="0"/>
            </a:br>
            <a:endParaRPr lang="sv-SE" sz="44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subTitle" idx="1"/>
          </p:nvPr>
        </p:nvSpPr>
        <p:spPr>
          <a:xfrm>
            <a:off x="612440" y="4336419"/>
            <a:ext cx="10952115" cy="1304925"/>
          </a:xfrm>
        </p:spPr>
        <p:txBody>
          <a:bodyPr/>
          <a:lstStyle/>
          <a:p>
            <a:r>
              <a:rPr lang="en-GB" sz="2400" dirty="0"/>
              <a:t>Mr Gianluca </a:t>
            </a:r>
            <a:r>
              <a:rPr lang="en-GB" sz="2400" dirty="0" err="1"/>
              <a:t>Frinzi</a:t>
            </a:r>
            <a:r>
              <a:rPr lang="en-GB" sz="2400" dirty="0"/>
              <a:t>, DG Agri</a:t>
            </a:r>
          </a:p>
          <a:p>
            <a:r>
              <a:rPr lang="sv-SE" sz="2400" dirty="0" err="1"/>
              <a:t>Ms</a:t>
            </a:r>
            <a:r>
              <a:rPr lang="sv-SE" sz="2400" dirty="0"/>
              <a:t> </a:t>
            </a:r>
            <a:r>
              <a:rPr lang="en-US" sz="2400" dirty="0"/>
              <a:t>Olivia O’Connell, The Irish Paying Agency</a:t>
            </a:r>
          </a:p>
          <a:p>
            <a:r>
              <a:rPr lang="en-US" sz="2400" dirty="0" err="1"/>
              <a:t>Ms</a:t>
            </a:r>
            <a:r>
              <a:rPr lang="en-US" sz="2400" dirty="0"/>
              <a:t> Annika Boiardt, The Swedish Paying Agency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72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6CE3-1727-C72D-6226-1E77704CD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907382"/>
            <a:ext cx="9448800" cy="2619375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6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Irish Paying Agency’s approach to preventing fraud 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28675" name="Text Placeholder 2">
            <a:extLst>
              <a:ext uri="{FF2B5EF4-FFF2-40B4-BE49-F238E27FC236}">
                <a16:creationId xmlns:a16="http://schemas.microsoft.com/office/drawing/2014/main" id="{6243E93C-2F73-A818-5055-CFE2C7FCBAF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1854200" y="4741069"/>
            <a:ext cx="9448800" cy="1503363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en-GB" dirty="0">
                <a:ea typeface="Open Sans" panose="020B0606030504020204" pitchFamily="34" charset="0"/>
                <a:cs typeface="Open Sans" panose="020B0606030504020204" pitchFamily="34" charset="0"/>
              </a:rPr>
              <a:t>SE2023</a:t>
            </a:r>
            <a:endParaRPr lang="en-US" alt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/>
            <a:r>
              <a:rPr lang="en-US" altLang="en-US" dirty="0"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en-US" altLang="en-US" baseline="30000" dirty="0"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altLang="en-US" dirty="0">
                <a:ea typeface="Open Sans" panose="020B0606030504020204" pitchFamily="34" charset="0"/>
                <a:cs typeface="Open Sans" panose="020B0606030504020204" pitchFamily="34" charset="0"/>
              </a:rPr>
              <a:t> June 2023</a:t>
            </a:r>
          </a:p>
          <a:p>
            <a:pPr eaLnBrk="1" hangingPunct="1"/>
            <a:endParaRPr lang="en-US" alt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/>
            <a:r>
              <a:rPr lang="en-US" altLang="en-US" dirty="0">
                <a:ea typeface="Open Sans" panose="020B0606030504020204" pitchFamily="34" charset="0"/>
                <a:cs typeface="Open Sans" panose="020B0606030504020204" pitchFamily="34" charset="0"/>
              </a:rPr>
              <a:t>Olivia O’Connell</a:t>
            </a:r>
          </a:p>
          <a:p>
            <a:pPr eaLnBrk="1" hangingPunct="1"/>
            <a:r>
              <a:rPr lang="en-US" altLang="en-US" dirty="0">
                <a:ea typeface="Open Sans" panose="020B0606030504020204" pitchFamily="34" charset="0"/>
                <a:cs typeface="Open Sans" panose="020B0606030504020204" pitchFamily="34" charset="0"/>
              </a:rPr>
              <a:t>Risk Officer - Irish Paying Agency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>
            <a:extLst>
              <a:ext uri="{FF2B5EF4-FFF2-40B4-BE49-F238E27FC236}">
                <a16:creationId xmlns:a16="http://schemas.microsoft.com/office/drawing/2014/main" id="{95B0997D-BC92-9953-4376-BDBA5786A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6332538"/>
            <a:ext cx="112934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An </a:t>
            </a:r>
            <a:r>
              <a:rPr kumimoji="0" lang="en-IE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Roinn</a:t>
            </a:r>
            <a:r>
              <a:rPr kumimoji="0" lang="en-I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 </a:t>
            </a:r>
            <a:r>
              <a:rPr kumimoji="0" lang="en-IE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Talmhaíochta</a:t>
            </a:r>
            <a:r>
              <a:rPr kumimoji="0" lang="en-I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, Bia agus Mara │ Department of Agriculture, Food and the Marine</a:t>
            </a:r>
          </a:p>
        </p:txBody>
      </p:sp>
      <p:pic>
        <p:nvPicPr>
          <p:cNvPr id="30723" name="Picture 1">
            <a:extLst>
              <a:ext uri="{FF2B5EF4-FFF2-40B4-BE49-F238E27FC236}">
                <a16:creationId xmlns:a16="http://schemas.microsoft.com/office/drawing/2014/main" id="{3BDEB062-335A-DC7E-E315-14EBFA019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688" y="140494"/>
            <a:ext cx="1259682" cy="166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B5FE43-5A86-EF43-7194-1600DCC9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Topics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5C296-7209-E8D0-3785-95469DAC4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Dedicated Team – Risk Office</a:t>
            </a:r>
          </a:p>
          <a:p>
            <a:r>
              <a:rPr lang="en-GB" dirty="0"/>
              <a:t>Fraud Policy</a:t>
            </a:r>
          </a:p>
          <a:p>
            <a:r>
              <a:rPr lang="en-GB" dirty="0"/>
              <a:t>Ethics Legislation &amp; Conflict of Interest Procedures</a:t>
            </a:r>
          </a:p>
          <a:p>
            <a:r>
              <a:rPr lang="en-GB" dirty="0"/>
              <a:t>Our Systems</a:t>
            </a:r>
          </a:p>
          <a:p>
            <a:r>
              <a:rPr lang="en-GB" dirty="0"/>
              <a:t>Training and Support</a:t>
            </a:r>
          </a:p>
          <a:p>
            <a:r>
              <a:rPr lang="en-GB" dirty="0"/>
              <a:t>Audit and Governance Structures</a:t>
            </a:r>
          </a:p>
          <a:p>
            <a:r>
              <a:rPr lang="en-GB" dirty="0"/>
              <a:t>Other Good Practices/Preventative Measures employed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75AE0A-A9D1-4978-B5E7-15EB27C7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Dedicated Team – The Risk Office</a:t>
            </a:r>
            <a:endParaRPr lang="en-IE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8CB8EF-16BF-4941-A8CF-3643E1EABB43}"/>
              </a:ext>
            </a:extLst>
          </p:cNvPr>
          <p:cNvSpPr/>
          <p:nvPr/>
        </p:nvSpPr>
        <p:spPr>
          <a:xfrm>
            <a:off x="4686301" y="1244545"/>
            <a:ext cx="2138711" cy="132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OFFICE</a:t>
            </a:r>
            <a:endParaRPr kumimoji="0" lang="en-IE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D2F0EF-D4EF-4BB3-9266-20086DA0C0BF}"/>
              </a:ext>
            </a:extLst>
          </p:cNvPr>
          <p:cNvSpPr/>
          <p:nvPr/>
        </p:nvSpPr>
        <p:spPr>
          <a:xfrm>
            <a:off x="1042416" y="3429000"/>
            <a:ext cx="2706624" cy="1947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Management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(Fraud Risks, Audit Findings)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08BFFA-9CA1-478C-9C3C-5D84322D8DEE}"/>
              </a:ext>
            </a:extLst>
          </p:cNvPr>
          <p:cNvSpPr/>
          <p:nvPr/>
        </p:nvSpPr>
        <p:spPr>
          <a:xfrm>
            <a:off x="8260080" y="3344514"/>
            <a:ext cx="2889504" cy="1947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Fraud Management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B53A00-65FF-4CF8-929E-FDC59E46BF34}"/>
              </a:ext>
            </a:extLst>
          </p:cNvPr>
          <p:cNvCxnSpPr/>
          <p:nvPr/>
        </p:nvCxnSpPr>
        <p:spPr>
          <a:xfrm>
            <a:off x="7144512" y="2490312"/>
            <a:ext cx="1115568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BF93F5-D0A1-4121-83FD-75951E5309A1}"/>
              </a:ext>
            </a:extLst>
          </p:cNvPr>
          <p:cNvCxnSpPr/>
          <p:nvPr/>
        </p:nvCxnSpPr>
        <p:spPr>
          <a:xfrm flipH="1">
            <a:off x="3479292" y="2438591"/>
            <a:ext cx="1024128" cy="775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20AC0AAE-99EE-46FE-B1FD-557B2AD47896}"/>
              </a:ext>
            </a:extLst>
          </p:cNvPr>
          <p:cNvSpPr/>
          <p:nvPr/>
        </p:nvSpPr>
        <p:spPr>
          <a:xfrm>
            <a:off x="3931921" y="4652106"/>
            <a:ext cx="4328159" cy="64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EC3A789-2F80-B029-EAF3-B057D6F57B84}"/>
              </a:ext>
            </a:extLst>
          </p:cNvPr>
          <p:cNvSpPr txBox="1">
            <a:spLocks/>
          </p:cNvSpPr>
          <p:nvPr/>
        </p:nvSpPr>
        <p:spPr>
          <a:xfrm>
            <a:off x="838200" y="1806575"/>
            <a:ext cx="10515600" cy="350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DD982AC-984E-C7F0-4A36-964789DDF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6332538"/>
            <a:ext cx="112934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An </a:t>
            </a:r>
            <a:r>
              <a:rPr kumimoji="0" lang="en-IE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Roinn</a:t>
            </a:r>
            <a:r>
              <a:rPr kumimoji="0" lang="en-I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 </a:t>
            </a:r>
            <a:r>
              <a:rPr kumimoji="0" lang="en-IE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Talmhaíochta</a:t>
            </a:r>
            <a:r>
              <a:rPr kumimoji="0" lang="en-I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, Bia agus Mara │ Department of Agriculture, Food and the Marine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5DD2265-201F-3CF9-E74C-6F8C640E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688" y="140494"/>
            <a:ext cx="1259682" cy="166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B4C9A0-253C-4060-BA99-02AAEE917E43}"/>
              </a:ext>
            </a:extLst>
          </p:cNvPr>
          <p:cNvSpPr txBox="1"/>
          <p:nvPr/>
        </p:nvSpPr>
        <p:spPr>
          <a:xfrm>
            <a:off x="1803400" y="5702880"/>
            <a:ext cx="819302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SCHEME CONTROLS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B83ACF0-680F-487B-9982-8A23344CDD4B}"/>
              </a:ext>
            </a:extLst>
          </p:cNvPr>
          <p:cNvSpPr/>
          <p:nvPr/>
        </p:nvSpPr>
        <p:spPr>
          <a:xfrm>
            <a:off x="2455164" y="5404082"/>
            <a:ext cx="484632" cy="261610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76515F4-E6ED-4521-AA27-9E6AFC11E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8948" y="5312665"/>
            <a:ext cx="588264" cy="353028"/>
          </a:xfrm>
          <a:prstGeom prst="downArrow">
            <a:avLst>
              <a:gd name="adj1" fmla="val 0"/>
              <a:gd name="adj2" fmla="val 57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endParaRPr lang="en-I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EE676B-7C0B-4795-8123-EB4C7CB0C403}"/>
              </a:ext>
            </a:extLst>
          </p:cNvPr>
          <p:cNvSpPr/>
          <p:nvPr/>
        </p:nvSpPr>
        <p:spPr>
          <a:xfrm>
            <a:off x="4686301" y="2782970"/>
            <a:ext cx="2458211" cy="1869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POLICIES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PROCEDURES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SUPPORT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SYSTEMS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1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C771-8387-0CF6-9D2C-8EF2B09D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Fraud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18A90-DDBE-5D08-BEFA-AA202558D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Paying agency policy in terms of preventing, detecting, reporting, investigating and following up on suspected fraud cases</a:t>
            </a:r>
          </a:p>
          <a:p>
            <a:endParaRPr lang="en-IE" dirty="0"/>
          </a:p>
          <a:p>
            <a:r>
              <a:rPr lang="en-IE" dirty="0"/>
              <a:t>Key roles and responsibilities</a:t>
            </a:r>
          </a:p>
          <a:p>
            <a:endParaRPr lang="en-IE" dirty="0"/>
          </a:p>
          <a:p>
            <a:r>
              <a:rPr lang="en-IE" dirty="0"/>
              <a:t>Reporting pathways – CONSISTENCY</a:t>
            </a:r>
          </a:p>
          <a:p>
            <a:endParaRPr lang="en-IE" dirty="0"/>
          </a:p>
          <a:p>
            <a:r>
              <a:rPr lang="en-IE" dirty="0"/>
              <a:t>Reporting requirements – at least quarterly – FRAUD REGISTER</a:t>
            </a:r>
          </a:p>
          <a:p>
            <a:endParaRPr lang="en-IE" dirty="0"/>
          </a:p>
          <a:p>
            <a:r>
              <a:rPr lang="en-IE" dirty="0"/>
              <a:t>Key fraud prevention measures (Appendix)</a:t>
            </a:r>
          </a:p>
        </p:txBody>
      </p:sp>
    </p:spTree>
    <p:extLst>
      <p:ext uri="{BB962C8B-B14F-4D97-AF65-F5344CB8AC3E}">
        <p14:creationId xmlns:p14="http://schemas.microsoft.com/office/powerpoint/2010/main" val="223303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2798-C1BE-4BC3-898E-28E268DF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Fraud Policy - Reporting a fraud or suspected fraud event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91FF-3BCF-4998-81E2-CB73AE4E8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36" y="1866265"/>
            <a:ext cx="10037064" cy="4310698"/>
          </a:xfrm>
        </p:spPr>
        <p:txBody>
          <a:bodyPr/>
          <a:lstStyle/>
          <a:p>
            <a:pPr marL="0" indent="0" algn="r">
              <a:buNone/>
            </a:pPr>
            <a:r>
              <a:rPr lang="en-GB" dirty="0"/>
              <a:t>Chart 1 – DAFM Fraud Policy</a:t>
            </a:r>
            <a:endParaRPr lang="en-IE" dirty="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643B0B2-14A1-4F75-827C-CED43FAB1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948372"/>
            <a:ext cx="2905125" cy="430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Suspected fraud event comes to attention of individual staff member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804A583E-504D-4659-B2E0-68F47D9A1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568" y="3232561"/>
            <a:ext cx="2905125" cy="447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member notifies Immediate Supervisor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9B739D-14A7-422F-9DC8-3C879C800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074" y="4497989"/>
            <a:ext cx="2905125" cy="430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Immediate Supervisor notifies the Head of Division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BF72CB9A-238F-4D41-B209-363D5ADC3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546" y="5798966"/>
            <a:ext cx="2905125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 of Division notifies Risk Office*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9B4513D-E76C-4DD9-9A2D-4E84C3E28EF2}"/>
              </a:ext>
            </a:extLst>
          </p:cNvPr>
          <p:cNvSpPr/>
          <p:nvPr/>
        </p:nvSpPr>
        <p:spPr>
          <a:xfrm>
            <a:off x="3884930" y="2517231"/>
            <a:ext cx="219075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E6963BA-E9C7-43ED-9795-755A34B38034}"/>
              </a:ext>
            </a:extLst>
          </p:cNvPr>
          <p:cNvSpPr/>
          <p:nvPr/>
        </p:nvSpPr>
        <p:spPr>
          <a:xfrm>
            <a:off x="3869028" y="3930362"/>
            <a:ext cx="219075" cy="495300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6175E44-DCC0-4CF6-B021-D67D724CB81B}"/>
              </a:ext>
            </a:extLst>
          </p:cNvPr>
          <p:cNvSpPr/>
          <p:nvPr/>
        </p:nvSpPr>
        <p:spPr>
          <a:xfrm>
            <a:off x="3901884" y="5049910"/>
            <a:ext cx="219075" cy="495300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CB6167B5-0850-44C9-AF25-B16AD0340D32}"/>
              </a:ext>
            </a:extLst>
          </p:cNvPr>
          <p:cNvSpPr/>
          <p:nvPr/>
        </p:nvSpPr>
        <p:spPr>
          <a:xfrm>
            <a:off x="952500" y="2123440"/>
            <a:ext cx="1714500" cy="3028950"/>
          </a:xfrm>
          <a:prstGeom prst="curvedRightArrow">
            <a:avLst>
              <a:gd name="adj1" fmla="val 919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DF5B0EBA-A4A6-4472-9596-82FF03B33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" y="3166183"/>
            <a:ext cx="1666875" cy="857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not appropriate to notify Immediate Supervisor, notify Head of Division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CBD0D858-E640-44CB-B105-9E42A1F3C365}"/>
              </a:ext>
            </a:extLst>
          </p:cNvPr>
          <p:cNvSpPr/>
          <p:nvPr/>
        </p:nvSpPr>
        <p:spPr>
          <a:xfrm>
            <a:off x="5248275" y="3549015"/>
            <a:ext cx="1295400" cy="2752725"/>
          </a:xfrm>
          <a:prstGeom prst="curvedLeftArrow">
            <a:avLst>
              <a:gd name="adj1" fmla="val 1752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F31E253-B20E-47C6-97D5-347A74B6F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972" y="3957437"/>
            <a:ext cx="1666875" cy="828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not appropriate to notify Head of Division, notify Risk Office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D9295711-402F-4738-8AA1-A2729E156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7269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D62E6F43-EF61-4BA8-B3C3-A113CA454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7269" y="596697"/>
            <a:ext cx="184731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IE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98B0D082-DC5B-4BDF-B33C-752BE381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7269" y="1102296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888409-F163-4933-9CF7-68053FC6F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7269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DBC8DE-88D6-4CCE-8EDD-91F69DD92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7269" y="1511097"/>
            <a:ext cx="184731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IE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E0DE0662-1795-484D-AE20-893207BC9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7269" y="2016696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84534B43-6FE0-48D5-9CA6-83CA6487A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7269" y="2329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DF99062F-3C91-4D50-ABB7-EFAD67A72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7269" y="2425497"/>
            <a:ext cx="184731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IE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092AAD2F-1AF9-41BF-848F-7145EEAD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7269" y="2931096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8920EF7-9CE9-0585-4460-53FD18D7F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6332538"/>
            <a:ext cx="112934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An </a:t>
            </a:r>
            <a:r>
              <a:rPr kumimoji="0" lang="en-IE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Roinn</a:t>
            </a:r>
            <a:r>
              <a:rPr kumimoji="0" lang="en-I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 </a:t>
            </a:r>
            <a:r>
              <a:rPr kumimoji="0" lang="en-IE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Talmhaíochta</a:t>
            </a:r>
            <a:r>
              <a:rPr kumimoji="0" lang="en-I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, Bia agus Mara │ Department of Agriculture, Food and the Marine</a:t>
            </a:r>
          </a:p>
        </p:txBody>
      </p:sp>
    </p:spTree>
    <p:extLst>
      <p:ext uri="{BB962C8B-B14F-4D97-AF65-F5344CB8AC3E}">
        <p14:creationId xmlns:p14="http://schemas.microsoft.com/office/powerpoint/2010/main" val="2023293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9E9B4-8A2E-4567-99FE-CFBCD4B4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Fraud Policy - What happens when fraud event is reported?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68D31-3EBC-4656-BADB-EC268DAF3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GB" dirty="0"/>
              <a:t>Chart 2 – DAFM Fraud Policy</a:t>
            </a:r>
            <a:endParaRPr lang="en-IE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218CABC-4578-46BB-AC5B-3E0CA6099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091" y="2049017"/>
            <a:ext cx="2905125" cy="5865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confident event is a suspected fraud as per definition in DAFM Fraud Policy &amp; Anti-fraud Strategy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Box 63">
            <a:extLst>
              <a:ext uri="{FF2B5EF4-FFF2-40B4-BE49-F238E27FC236}">
                <a16:creationId xmlns:a16="http://schemas.microsoft.com/office/drawing/2014/main" id="{8DAD3EB4-69AA-4460-B97C-3736A198F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12" y="2723833"/>
            <a:ext cx="3810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E3427BE0-DE9C-4553-A376-2A01D7884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5856890"/>
            <a:ext cx="428625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66047993-0383-4382-ABB3-2C2596DA1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3241040"/>
            <a:ext cx="1866900" cy="1019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to risk Office and request opinion as to whether the incident should be followed up as suspected fraud event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9C5661AC-70A4-493C-A2FC-1AC6E90BA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486275"/>
            <a:ext cx="1809750" cy="1019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Officer consults with 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Internal Audit Unit (IAU) and 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Finance Division to determine follow-up required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 Box 199">
            <a:extLst>
              <a:ext uri="{FF2B5EF4-FFF2-40B4-BE49-F238E27FC236}">
                <a16:creationId xmlns:a16="http://schemas.microsoft.com/office/drawing/2014/main" id="{E6359D3A-8071-418C-AD66-F109833A1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43" y="5854065"/>
            <a:ext cx="381000" cy="257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00AAC20-C6EC-4587-ADE7-097A32E05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568" y="2887868"/>
            <a:ext cx="419100" cy="247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F5D024DA-42FA-4D92-AFD4-F5246B794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6369051"/>
            <a:ext cx="1533525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 back to Division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8CDF6AE0-AE33-47A4-9087-6F04F8931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416505"/>
            <a:ext cx="1447800" cy="409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Reports to Risk Office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209831B-9FFA-47C4-8962-D20867264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2" y="4236719"/>
            <a:ext cx="3752850" cy="247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Office reports to: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C&amp;AG and or CB (if EU funding source)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Investigations Division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IAU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Legal Division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HR (if suspected staff involvement)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EU Accounts (for IMS reporting &amp; Debt Recovery)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Office liaises with Lead Division and other affected divisions re potential risks uncovered and appropriate controls</a:t>
            </a:r>
            <a:b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Office follows up in relation to all suspected fraud events and reports to Finance Officer quarterly.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RISK OFFICE MAINTAINS RISK REGISTER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 Box 25">
            <a:extLst>
              <a:ext uri="{FF2B5EF4-FFF2-40B4-BE49-F238E27FC236}">
                <a16:creationId xmlns:a16="http://schemas.microsoft.com/office/drawing/2014/main" id="{C69847FD-CDD3-470F-A544-300A2C328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397" y="3400425"/>
            <a:ext cx="1285875" cy="447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Office assigns lead division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F49B5F29-117D-44F3-B618-68C492BA6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7" y="3487104"/>
            <a:ext cx="11049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DIVISION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F29A386D-7A12-4A57-9414-1A44FE268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338" y="4146613"/>
            <a:ext cx="2838450" cy="1752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Division: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Reports incidence to An Garda Siochana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Follows up with An Garda Siochana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Provides updates to Risk Office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Informs other divisions if likely potential fraud in their areas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Notifies OLAF (Irregularity Management System – IMS)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9E55C8B-42E0-4041-9141-85F2BFD710A3}"/>
              </a:ext>
            </a:extLst>
          </p:cNvPr>
          <p:cNvSpPr/>
          <p:nvPr/>
        </p:nvSpPr>
        <p:spPr>
          <a:xfrm>
            <a:off x="4476750" y="1859280"/>
            <a:ext cx="361950" cy="161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27917AA-B44E-499B-9372-15992BF2B3BB}"/>
              </a:ext>
            </a:extLst>
          </p:cNvPr>
          <p:cNvSpPr/>
          <p:nvPr/>
        </p:nvSpPr>
        <p:spPr>
          <a:xfrm>
            <a:off x="3457575" y="2707005"/>
            <a:ext cx="361950" cy="161925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38A59DB0-4DC2-41EA-9376-B0F73EB7D506}"/>
              </a:ext>
            </a:extLst>
          </p:cNvPr>
          <p:cNvSpPr/>
          <p:nvPr/>
        </p:nvSpPr>
        <p:spPr>
          <a:xfrm>
            <a:off x="1162050" y="2353945"/>
            <a:ext cx="1866900" cy="1333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C6BCE560-93A8-49CA-BCBA-DA94898263AC}"/>
              </a:ext>
            </a:extLst>
          </p:cNvPr>
          <p:cNvSpPr/>
          <p:nvPr/>
        </p:nvSpPr>
        <p:spPr>
          <a:xfrm>
            <a:off x="1104900" y="2353945"/>
            <a:ext cx="228600" cy="390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9872C2C-7031-4FC5-856C-D7309C2B4870}"/>
              </a:ext>
            </a:extLst>
          </p:cNvPr>
          <p:cNvSpPr/>
          <p:nvPr/>
        </p:nvSpPr>
        <p:spPr>
          <a:xfrm>
            <a:off x="4657725" y="3579495"/>
            <a:ext cx="352425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A64554D-02EC-4786-9E78-4A89CC85B2A3}"/>
              </a:ext>
            </a:extLst>
          </p:cNvPr>
          <p:cNvSpPr/>
          <p:nvPr/>
        </p:nvSpPr>
        <p:spPr>
          <a:xfrm>
            <a:off x="6381750" y="3581400"/>
            <a:ext cx="1495425" cy="24765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2217217-6220-4447-9B4F-E5B3B6579C54}"/>
              </a:ext>
            </a:extLst>
          </p:cNvPr>
          <p:cNvSpPr/>
          <p:nvPr/>
        </p:nvSpPr>
        <p:spPr>
          <a:xfrm>
            <a:off x="3429000" y="3238500"/>
            <a:ext cx="361950" cy="161925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870877F-C827-4871-9DD7-83DA071B6883}"/>
              </a:ext>
            </a:extLst>
          </p:cNvPr>
          <p:cNvSpPr/>
          <p:nvPr/>
        </p:nvSpPr>
        <p:spPr>
          <a:xfrm>
            <a:off x="1047750" y="3057525"/>
            <a:ext cx="361950" cy="161925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F6A26281-F870-499E-987E-94BF1EE07198}"/>
              </a:ext>
            </a:extLst>
          </p:cNvPr>
          <p:cNvSpPr/>
          <p:nvPr/>
        </p:nvSpPr>
        <p:spPr>
          <a:xfrm>
            <a:off x="1047750" y="4324350"/>
            <a:ext cx="361950" cy="161925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181C4B9A-B11F-469E-B2DA-9F0B28AF6DE7}"/>
              </a:ext>
            </a:extLst>
          </p:cNvPr>
          <p:cNvSpPr/>
          <p:nvPr/>
        </p:nvSpPr>
        <p:spPr>
          <a:xfrm>
            <a:off x="923925" y="5603875"/>
            <a:ext cx="361950" cy="180975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0E5698A-70B7-49AA-AD5E-52956C3E9B38}"/>
              </a:ext>
            </a:extLst>
          </p:cNvPr>
          <p:cNvSpPr/>
          <p:nvPr/>
        </p:nvSpPr>
        <p:spPr>
          <a:xfrm>
            <a:off x="1924050" y="5600700"/>
            <a:ext cx="314325" cy="180975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4F681988-09BC-48EC-8AD6-09AE854CBC85}"/>
              </a:ext>
            </a:extLst>
          </p:cNvPr>
          <p:cNvSpPr/>
          <p:nvPr/>
        </p:nvSpPr>
        <p:spPr>
          <a:xfrm>
            <a:off x="952500" y="6142990"/>
            <a:ext cx="219075" cy="180975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1307D91E-A5CB-41CE-A589-40F447593034}"/>
              </a:ext>
            </a:extLst>
          </p:cNvPr>
          <p:cNvSpPr/>
          <p:nvPr/>
        </p:nvSpPr>
        <p:spPr>
          <a:xfrm>
            <a:off x="2762250" y="6313170"/>
            <a:ext cx="361950" cy="1238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544A0007-7FF1-471B-94B1-F5D6666F53EC}"/>
              </a:ext>
            </a:extLst>
          </p:cNvPr>
          <p:cNvSpPr/>
          <p:nvPr/>
        </p:nvSpPr>
        <p:spPr>
          <a:xfrm>
            <a:off x="2733675" y="3667125"/>
            <a:ext cx="104775" cy="27717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BE96AF0-6945-422D-8BDB-B8B93498C0EE}"/>
              </a:ext>
            </a:extLst>
          </p:cNvPr>
          <p:cNvSpPr/>
          <p:nvPr/>
        </p:nvSpPr>
        <p:spPr>
          <a:xfrm>
            <a:off x="2733675" y="3616960"/>
            <a:ext cx="352425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1F59F3CF-2D89-4E28-AAD8-BD2161ABB168}"/>
              </a:ext>
            </a:extLst>
          </p:cNvPr>
          <p:cNvSpPr/>
          <p:nvPr/>
        </p:nvSpPr>
        <p:spPr>
          <a:xfrm>
            <a:off x="3533775" y="3886200"/>
            <a:ext cx="276225" cy="238125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04C80C3A-0EB7-49FD-A0BB-30B182AF53F4}"/>
              </a:ext>
            </a:extLst>
          </p:cNvPr>
          <p:cNvSpPr/>
          <p:nvPr/>
        </p:nvSpPr>
        <p:spPr>
          <a:xfrm>
            <a:off x="8448675" y="3829050"/>
            <a:ext cx="276225" cy="323850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DC82C053-4E7D-464A-8089-CA8C36D54355}"/>
              </a:ext>
            </a:extLst>
          </p:cNvPr>
          <p:cNvSpPr/>
          <p:nvPr/>
        </p:nvSpPr>
        <p:spPr>
          <a:xfrm>
            <a:off x="8277225" y="5943600"/>
            <a:ext cx="171450" cy="190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D2E565F5-FB02-4B10-8CCB-E320447D6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4" y="6223634"/>
            <a:ext cx="245745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Division reports relevant updates to Risk Office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Arrow: Left 35">
            <a:extLst>
              <a:ext uri="{FF2B5EF4-FFF2-40B4-BE49-F238E27FC236}">
                <a16:creationId xmlns:a16="http://schemas.microsoft.com/office/drawing/2014/main" id="{BD011F9D-C9C4-45BA-AB83-EDA6C047B86B}"/>
              </a:ext>
            </a:extLst>
          </p:cNvPr>
          <p:cNvSpPr/>
          <p:nvPr/>
        </p:nvSpPr>
        <p:spPr>
          <a:xfrm>
            <a:off x="6896100" y="6248400"/>
            <a:ext cx="304800" cy="161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70008F-2A7F-41CC-9FFC-A9D7DA9B9D97}"/>
              </a:ext>
            </a:extLst>
          </p:cNvPr>
          <p:cNvSpPr/>
          <p:nvPr/>
        </p:nvSpPr>
        <p:spPr>
          <a:xfrm>
            <a:off x="2324100" y="5905500"/>
            <a:ext cx="4191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ADF0C415-044A-446A-A604-ABA8164FF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FDEA9C51-2475-4FBC-9F2D-B12B28589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IE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8F91DBAF-F440-478C-9FF4-656DCE64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id="{5137CCC6-75B3-449A-A029-AF77D2DBE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IE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EE6636-9792-49AA-8A8A-BDDF5DF7F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96589A9D-1117-4C33-8E21-B6E1AD3B5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8">
            <a:extLst>
              <a:ext uri="{FF2B5EF4-FFF2-40B4-BE49-F238E27FC236}">
                <a16:creationId xmlns:a16="http://schemas.microsoft.com/office/drawing/2014/main" id="{5D79C87D-CA44-40D7-85BB-AD0436310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9">
            <a:extLst>
              <a:ext uri="{FF2B5EF4-FFF2-40B4-BE49-F238E27FC236}">
                <a16:creationId xmlns:a16="http://schemas.microsoft.com/office/drawing/2014/main" id="{2252B944-E9E2-4F34-AB5A-D0F8313B0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IE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Rectangle 51">
            <a:extLst>
              <a:ext uri="{FF2B5EF4-FFF2-40B4-BE49-F238E27FC236}">
                <a16:creationId xmlns:a16="http://schemas.microsoft.com/office/drawing/2014/main" id="{1C3F5C5D-DB10-4AF8-963A-60F2B42DD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54">
            <a:extLst>
              <a:ext uri="{FF2B5EF4-FFF2-40B4-BE49-F238E27FC236}">
                <a16:creationId xmlns:a16="http://schemas.microsoft.com/office/drawing/2014/main" id="{1818B0C5-7F59-497E-88C5-FF8D5C1B5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IE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IE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 55">
            <a:extLst>
              <a:ext uri="{FF2B5EF4-FFF2-40B4-BE49-F238E27FC236}">
                <a16:creationId xmlns:a16="http://schemas.microsoft.com/office/drawing/2014/main" id="{02D18826-EE3D-4860-ADBD-1F9CE7A1A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IE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le 58">
            <a:extLst>
              <a:ext uri="{FF2B5EF4-FFF2-40B4-BE49-F238E27FC236}">
                <a16:creationId xmlns:a16="http://schemas.microsoft.com/office/drawing/2014/main" id="{5FE54E46-3A53-40E9-B2BB-FAECE8F89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 60">
            <a:extLst>
              <a:ext uri="{FF2B5EF4-FFF2-40B4-BE49-F238E27FC236}">
                <a16:creationId xmlns:a16="http://schemas.microsoft.com/office/drawing/2014/main" id="{FB470098-2108-4D2F-9CD2-3C469411D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62">
            <a:extLst>
              <a:ext uri="{FF2B5EF4-FFF2-40B4-BE49-F238E27FC236}">
                <a16:creationId xmlns:a16="http://schemas.microsoft.com/office/drawing/2014/main" id="{88877904-D1A1-42AF-ABCC-962125C0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IE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025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DC03-6943-3B34-5A50-F4631E4F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Ethics Legislation &amp; Conflict of Interest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B28AC-3A48-7E9D-E601-224C079F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IE" altLang="en-US" sz="2800" dirty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member of staff must make a COI return </a:t>
            </a:r>
            <a:r>
              <a:rPr lang="en-IE" altLang="en-US" sz="2800" u="sng" dirty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a year</a:t>
            </a:r>
            <a:r>
              <a:rPr lang="en-IE" altLang="en-US" sz="2800" dirty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E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However</a:t>
            </a:r>
            <a:r>
              <a:rPr lang="en-IE" altLang="en-US" sz="2800" dirty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should circumstances change during the year, the officer is required to make an additional COI  return to update their status</a:t>
            </a:r>
          </a:p>
          <a:p>
            <a:pPr algn="just">
              <a:defRPr/>
            </a:pPr>
            <a:endParaRPr lang="en-GB" dirty="0"/>
          </a:p>
          <a:p>
            <a:pPr algn="just">
              <a:defRPr/>
            </a:pPr>
            <a:r>
              <a:rPr lang="en-IE" altLang="en-US" sz="2800" dirty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Ethics returns are specific to a calendar year and all officers who hold a designated position, </a:t>
            </a:r>
            <a:r>
              <a:rPr lang="en-IE" altLang="en-US" sz="2800" u="sng" dirty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full or part of that year,</a:t>
            </a:r>
            <a:r>
              <a:rPr lang="en-IE" altLang="en-US" sz="2800" dirty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must make a declaration of interests, including Nil interests.</a:t>
            </a:r>
          </a:p>
          <a:p>
            <a:pPr algn="just">
              <a:defRPr/>
            </a:pPr>
            <a:endParaRPr lang="en-IE" altLang="en-US" sz="2800" dirty="0">
              <a:solidFill>
                <a:srgbClr val="4646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IE" altLang="en-US" sz="2800" dirty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How – electronic format (new)</a:t>
            </a:r>
          </a:p>
          <a:p>
            <a:pPr algn="just">
              <a:defRPr/>
            </a:pPr>
            <a:endParaRPr lang="en-IE" altLang="en-US" sz="2800" dirty="0">
              <a:solidFill>
                <a:srgbClr val="4646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IE" altLang="en-US" sz="2800" dirty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Non-compliance is subject to disciplinary proceedings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66395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1D3B-EB42-D779-DBF7-50E8E6DC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Our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A4F4A-2192-DC98-4DEC-22F39587A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Risk Management – </a:t>
            </a:r>
            <a:r>
              <a:rPr lang="en-IE" dirty="0" err="1"/>
              <a:t>eRisk</a:t>
            </a:r>
            <a:endParaRPr lang="en-IE" dirty="0"/>
          </a:p>
          <a:p>
            <a:endParaRPr lang="en-IE" dirty="0"/>
          </a:p>
          <a:p>
            <a:r>
              <a:rPr lang="en-IE" dirty="0"/>
              <a:t>Fraud Register</a:t>
            </a:r>
          </a:p>
          <a:p>
            <a:endParaRPr lang="en-IE" dirty="0"/>
          </a:p>
          <a:p>
            <a:r>
              <a:rPr lang="en-IE" dirty="0"/>
              <a:t>Conflict of Interest – cloud-based system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b="1" dirty="0"/>
              <a:t>AIM: STRUCTURED, CONSISTENT MANAGEMENT &amp; AUDITABLE EVIDENCE</a:t>
            </a:r>
          </a:p>
        </p:txBody>
      </p:sp>
    </p:spTree>
    <p:extLst>
      <p:ext uri="{BB962C8B-B14F-4D97-AF65-F5344CB8AC3E}">
        <p14:creationId xmlns:p14="http://schemas.microsoft.com/office/powerpoint/2010/main" val="294068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FE94-3A50-EEEF-B394-154B421E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Audit &amp; Governance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E6505-0B7F-0D7F-4684-B748F6EC3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Internal Audit Division</a:t>
            </a:r>
          </a:p>
          <a:p>
            <a:r>
              <a:rPr lang="en-IE" dirty="0"/>
              <a:t>Veterinary Internal Audit Division</a:t>
            </a:r>
          </a:p>
          <a:p>
            <a:r>
              <a:rPr lang="en-IE" dirty="0"/>
              <a:t>Audit Committee</a:t>
            </a:r>
          </a:p>
          <a:p>
            <a:r>
              <a:rPr lang="en-IE" dirty="0"/>
              <a:t>Official Controls Audit Monitoring Group</a:t>
            </a:r>
          </a:p>
          <a:p>
            <a:r>
              <a:rPr lang="en-IE" dirty="0"/>
              <a:t>Risk Committee – Chaired by Assistant Secretary General for Governance</a:t>
            </a:r>
          </a:p>
          <a:p>
            <a:r>
              <a:rPr lang="en-IE" dirty="0"/>
              <a:t>Management Board – quarterly review of Fraud</a:t>
            </a:r>
          </a:p>
        </p:txBody>
      </p:sp>
    </p:spTree>
    <p:extLst>
      <p:ext uri="{BB962C8B-B14F-4D97-AF65-F5344CB8AC3E}">
        <p14:creationId xmlns:p14="http://schemas.microsoft.com/office/powerpoint/2010/main" val="1226266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CA2E-FC05-C2CD-821F-AF9ABDDC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E" altLang="en-US" sz="4900" dirty="0">
                <a:solidFill>
                  <a:srgbClr val="464646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Other Good Practices/Preventive Measures employed</a:t>
            </a:r>
            <a:br>
              <a:rPr lang="en-IE" altLang="en-US" sz="4400" dirty="0">
                <a:solidFill>
                  <a:srgbClr val="464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1B07-2A2D-14DE-5474-C5ADD733A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E" altLang="en-US" dirty="0"/>
              <a:t>Clearly documented procedures - schemes</a:t>
            </a:r>
          </a:p>
          <a:p>
            <a:pPr>
              <a:defRPr/>
            </a:pPr>
            <a:r>
              <a:rPr lang="en-IE" altLang="en-US" dirty="0"/>
              <a:t>Segregation of duties</a:t>
            </a:r>
          </a:p>
          <a:p>
            <a:pPr>
              <a:defRPr/>
            </a:pPr>
            <a:r>
              <a:rPr lang="en-IE" altLang="en-US" dirty="0"/>
              <a:t>Rotation of staff / Mobility Policy</a:t>
            </a:r>
          </a:p>
          <a:p>
            <a:pPr>
              <a:defRPr/>
            </a:pPr>
            <a:r>
              <a:rPr lang="en-IE" altLang="en-US" dirty="0"/>
              <a:t>Auditable verification by Managers (supported by evidence of case reassignment, for example)</a:t>
            </a:r>
          </a:p>
          <a:p>
            <a:pPr>
              <a:defRPr/>
            </a:pPr>
            <a:r>
              <a:rPr lang="en-IE" altLang="en-US" dirty="0"/>
              <a:t>Independent audit verification (Internal &amp; CB)</a:t>
            </a:r>
          </a:p>
          <a:p>
            <a:pPr>
              <a:defRPr/>
            </a:pPr>
            <a:r>
              <a:rPr lang="en-IE" altLang="en-US" dirty="0"/>
              <a:t>Risk Officer; Human Resource Ethics and COI Compliance Officer </a:t>
            </a:r>
          </a:p>
          <a:p>
            <a:pPr>
              <a:defRPr/>
            </a:pPr>
            <a:r>
              <a:rPr lang="en-IE" altLang="en-US" dirty="0"/>
              <a:t>Engage with the EU Paying Agencies Learning Network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020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24114" y="4797153"/>
            <a:ext cx="7343775" cy="1107258"/>
          </a:xfrm>
        </p:spPr>
        <p:txBody>
          <a:bodyPr/>
          <a:lstStyle/>
          <a:p>
            <a:pPr marL="0" indent="0" eaLnBrk="1" hangingPunct="1"/>
            <a:endParaRPr lang="en-GB" dirty="0"/>
          </a:p>
          <a:p>
            <a:pPr marL="0" indent="0" eaLnBrk="1" hangingPunct="1"/>
            <a:r>
              <a:rPr lang="en-GB" dirty="0"/>
              <a:t>Gianluca Frinzi </a:t>
            </a:r>
            <a:r>
              <a:rPr lang="en-GB" noProof="0" dirty="0"/>
              <a:t>– Antifraud Correspondent - </a:t>
            </a:r>
            <a:r>
              <a:rPr lang="en-GB" dirty="0"/>
              <a:t>Unit</a:t>
            </a:r>
            <a:r>
              <a:rPr lang="en-GB" noProof="0" dirty="0"/>
              <a:t> H1</a:t>
            </a:r>
          </a:p>
          <a:p>
            <a:pPr marL="0" indent="0" eaLnBrk="1" hangingPunct="1"/>
            <a:r>
              <a:rPr lang="en-GB" dirty="0"/>
              <a:t>DG AGRI  </a:t>
            </a:r>
            <a:endParaRPr lang="en-GB" noProof="0" dirty="0"/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03512" y="1988840"/>
            <a:ext cx="8280920" cy="2520280"/>
          </a:xfrm>
        </p:spPr>
        <p:txBody>
          <a:bodyPr/>
          <a:lstStyle/>
          <a:p>
            <a:pPr eaLnBrk="1" hangingPunct="1"/>
            <a:r>
              <a:rPr lang="en-US" dirty="0"/>
              <a:t>Antifraud in the new CAP: The Commission’s strategy and expectations</a:t>
            </a:r>
            <a:br>
              <a:rPr lang="en-US" dirty="0"/>
            </a:br>
            <a:br>
              <a:rPr lang="en-GB" noProof="0" dirty="0"/>
            </a:br>
            <a:r>
              <a:rPr lang="en-US" sz="1600" dirty="0"/>
              <a:t>53rd Conference of Directors of EU Paying Agencies </a:t>
            </a:r>
            <a:br>
              <a:rPr lang="en-US" sz="1600" dirty="0"/>
            </a:br>
            <a:r>
              <a:rPr lang="fr-FR" sz="1200" dirty="0" err="1"/>
              <a:t>Sweden</a:t>
            </a:r>
            <a:r>
              <a:rPr lang="fr-FR" sz="1200" dirty="0"/>
              <a:t> 7-9 June 2023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07880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2F5C-6C71-4FB0-A8AF-ABB01B13C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Improvement – developments planned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400E2-057A-418F-8B07-D3BFF6A8D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/>
          </a:p>
          <a:p>
            <a:pPr marL="228600" lvl="1">
              <a:spcBef>
                <a:spcPts val="1000"/>
              </a:spcBef>
              <a:defRPr/>
            </a:pPr>
            <a:r>
              <a:rPr lang="en-GB" sz="2800" dirty="0"/>
              <a:t>Fraud Working Group</a:t>
            </a:r>
          </a:p>
          <a:p>
            <a:pPr marL="228600" lvl="1">
              <a:spcBef>
                <a:spcPts val="1000"/>
              </a:spcBef>
              <a:defRPr/>
            </a:pPr>
            <a:endParaRPr lang="en-GB" sz="2800" dirty="0"/>
          </a:p>
          <a:p>
            <a:pPr marL="228600" lvl="1">
              <a:spcBef>
                <a:spcPts val="1000"/>
              </a:spcBef>
              <a:defRPr/>
            </a:pPr>
            <a:r>
              <a:rPr lang="en-GB" sz="2800" dirty="0"/>
              <a:t>Fraud Reporting System – cloud-based system</a:t>
            </a:r>
          </a:p>
          <a:p>
            <a:pPr marL="228600" lvl="1">
              <a:spcBef>
                <a:spcPts val="1000"/>
              </a:spcBef>
              <a:defRPr/>
            </a:pPr>
            <a:endParaRPr lang="en-GB" sz="2800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8276FE0-C671-5147-3F81-D3E5220D3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6332538"/>
            <a:ext cx="112934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An </a:t>
            </a:r>
            <a:r>
              <a:rPr kumimoji="0" lang="en-IE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Roinn</a:t>
            </a:r>
            <a:r>
              <a:rPr kumimoji="0" lang="en-I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 </a:t>
            </a:r>
            <a:r>
              <a:rPr kumimoji="0" lang="en-IE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Talmhaíochta</a:t>
            </a:r>
            <a:r>
              <a:rPr kumimoji="0" lang="en-I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, Bia agus Mara │ Department of Agriculture, Food and the Marine</a:t>
            </a:r>
          </a:p>
        </p:txBody>
      </p:sp>
    </p:spTree>
    <p:extLst>
      <p:ext uri="{BB962C8B-B14F-4D97-AF65-F5344CB8AC3E}">
        <p14:creationId xmlns:p14="http://schemas.microsoft.com/office/powerpoint/2010/main" val="3856883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475212-744A-470B-AE3E-5C4F43BA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2358517"/>
            <a:ext cx="10515600" cy="3876028"/>
          </a:xfrm>
        </p:spPr>
        <p:txBody>
          <a:bodyPr/>
          <a:lstStyle/>
          <a:p>
            <a:pPr algn="ctr"/>
            <a:r>
              <a:rPr lang="en-GB" b="1" dirty="0"/>
              <a:t>Thank You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IE" sz="1600" dirty="0"/>
            </a:br>
            <a:r>
              <a:rPr lang="en-IE" sz="1600" dirty="0">
                <a:hlinkClick r:id="rId2"/>
              </a:rPr>
              <a:t>FinanceRM@agriculture.gov.ie</a:t>
            </a:r>
            <a:br>
              <a:rPr lang="en-IE" sz="1600" dirty="0"/>
            </a:br>
            <a:endParaRPr lang="en-IE" sz="1600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A7416DB-59FD-708E-D045-C1A4A0CEC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6332538"/>
            <a:ext cx="112934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An </a:t>
            </a:r>
            <a:r>
              <a:rPr kumimoji="0" lang="en-IE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Roinn</a:t>
            </a:r>
            <a:r>
              <a:rPr kumimoji="0" lang="en-I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 </a:t>
            </a:r>
            <a:r>
              <a:rPr kumimoji="0" lang="en-IE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Talmhaíochta</a:t>
            </a:r>
            <a:r>
              <a:rPr kumimoji="0" lang="en-I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39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"/>
              </a:rPr>
              <a:t>, Bia agus Mara │ Department of Agriculture, Food and the Marine</a:t>
            </a:r>
          </a:p>
        </p:txBody>
      </p:sp>
    </p:spTree>
    <p:extLst>
      <p:ext uri="{BB962C8B-B14F-4D97-AF65-F5344CB8AC3E}">
        <p14:creationId xmlns:p14="http://schemas.microsoft.com/office/powerpoint/2010/main" val="3036703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B6E44C-8856-4AC3-90C5-7FBF780604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Swedish </a:t>
            </a:r>
            <a:r>
              <a:rPr lang="sv-SE" dirty="0" err="1"/>
              <a:t>PA´s</a:t>
            </a:r>
            <a:r>
              <a:rPr lang="sv-SE" dirty="0"/>
              <a:t> approach in preventing </a:t>
            </a:r>
            <a:r>
              <a:rPr lang="sv-SE" dirty="0" err="1"/>
              <a:t>fraud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279CD3E-480E-4F2F-A354-533B36FAE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/>
              <a:t>Parallel</a:t>
            </a:r>
            <a:r>
              <a:rPr lang="sv-SE" dirty="0"/>
              <a:t> session: Anti-</a:t>
            </a:r>
            <a:r>
              <a:rPr lang="sv-SE" dirty="0" err="1"/>
              <a:t>Fraud</a:t>
            </a:r>
            <a:r>
              <a:rPr lang="sv-SE" dirty="0"/>
              <a:t> in the new CAP</a:t>
            </a:r>
          </a:p>
          <a:p>
            <a:r>
              <a:rPr lang="sv-SE" dirty="0"/>
              <a:t>June 8 2023</a:t>
            </a:r>
          </a:p>
          <a:p>
            <a:endParaRPr lang="sv-SE" dirty="0"/>
          </a:p>
          <a:p>
            <a:r>
              <a:rPr lang="sv-SE" dirty="0"/>
              <a:t>Annika Boiardt, </a:t>
            </a:r>
          </a:p>
          <a:p>
            <a:r>
              <a:rPr lang="sv-SE" dirty="0" err="1"/>
              <a:t>Coordinator</a:t>
            </a:r>
            <a:r>
              <a:rPr lang="sv-SE" dirty="0"/>
              <a:t>, PA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283EB8-9FD0-4734-9D97-FD5C3458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5129E-E26E-4C21-A29B-AF82B1E8BA1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2023-06-05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2E50F02-0ABC-4E2D-817E-792F7C89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55264-25F8-4A0C-9956-EE3AE45F631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576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8B9DEC-F46C-42D8-A143-E21F4DC25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Preventing </a:t>
            </a:r>
            <a:r>
              <a:rPr lang="sv-SE" dirty="0" err="1"/>
              <a:t>fraud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930E94-428A-4330-ADDE-07DF22D88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Lessons</a:t>
            </a:r>
            <a:r>
              <a:rPr lang="sv-SE" dirty="0"/>
              <a:t> </a:t>
            </a:r>
            <a:r>
              <a:rPr lang="sv-SE" dirty="0" err="1"/>
              <a:t>learned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Our</a:t>
            </a:r>
            <a:r>
              <a:rPr lang="sv-SE" dirty="0"/>
              <a:t> approach in short</a:t>
            </a:r>
          </a:p>
          <a:p>
            <a:endParaRPr lang="sv-SE" dirty="0"/>
          </a:p>
          <a:p>
            <a:r>
              <a:rPr lang="sv-SE" dirty="0" err="1"/>
              <a:t>Ongoing</a:t>
            </a:r>
            <a:r>
              <a:rPr lang="sv-SE" dirty="0"/>
              <a:t> </a:t>
            </a:r>
            <a:r>
              <a:rPr lang="sv-SE" dirty="0" err="1"/>
              <a:t>activities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657B10-0D93-4567-BFEE-2A2EC557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895E6-01E6-4473-9307-6E64265EAE5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2023-06-05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4172317-0C2B-4A07-9DEF-90B6FCBE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55264-25F8-4A0C-9956-EE3AE45F631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97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B3A705-FE7F-4939-AFA8-67273868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 err="1"/>
              <a:t>Lessons</a:t>
            </a:r>
            <a:r>
              <a:rPr lang="sv-SE" dirty="0"/>
              <a:t> </a:t>
            </a:r>
            <a:r>
              <a:rPr lang="sv-SE" dirty="0" err="1"/>
              <a:t>learned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23C588-F02B-4638-BEAB-E5FBFE6A8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/>
            <a:r>
              <a:rPr lang="sv-SE" dirty="0"/>
              <a:t>Prevention is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</a:p>
          <a:p>
            <a:pPr marL="171450" indent="-171450"/>
            <a:endParaRPr lang="sv-SE" dirty="0"/>
          </a:p>
          <a:p>
            <a:pPr marL="171450" indent="-171450"/>
            <a:r>
              <a:rPr lang="sv-SE" dirty="0" err="1"/>
              <a:t>Cooperation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Swedish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Crime</a:t>
            </a:r>
            <a:r>
              <a:rPr lang="sv-SE" dirty="0"/>
              <a:t> </a:t>
            </a:r>
            <a:r>
              <a:rPr lang="sv-SE" dirty="0" err="1"/>
              <a:t>Authority</a:t>
            </a:r>
            <a:endParaRPr lang="sv-SE" dirty="0"/>
          </a:p>
          <a:p>
            <a:pPr marL="171450" indent="-171450"/>
            <a:endParaRPr lang="sv-SE" dirty="0"/>
          </a:p>
          <a:p>
            <a:pPr marL="171450" indent="-171450"/>
            <a:r>
              <a:rPr lang="sv-SE" dirty="0"/>
              <a:t>Tone at the </a:t>
            </a:r>
            <a:r>
              <a:rPr lang="sv-SE" dirty="0" err="1"/>
              <a:t>top</a:t>
            </a:r>
            <a:r>
              <a:rPr lang="sv-SE" dirty="0"/>
              <a:t> is </a:t>
            </a:r>
            <a:r>
              <a:rPr lang="sv-SE" dirty="0" err="1"/>
              <a:t>essential</a:t>
            </a:r>
            <a:r>
              <a:rPr lang="sv-SE" dirty="0"/>
              <a:t> </a:t>
            </a:r>
          </a:p>
          <a:p>
            <a:pPr marL="171450" indent="-171450"/>
            <a:endParaRPr lang="sv-SE" dirty="0"/>
          </a:p>
          <a:p>
            <a:pPr marL="171450" indent="-171450"/>
            <a:r>
              <a:rPr lang="sv-SE" dirty="0" err="1"/>
              <a:t>Motivate</a:t>
            </a:r>
            <a:r>
              <a:rPr lang="sv-SE" dirty="0"/>
              <a:t> and </a:t>
            </a:r>
            <a:r>
              <a:rPr lang="sv-SE" dirty="0" err="1"/>
              <a:t>protect</a:t>
            </a:r>
            <a:r>
              <a:rPr lang="sv-SE" dirty="0"/>
              <a:t> the </a:t>
            </a:r>
            <a:r>
              <a:rPr lang="sv-SE" dirty="0" err="1"/>
              <a:t>staff</a:t>
            </a:r>
            <a:r>
              <a:rPr lang="sv-SE" dirty="0"/>
              <a:t> must not be </a:t>
            </a:r>
            <a:r>
              <a:rPr lang="sv-SE" dirty="0" err="1"/>
              <a:t>forgotten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A5F3E4-25A2-4820-A306-3C7EF352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895E6-01E6-4473-9307-6E64265EAE5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2023-06-05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1B9EDF7-408F-45C6-992C-0DA24986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55264-25F8-4A0C-9956-EE3AE45F631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393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1975F6-A590-419C-BDCA-B5EE6005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 err="1"/>
              <a:t>Our</a:t>
            </a:r>
            <a:r>
              <a:rPr lang="sv-SE" dirty="0"/>
              <a:t> approach in short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2C0FDB-8FC6-4C4D-9320-4DA6CC3B2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Fraud</a:t>
            </a:r>
            <a:r>
              <a:rPr lang="sv-SE" dirty="0"/>
              <a:t>, </a:t>
            </a:r>
            <a:r>
              <a:rPr lang="sv-SE" dirty="0" err="1"/>
              <a:t>corruption</a:t>
            </a:r>
            <a:r>
              <a:rPr lang="sv-SE" dirty="0"/>
              <a:t>, COI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exist</a:t>
            </a:r>
            <a:r>
              <a:rPr lang="sv-SE" dirty="0"/>
              <a:t> </a:t>
            </a:r>
            <a:r>
              <a:rPr lang="sv-SE" dirty="0" err="1"/>
              <a:t>anywhere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- Sweden is no </a:t>
            </a:r>
            <a:r>
              <a:rPr lang="sv-SE" dirty="0" err="1"/>
              <a:t>exception</a:t>
            </a: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Zero</a:t>
            </a:r>
            <a:r>
              <a:rPr lang="sv-SE" dirty="0"/>
              <a:t> </a:t>
            </a:r>
            <a:r>
              <a:rPr lang="sv-SE" dirty="0" err="1"/>
              <a:t>tolerance</a:t>
            </a:r>
            <a:r>
              <a:rPr lang="sv-SE" dirty="0"/>
              <a:t>, </a:t>
            </a:r>
            <a:r>
              <a:rPr lang="sv-SE" dirty="0" err="1"/>
              <a:t>protect</a:t>
            </a:r>
            <a:r>
              <a:rPr lang="sv-SE" dirty="0"/>
              <a:t> the </a:t>
            </a:r>
            <a:r>
              <a:rPr lang="sv-SE" dirty="0" err="1"/>
              <a:t>fund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Be alert – ”</a:t>
            </a:r>
            <a:r>
              <a:rPr lang="sv-SE" dirty="0" err="1"/>
              <a:t>put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/>
              <a:t> anti-</a:t>
            </a:r>
            <a:r>
              <a:rPr lang="sv-SE" dirty="0" err="1"/>
              <a:t>fraud</a:t>
            </a:r>
            <a:r>
              <a:rPr lang="sv-SE" dirty="0"/>
              <a:t> </a:t>
            </a:r>
            <a:r>
              <a:rPr lang="sv-SE" dirty="0" err="1"/>
              <a:t>glasses</a:t>
            </a:r>
            <a:r>
              <a:rPr lang="sv-SE" dirty="0"/>
              <a:t>” 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414B3B-DA61-482B-9D9D-FE89FA07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895E6-01E6-4473-9307-6E64265EAE5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2023-06-05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6AC8AB-7F52-4D90-B922-A30A2043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55264-25F8-4A0C-9956-EE3AE45F631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71A25EF-3039-4543-AC69-C93744337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113" y="3140905"/>
            <a:ext cx="3060457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57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16CCDE-42CA-4059-92F8-F5BB73AC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 err="1"/>
              <a:t>Ongoing</a:t>
            </a:r>
            <a:r>
              <a:rPr lang="sv-SE" dirty="0"/>
              <a:t> </a:t>
            </a:r>
            <a:r>
              <a:rPr lang="sv-SE" dirty="0" err="1"/>
              <a:t>activities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1E0ACA-9FC1-4C93-979B-983842D10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Updating</a:t>
            </a:r>
            <a:r>
              <a:rPr lang="sv-SE" dirty="0"/>
              <a:t> </a:t>
            </a:r>
            <a:r>
              <a:rPr lang="sv-SE" dirty="0" err="1"/>
              <a:t>fraud</a:t>
            </a:r>
            <a:r>
              <a:rPr lang="sv-SE" dirty="0"/>
              <a:t>-risks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Updating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anti-</a:t>
            </a:r>
            <a:r>
              <a:rPr lang="sv-SE" dirty="0" err="1"/>
              <a:t>fraud</a:t>
            </a:r>
            <a:r>
              <a:rPr lang="sv-SE" dirty="0"/>
              <a:t> </a:t>
            </a:r>
            <a:r>
              <a:rPr lang="sv-SE" dirty="0" err="1"/>
              <a:t>strategy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Training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staff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DD9F68-18A6-4072-A1B6-B9E41A97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895E6-01E6-4473-9307-6E64265EAE5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2023-06-05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1064F3-AF3C-4AF9-BEC4-BC757519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55264-25F8-4A0C-9956-EE3AE45F631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258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www.guystuffcounseling.com/Portals/31983/images/Marriage%20Counselor%20-%20Questions%20&amp;%20Answ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320800"/>
            <a:ext cx="52768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000" dirty="0">
                <a:solidFill>
                  <a:srgbClr val="0F5494"/>
                </a:solidFill>
              </a:rPr>
              <a:t>Questions &amp; Answers</a:t>
            </a:r>
            <a:endParaRPr lang="en-GB" noProof="0" dirty="0"/>
          </a:p>
        </p:txBody>
      </p:sp>
      <p:sp>
        <p:nvSpPr>
          <p:cNvPr id="409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7D2FC-E212-455D-B108-521B933F70A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31891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82B2D4C-94F8-469B-8602-039ACC552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36" y="2293562"/>
            <a:ext cx="8537363" cy="182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6300" y="1197896"/>
            <a:ext cx="8585200" cy="504825"/>
          </a:xfrm>
        </p:spPr>
        <p:txBody>
          <a:bodyPr/>
          <a:lstStyle/>
          <a:p>
            <a:pPr>
              <a:spcAft>
                <a:spcPts val="1125"/>
              </a:spcAft>
              <a:tabLst>
                <a:tab pos="6381750" algn="l"/>
              </a:tabLst>
            </a:pPr>
            <a:r>
              <a:rPr lang="en-GB" sz="2400" dirty="0">
                <a:solidFill>
                  <a:srgbClr val="0F5494"/>
                </a:solidFill>
              </a:rPr>
              <a:t>Main elements to consider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10250" y="6635751"/>
            <a:ext cx="628650" cy="238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F3D087-E343-4586-8DE8-4504CD9D0015}" type="slidenum"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2122244" y="1876702"/>
            <a:ext cx="7759700" cy="4752528"/>
          </a:xfrm>
        </p:spPr>
        <p:txBody>
          <a:bodyPr/>
          <a:lstStyle/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Focus on prevention and fraud risk assessment</a:t>
            </a:r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Need for an integrated antifraud strategy</a:t>
            </a:r>
            <a:endParaRPr lang="en-US" sz="20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Emphasis on conflict of interests</a:t>
            </a:r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Increased scrutiny by EP and ECA</a:t>
            </a:r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F5494"/>
                </a:solidFill>
                <a:ea typeface="+mn-ea"/>
                <a:cs typeface="+mn-cs"/>
              </a:rPr>
              <a:t>Challenges of the new delivery model</a:t>
            </a:r>
          </a:p>
          <a:p>
            <a:pPr marL="0" indent="0" algn="just">
              <a:spcBef>
                <a:spcPts val="450"/>
              </a:spcBef>
              <a:spcAft>
                <a:spcPts val="1200"/>
              </a:spcAft>
            </a:pPr>
            <a:endParaRPr lang="en-GB" sz="2200" dirty="0"/>
          </a:p>
          <a:p>
            <a:pPr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</a:pPr>
            <a:endParaRPr lang="en-GB" sz="2000" dirty="0"/>
          </a:p>
          <a:p>
            <a:pPr marL="0" indent="0" algn="just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F1921-3EED-0927-49F8-D0B01237EA95}"/>
              </a:ext>
            </a:extLst>
          </p:cNvPr>
          <p:cNvSpPr txBox="1"/>
          <p:nvPr/>
        </p:nvSpPr>
        <p:spPr>
          <a:xfrm>
            <a:off x="100245" y="883598"/>
            <a:ext cx="858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Antifraud in the new CAP  - The Commission’s strategy and expectations for the new CAP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81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6300" y="1197896"/>
            <a:ext cx="8585200" cy="504825"/>
          </a:xfrm>
        </p:spPr>
        <p:txBody>
          <a:bodyPr/>
          <a:lstStyle/>
          <a:p>
            <a:pPr>
              <a:spcAft>
                <a:spcPts val="1125"/>
              </a:spcAft>
              <a:tabLst>
                <a:tab pos="6381750" algn="l"/>
              </a:tabLst>
            </a:pPr>
            <a:r>
              <a:rPr lang="en-US" sz="2400" dirty="0">
                <a:solidFill>
                  <a:srgbClr val="0F5494"/>
                </a:solidFill>
              </a:rPr>
              <a:t>Focus on prevention and fraud risk assessment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10250" y="6635751"/>
            <a:ext cx="628650" cy="238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F3D087-E343-4586-8DE8-4504CD9D0015}" type="slidenum"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2122244" y="1876702"/>
            <a:ext cx="7759700" cy="4752528"/>
          </a:xfrm>
        </p:spPr>
        <p:txBody>
          <a:bodyPr/>
          <a:lstStyle/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F5494"/>
                </a:solidFill>
                <a:ea typeface="+mn-ea"/>
                <a:cs typeface="+mn-cs"/>
              </a:rPr>
              <a:t>DG AGRI </a:t>
            </a:r>
            <a:r>
              <a:rPr lang="en-GB" sz="2200" dirty="0"/>
              <a:t>has recently completed update of the horizontal CAP Fraud Risk Assessment. It can provide a frame</a:t>
            </a:r>
          </a:p>
          <a:p>
            <a:pPr marL="0" indent="0"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</a:pPr>
            <a:endParaRPr lang="en-GB" sz="22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Proportionate effort with a focus on areas specifically at risk (e.g. red-flags)</a:t>
            </a:r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sz="22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Prevention is key but still checks remain fundamental</a:t>
            </a:r>
          </a:p>
          <a:p>
            <a:pPr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</a:pPr>
            <a:endParaRPr lang="en-GB" sz="2000" dirty="0"/>
          </a:p>
          <a:p>
            <a:pPr marL="0" indent="0" algn="just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F1921-3EED-0927-49F8-D0B01237EA95}"/>
              </a:ext>
            </a:extLst>
          </p:cNvPr>
          <p:cNvSpPr txBox="1"/>
          <p:nvPr/>
        </p:nvSpPr>
        <p:spPr>
          <a:xfrm>
            <a:off x="100245" y="883598"/>
            <a:ext cx="858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Antifraud in the new CAP  - The Commission’s strategy and expectations for the new CAP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91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6300" y="1197896"/>
            <a:ext cx="8585200" cy="504825"/>
          </a:xfrm>
        </p:spPr>
        <p:txBody>
          <a:bodyPr/>
          <a:lstStyle/>
          <a:p>
            <a:pPr>
              <a:spcAft>
                <a:spcPts val="1125"/>
              </a:spcAft>
              <a:tabLst>
                <a:tab pos="6381750" algn="l"/>
              </a:tabLst>
            </a:pPr>
            <a:r>
              <a:rPr lang="en-US" sz="2400" dirty="0">
                <a:solidFill>
                  <a:srgbClr val="0F5494"/>
                </a:solidFill>
              </a:rPr>
              <a:t>Need for an integrated Antifraud Strategy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10250" y="6635751"/>
            <a:ext cx="628650" cy="238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F3D087-E343-4586-8DE8-4504CD9D0015}" type="slidenum"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2122244" y="1876702"/>
            <a:ext cx="7759700" cy="4752528"/>
          </a:xfrm>
        </p:spPr>
        <p:txBody>
          <a:bodyPr/>
          <a:lstStyle/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Now a specific accreditation criterion under R. 2022/127</a:t>
            </a:r>
          </a:p>
          <a:p>
            <a:pPr marL="0" indent="0"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</a:pPr>
            <a:endParaRPr lang="en-GB" sz="22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CAP Strategic plans require a more integrated approach among pillars</a:t>
            </a:r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sz="22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Role of new tools as Arachne and risk scoring tools</a:t>
            </a:r>
          </a:p>
          <a:p>
            <a:pPr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</a:pPr>
            <a:endParaRPr lang="en-GB" sz="2000" dirty="0"/>
          </a:p>
          <a:p>
            <a:pPr marL="0" indent="0" algn="just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F1921-3EED-0927-49F8-D0B01237EA95}"/>
              </a:ext>
            </a:extLst>
          </p:cNvPr>
          <p:cNvSpPr txBox="1"/>
          <p:nvPr/>
        </p:nvSpPr>
        <p:spPr>
          <a:xfrm>
            <a:off x="100245" y="883598"/>
            <a:ext cx="858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Antifraud in the new CAP  - The Commission’s strategy and expectations for the new CAP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78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6300" y="1197896"/>
            <a:ext cx="8585200" cy="504825"/>
          </a:xfrm>
        </p:spPr>
        <p:txBody>
          <a:bodyPr/>
          <a:lstStyle/>
          <a:p>
            <a:pPr>
              <a:spcAft>
                <a:spcPts val="1125"/>
              </a:spcAft>
              <a:tabLst>
                <a:tab pos="6381750" algn="l"/>
              </a:tabLst>
            </a:pPr>
            <a:r>
              <a:rPr lang="en-US" sz="2400" dirty="0">
                <a:solidFill>
                  <a:srgbClr val="0F5494"/>
                </a:solidFill>
              </a:rPr>
              <a:t>Emphasis on Conflict of Interest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10250" y="6635751"/>
            <a:ext cx="628650" cy="238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F3D087-E343-4586-8DE8-4504CD9D0015}" type="slidenum"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2122244" y="1876702"/>
            <a:ext cx="7759700" cy="4752528"/>
          </a:xfrm>
        </p:spPr>
        <p:txBody>
          <a:bodyPr/>
          <a:lstStyle/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Agriculture Commissioner’s letter in 2021 to consider </a:t>
            </a:r>
            <a:r>
              <a:rPr lang="en-GB" sz="2200" dirty="0" err="1"/>
              <a:t>CoI</a:t>
            </a:r>
            <a:r>
              <a:rPr lang="en-GB" sz="2200" dirty="0"/>
              <a:t> in the CAP Strategic Plans</a:t>
            </a:r>
          </a:p>
          <a:p>
            <a:pPr marL="0" indent="0"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</a:pPr>
            <a:endParaRPr lang="en-GB" sz="22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ECA’s recent Special Report 06/2023: overall good news but focus on detection</a:t>
            </a:r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sz="22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Call from the EP to avoid excess of administrative burden in particular for smaller schemes</a:t>
            </a:r>
          </a:p>
          <a:p>
            <a:pPr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</a:pPr>
            <a:endParaRPr lang="en-GB" sz="2000" dirty="0"/>
          </a:p>
          <a:p>
            <a:pPr marL="0" indent="0" algn="just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F1921-3EED-0927-49F8-D0B01237EA95}"/>
              </a:ext>
            </a:extLst>
          </p:cNvPr>
          <p:cNvSpPr txBox="1"/>
          <p:nvPr/>
        </p:nvSpPr>
        <p:spPr>
          <a:xfrm>
            <a:off x="100245" y="883598"/>
            <a:ext cx="858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Antifraud in the new CAP  - The Commission’s strategy and expectations for the new CAP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72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6300" y="1197896"/>
            <a:ext cx="8585200" cy="504825"/>
          </a:xfrm>
        </p:spPr>
        <p:txBody>
          <a:bodyPr/>
          <a:lstStyle/>
          <a:p>
            <a:pPr>
              <a:spcAft>
                <a:spcPts val="1125"/>
              </a:spcAft>
              <a:tabLst>
                <a:tab pos="6381750" algn="l"/>
              </a:tabLst>
            </a:pPr>
            <a:r>
              <a:rPr lang="en-US" sz="2400" dirty="0">
                <a:solidFill>
                  <a:srgbClr val="0F5494"/>
                </a:solidFill>
              </a:rPr>
              <a:t>Increased scrutiny by EP and ECA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10250" y="6635751"/>
            <a:ext cx="628650" cy="238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F3D087-E343-4586-8DE8-4504CD9D0015}" type="slidenum"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2122244" y="1876702"/>
            <a:ext cx="7759700" cy="4752528"/>
          </a:xfrm>
        </p:spPr>
        <p:txBody>
          <a:bodyPr/>
          <a:lstStyle/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ECA Special Report 14/2022 on fraud in CAP – Issue of detection</a:t>
            </a:r>
          </a:p>
          <a:p>
            <a:pPr marL="0" indent="0"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</a:pPr>
            <a:endParaRPr lang="en-GB" sz="22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EP - and in particular CONT Committee - follow up closely individual cases reported in the media</a:t>
            </a:r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sz="22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EP and ECA focus on “land grabbing”</a:t>
            </a:r>
          </a:p>
          <a:p>
            <a:pPr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</a:pPr>
            <a:endParaRPr lang="en-GB" sz="2000" dirty="0"/>
          </a:p>
          <a:p>
            <a:pPr marL="0" indent="0" algn="just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F1921-3EED-0927-49F8-D0B01237EA95}"/>
              </a:ext>
            </a:extLst>
          </p:cNvPr>
          <p:cNvSpPr txBox="1"/>
          <p:nvPr/>
        </p:nvSpPr>
        <p:spPr>
          <a:xfrm>
            <a:off x="100245" y="883598"/>
            <a:ext cx="858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Antifraud in the new CAP  - The Commission’s strategy and expectations for the new CAP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26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6300" y="1197896"/>
            <a:ext cx="8585200" cy="504825"/>
          </a:xfrm>
        </p:spPr>
        <p:txBody>
          <a:bodyPr/>
          <a:lstStyle/>
          <a:p>
            <a:pPr>
              <a:spcAft>
                <a:spcPts val="1125"/>
              </a:spcAft>
              <a:tabLst>
                <a:tab pos="6381750" algn="l"/>
              </a:tabLst>
            </a:pPr>
            <a:r>
              <a:rPr lang="en-US" sz="2400" dirty="0">
                <a:solidFill>
                  <a:srgbClr val="0F5494"/>
                </a:solidFill>
              </a:rPr>
              <a:t>Challenges of the new delivery model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10250" y="6635751"/>
            <a:ext cx="628650" cy="238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F3D087-E343-4586-8DE8-4504CD9D0015}" type="slidenum"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2122244" y="1876702"/>
            <a:ext cx="7759700" cy="4752528"/>
          </a:xfrm>
        </p:spPr>
        <p:txBody>
          <a:bodyPr/>
          <a:lstStyle/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Focus on performance but still protection of the EU financial interest needs to be ensured</a:t>
            </a:r>
          </a:p>
          <a:p>
            <a:pPr marL="0" indent="0"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</a:pPr>
            <a:endParaRPr lang="en-GB" sz="22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Role of the Certification Bodies – need to adjust to the new landscape</a:t>
            </a:r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sz="2200" dirty="0"/>
          </a:p>
          <a:p>
            <a:pPr algn="just"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Keep an eye on the possibility that new fraud patterns emerge</a:t>
            </a:r>
          </a:p>
          <a:p>
            <a:pPr>
              <a:spcBef>
                <a:spcPts val="450"/>
              </a:spcBef>
              <a:spcAft>
                <a:spcPts val="1200"/>
              </a:spcAft>
              <a:buClr>
                <a:srgbClr val="0F5494"/>
              </a:buClr>
            </a:pPr>
            <a:endParaRPr lang="en-GB" sz="2000" dirty="0"/>
          </a:p>
          <a:p>
            <a:pPr marL="0" indent="0" algn="just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F1921-3EED-0927-49F8-D0B01237EA95}"/>
              </a:ext>
            </a:extLst>
          </p:cNvPr>
          <p:cNvSpPr txBox="1"/>
          <p:nvPr/>
        </p:nvSpPr>
        <p:spPr>
          <a:xfrm>
            <a:off x="100245" y="883598"/>
            <a:ext cx="858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Antifraud in the new CAP  - The Commission’s strategy and expectations for the new CAP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37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ChangeArrowheads="1"/>
          </p:cNvSpPr>
          <p:nvPr/>
        </p:nvSpPr>
        <p:spPr bwMode="auto">
          <a:xfrm>
            <a:off x="5808664" y="6616700"/>
            <a:ext cx="574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C7929F-03AE-4DFA-96EE-F97B9F1CBC13}" type="slidenum"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41986" name="Picture 2" descr="http://resumeconfidence.com/wp-content/uploads/2013/04/3240.thank-y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 b="12424"/>
          <a:stretch>
            <a:fillRect/>
          </a:stretch>
        </p:blipFill>
        <p:spPr bwMode="auto">
          <a:xfrm>
            <a:off x="1524000" y="692696"/>
            <a:ext cx="914400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568F6-CE7B-4667-8536-0C87599E1D2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861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RK PPT">
  <a:themeElements>
    <a:clrScheme name="EUOrdf">
      <a:dk1>
        <a:sysClr val="windowText" lastClr="000000"/>
      </a:dk1>
      <a:lt1>
        <a:sysClr val="window" lastClr="FFFFFF"/>
      </a:lt1>
      <a:dk2>
        <a:srgbClr val="716B5F"/>
      </a:dk2>
      <a:lt2>
        <a:srgbClr val="DFDDD9"/>
      </a:lt2>
      <a:accent1>
        <a:srgbClr val="1A3050"/>
      </a:accent1>
      <a:accent2>
        <a:srgbClr val="DFDDD9"/>
      </a:accent2>
      <a:accent3>
        <a:srgbClr val="FACB00"/>
      </a:accent3>
      <a:accent4>
        <a:srgbClr val="A0B6C9"/>
      </a:accent4>
      <a:accent5>
        <a:srgbClr val="716B5F"/>
      </a:accent5>
      <a:accent6>
        <a:srgbClr val="E0E7EE"/>
      </a:accent6>
      <a:hlink>
        <a:srgbClr val="0563C1"/>
      </a:hlink>
      <a:folHlink>
        <a:srgbClr val="954F72"/>
      </a:folHlink>
    </a:clrScheme>
    <a:fontScheme name="Regeringskansl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2023.potx" id="{C51BF3C7-E466-42FF-94A2-91F4DB304F23}" vid="{FF8F205E-3C47-49BB-AD15-A141D26C43AF}"/>
    </a:ext>
  </a:extLst>
</a:theme>
</file>

<file path=ppt/theme/theme2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griculture_Dept_PPT-Template" id="{51CCF448-E046-4E2A-BED9-B15A3F082F60}" vid="{0FFA82E3-691E-4102-8FD1-F9932DCD242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Jordbruksverk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DA117"/>
      </a:accent1>
      <a:accent2>
        <a:srgbClr val="179EDB"/>
      </a:accent2>
      <a:accent3>
        <a:srgbClr val="ED1C24"/>
      </a:accent3>
      <a:accent4>
        <a:srgbClr val="E07A0A"/>
      </a:accent4>
      <a:accent5>
        <a:srgbClr val="7DA117"/>
      </a:accent5>
      <a:accent6>
        <a:srgbClr val="179EDB"/>
      </a:accent6>
      <a:hlink>
        <a:srgbClr val="2F5496"/>
      </a:hlink>
      <a:folHlink>
        <a:srgbClr val="2F5496"/>
      </a:folHlink>
    </a:clrScheme>
    <a:fontScheme name="Jordbruksver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män-widescreen_engelsk.potx" id="{1E40700D-3371-465B-B620-06A5BEEAE6C1}" vid="{FF068AFA-E97D-4243-A3D1-EC74F87120CA}"/>
    </a:ext>
  </a:extLst>
</a:theme>
</file>

<file path=ppt/theme/theme6.xml><?xml version="1.0" encoding="utf-8"?>
<a:theme xmlns:a="http://schemas.openxmlformats.org/drawingml/2006/main" name="1_RK PPT">
  <a:themeElements>
    <a:clrScheme name="EUOrdf">
      <a:dk1>
        <a:sysClr val="windowText" lastClr="000000"/>
      </a:dk1>
      <a:lt1>
        <a:sysClr val="window" lastClr="FFFFFF"/>
      </a:lt1>
      <a:dk2>
        <a:srgbClr val="716B5F"/>
      </a:dk2>
      <a:lt2>
        <a:srgbClr val="DFDDD9"/>
      </a:lt2>
      <a:accent1>
        <a:srgbClr val="1A3050"/>
      </a:accent1>
      <a:accent2>
        <a:srgbClr val="DFDDD9"/>
      </a:accent2>
      <a:accent3>
        <a:srgbClr val="FACB00"/>
      </a:accent3>
      <a:accent4>
        <a:srgbClr val="A0B6C9"/>
      </a:accent4>
      <a:accent5>
        <a:srgbClr val="716B5F"/>
      </a:accent5>
      <a:accent6>
        <a:srgbClr val="E0E7EE"/>
      </a:accent6>
      <a:hlink>
        <a:srgbClr val="0563C1"/>
      </a:hlink>
      <a:folHlink>
        <a:srgbClr val="954F72"/>
      </a:folHlink>
    </a:clrScheme>
    <a:fontScheme name="Regeringskansl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2023.potx" id="{C51BF3C7-E466-42FF-94A2-91F4DB304F23}" vid="{FF8F205E-3C47-49BB-AD15-A141D26C43AF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1458</Words>
  <Application>Microsoft Office PowerPoint</Application>
  <PresentationFormat>Bredbild</PresentationFormat>
  <Paragraphs>275</Paragraphs>
  <Slides>28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28</vt:i4>
      </vt:variant>
    </vt:vector>
  </HeadingPairs>
  <TitlesOfParts>
    <vt:vector size="45" baseType="lpstr">
      <vt:lpstr>.AppleSystemUIFont</vt:lpstr>
      <vt:lpstr>Arial</vt:lpstr>
      <vt:lpstr>Calibri</vt:lpstr>
      <vt:lpstr>Calibri Light</vt:lpstr>
      <vt:lpstr>Georgia</vt:lpstr>
      <vt:lpstr>Open Sans</vt:lpstr>
      <vt:lpstr>Open Sans Light</vt:lpstr>
      <vt:lpstr>Roboto</vt:lpstr>
      <vt:lpstr>Times New Roman</vt:lpstr>
      <vt:lpstr>Verdana</vt:lpstr>
      <vt:lpstr>Wingdings</vt:lpstr>
      <vt:lpstr>RK PPT</vt:lpstr>
      <vt:lpstr>Slide_Master</vt:lpstr>
      <vt:lpstr>Standard</vt:lpstr>
      <vt:lpstr>Office Theme</vt:lpstr>
      <vt:lpstr>Office-tema</vt:lpstr>
      <vt:lpstr>1_RK PPT</vt:lpstr>
      <vt:lpstr>53rd Conference of Directors of EU Paying Agencies  Parallel session: Anti-Fraud in the new CAP     </vt:lpstr>
      <vt:lpstr>Antifraud in the new CAP: The Commission’s strategy and expectations  53rd Conference of Directors of EU Paying Agencies  Sweden 7-9 June 2023</vt:lpstr>
      <vt:lpstr>Main elements to consider</vt:lpstr>
      <vt:lpstr>Focus on prevention and fraud risk assessment</vt:lpstr>
      <vt:lpstr>Need for an integrated Antifraud Strategy</vt:lpstr>
      <vt:lpstr>Emphasis on Conflict of Interest</vt:lpstr>
      <vt:lpstr>Increased scrutiny by EP and ECA</vt:lpstr>
      <vt:lpstr>Challenges of the new delivery model</vt:lpstr>
      <vt:lpstr>PowerPoint-presentation</vt:lpstr>
      <vt:lpstr>The Irish Paying Agency’s approach to preventing fraud </vt:lpstr>
      <vt:lpstr>Topics</vt:lpstr>
      <vt:lpstr>Dedicated Team – The Risk Office</vt:lpstr>
      <vt:lpstr>Fraud Policy</vt:lpstr>
      <vt:lpstr>Fraud Policy - Reporting a fraud or suspected fraud event</vt:lpstr>
      <vt:lpstr>Fraud Policy - What happens when fraud event is reported?</vt:lpstr>
      <vt:lpstr>Ethics Legislation &amp; Conflict of Interest Procedures</vt:lpstr>
      <vt:lpstr>Our Systems</vt:lpstr>
      <vt:lpstr>Audit &amp; Governance Structures</vt:lpstr>
      <vt:lpstr>Other Good Practices/Preventive Measures employed </vt:lpstr>
      <vt:lpstr>Improvement – developments planned</vt:lpstr>
      <vt:lpstr>Thank You    FinanceRM@agriculture.gov.ie </vt:lpstr>
      <vt:lpstr>Swedish PA´s approach in preventing fraud</vt:lpstr>
      <vt:lpstr>Preventing fraud</vt:lpstr>
      <vt:lpstr> Lessons learned </vt:lpstr>
      <vt:lpstr> Our approach in short </vt:lpstr>
      <vt:lpstr>    Ongoing activities </vt:lpstr>
      <vt:lpstr>Questions &amp; Answers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SWEDEN –  53rd Conference of Directors of EU Paying Agencies</dc:title>
  <dc:creator>Martin Wretling</dc:creator>
  <cp:lastModifiedBy>Annika Boiardt</cp:lastModifiedBy>
  <cp:revision>14</cp:revision>
  <dcterms:created xsi:type="dcterms:W3CDTF">2023-05-31T08:33:31Z</dcterms:created>
  <dcterms:modified xsi:type="dcterms:W3CDTF">2023-06-05T09:15:18Z</dcterms:modified>
</cp:coreProperties>
</file>