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2" r:id="rId3"/>
    <p:sldId id="257" r:id="rId4"/>
    <p:sldId id="268" r:id="rId5"/>
    <p:sldId id="258" r:id="rId6"/>
    <p:sldId id="263" r:id="rId7"/>
    <p:sldId id="264" r:id="rId8"/>
    <p:sldId id="266" r:id="rId9"/>
    <p:sldId id="267" r:id="rId10"/>
    <p:sldId id="265" r:id="rId11"/>
    <p:sldId id="260" r:id="rId12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054C-C2CF-46AA-8565-A4146669F773}" type="datetimeFigureOut">
              <a:rPr lang="en-IE" smtClean="0"/>
              <a:t>31/05/2023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9608E-FFF8-4104-9612-5D3AE33755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601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B17A-9F03-4E65-819D-4E63C92C6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FAA56-DCF1-452B-8767-2D0DC239B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0E08A-DA03-41E9-988C-5B82A6D3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D727-DE98-454B-BA94-718E5CC87C3E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09481-83FC-4F1F-8064-0E0D8954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7D657-7241-454F-AFE6-0B49CCD0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283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3B30-E768-40FC-89F5-3F79671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F2BA0-E361-42E3-86F5-2972CC5DE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4F3E5-DEC9-4190-AA2D-9AABF5288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1B62-95D0-44DE-8F62-296E727EE66C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FF4A9-4D95-4C9F-BF4F-B29D65A6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85621-A288-4908-94EF-732DD919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432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C5C6C-3925-46EE-B4E7-2AE407326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1181D-D8B3-4501-AA44-C64CCD54F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BF2AB-7975-4302-9A40-927DA2771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8D3F-7CBB-480B-84E2-29F420B82CE9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0C276-4EC3-49A2-82E0-59ED622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38AA7-6E61-4FB3-8FBC-E1A9C6D8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345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521DB-71C2-43C3-B328-FC62ED5A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8CF09-1CBC-4F3E-ADF3-C4EF838CF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7F4FC-2E2B-40CF-9359-389DC580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0D8B-E573-4F28-83CA-568C0EF1D3DC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B318E-CEC0-4546-BE0A-17A8254F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A38A4-BFE7-4C08-BB9B-1FB7BB1B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092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AED23-86DF-475A-9162-2E0ABCB85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96DB8-4CFD-49BE-9873-CBBCDA250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6061F-F90E-4043-9095-45C82ECB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849A-25BA-4480-821A-D463D31BDDFB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6D9B2-F18D-408A-9B4F-8A8A1817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765D7-E84F-4F3B-B13C-C1107BA4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877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FE922-6048-4BC1-B8FA-8970CB71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3A981-102F-4FCC-8ADD-5D586EE4F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10CB5-0F69-4928-8C2D-7A4E4E53E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8ADFF-6D00-45F0-85B2-FE2B2963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28CE-837D-4EE7-AA3D-56458FB16965}" type="datetime1">
              <a:rPr lang="en-IE" smtClean="0"/>
              <a:t>31/05/2023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044CD-2C84-4486-B7D4-0C13FDC1C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50AC96-E755-4A1E-BB2F-D3466FDE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55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613E-FB15-4C93-993C-45B372765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27DC1-FB6A-46E4-9A7E-1B5C0C650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191A3-04BA-4C32-9CAD-EB10EBAD1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EDEED6-8FE3-42C8-BA9D-766E0159D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74DD2-C166-4ABD-BF9D-6DD77EB49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547587-2FF3-4514-A044-6A7A9A57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47CC-2AC3-477A-AE04-A6722DE7B224}" type="datetime1">
              <a:rPr lang="en-IE" smtClean="0"/>
              <a:t>31/05/2023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740230-2B8B-4E10-BD5F-4CD73910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1E7802-3023-4BF2-A67A-215163B0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014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F76D-EC22-4B85-B7BB-0835D5AB3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054E05-B41F-4F0D-9501-F0C7022F3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0774-EE99-47BA-B51B-B1B6909A16AA}" type="datetime1">
              <a:rPr lang="en-IE" smtClean="0"/>
              <a:t>31/05/2023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3211B-EADC-4C6E-84FF-4A6FC1D7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02F7F5-88D5-491C-AAA7-64B29CB8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543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1AA19-D453-48AB-BA0F-D847CF9E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80D1-2ABA-4922-8A8F-CD6DAC99E103}" type="datetime1">
              <a:rPr lang="en-IE" smtClean="0"/>
              <a:t>31/05/2023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A38615-37D5-4B65-9FA2-E8155B4E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D01C0-D3B1-464F-A038-200003CC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805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36749-C94D-438B-88D6-D196845FF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E8FD1-5218-4AA0-8695-E6E1C426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BB799-6F76-42C8-9A3D-7B435358A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8B3F9-E833-406C-9D07-A346846B3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1AA8-20D7-40F8-AC33-A80355741E81}" type="datetime1">
              <a:rPr lang="en-IE" smtClean="0"/>
              <a:t>31/05/2023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C49D9-A87F-44B9-BDC9-1CC0CF239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81BDB-63B8-4989-9EDB-A3DA2FE6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037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333CC-C4B3-496E-B388-CA573F535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B5B6A-D8CE-4D61-813F-5E47D7AC6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66677-35EF-4E19-827D-B8B366EA2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72223-DC7E-4048-9510-6C676FA21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CA48-F554-442B-946A-20BA69CE73D2}" type="datetime1">
              <a:rPr lang="en-IE" smtClean="0"/>
              <a:t>31/05/2023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85DB6-FC0A-4DF0-BD11-3BAB9670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9630D-8929-421A-A069-6FACCAD0D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981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2B3513-B53C-4FF9-BB39-16BB009F5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D6DA3-4610-4A6A-8A02-EB4BB421C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A27A3-610C-4EE4-87E7-CE3A12B4B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B0D8-CB1D-4528-853C-E5C852DEC225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DE0FD-DDDC-4F43-A3EE-D2357CC51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https://learningnetwork.pleio.nl/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1F1F2-7B90-4779-B373-0732647CD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E0947-188D-4BBB-9D29-B28F92FCD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243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5B7F81-1A28-4A66-AAC5-163ECA5C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23586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The Year in Review</a:t>
            </a:r>
            <a:br>
              <a:rPr lang="en-US" sz="48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&amp;</a:t>
            </a:r>
            <a:br>
              <a:rPr lang="en-US" sz="48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Future Plans</a:t>
            </a:r>
            <a:endParaRPr lang="en-US" sz="40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42B7E7F1-1B97-7F27-CB44-1663ECE75D2A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302342" y="571520"/>
            <a:ext cx="11525864" cy="2333988"/>
          </a:xfrm>
          <a:prstGeom prst="rect">
            <a:avLst/>
          </a:prstGeom>
          <a:noFill/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6FF09-6BAC-0128-1C00-600702B0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1945" y="6286480"/>
            <a:ext cx="5366657" cy="279581"/>
          </a:xfrm>
        </p:spPr>
        <p:txBody>
          <a:bodyPr/>
          <a:lstStyle/>
          <a:p>
            <a:r>
              <a:rPr lang="en-IE" sz="2400" dirty="0"/>
              <a:t>https://learningnetwork.pleio.nl/ </a:t>
            </a:r>
          </a:p>
        </p:txBody>
      </p:sp>
    </p:spTree>
    <p:extLst>
      <p:ext uri="{BB962C8B-B14F-4D97-AF65-F5344CB8AC3E}">
        <p14:creationId xmlns:p14="http://schemas.microsoft.com/office/powerpoint/2010/main" val="2058341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CFC550CC-23FB-9084-6EE8-7CE36721C2F0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1158955" y="788223"/>
            <a:ext cx="9875259" cy="1999740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CC8A5-1104-B6F7-D433-DC0D0D2B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135BB71-8CD4-A7AF-8BEC-5324C132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Just how good are we at networking?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-Parallel lives, same challenges</a:t>
            </a:r>
          </a:p>
          <a:p>
            <a:pPr marL="0" indent="0">
              <a:buNone/>
            </a:pP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-Share our experiences, good </a:t>
            </a:r>
            <a:r>
              <a:rPr lang="en-US" sz="3200" b="1" u="sng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bad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-Trust</a:t>
            </a:r>
          </a:p>
          <a:p>
            <a:pPr marL="0" indent="0">
              <a:buNone/>
            </a:pP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-Person to P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erson contact </a:t>
            </a:r>
            <a:endParaRPr lang="en-US" sz="3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526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B4D578A-F2C4-4EA9-A811-B48E66D63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E4C06-6262-45FB-905D-11FA4BF9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435" y="4718331"/>
            <a:ext cx="10381130" cy="12143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dirty="0"/>
              <a:t>What would you like to see?</a:t>
            </a:r>
          </a:p>
        </p:txBody>
      </p:sp>
      <p:pic>
        <p:nvPicPr>
          <p:cNvPr id="7" name="Graphic 6" descr="Questions outline">
            <a:extLst>
              <a:ext uri="{FF2B5EF4-FFF2-40B4-BE49-F238E27FC236}">
                <a16:creationId xmlns:a16="http://schemas.microsoft.com/office/drawing/2014/main" id="{6B0D547C-88A5-CBAD-D54D-0EF922014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8307" y="1024912"/>
            <a:ext cx="3217333" cy="3217333"/>
          </a:xfrm>
          <a:prstGeom prst="rect">
            <a:avLst/>
          </a:prstGeom>
        </p:spPr>
      </p:pic>
      <p:pic>
        <p:nvPicPr>
          <p:cNvPr id="8" name="Google Shape;128;g12755e9884b_0_18">
            <a:extLst>
              <a:ext uri="{FF2B5EF4-FFF2-40B4-BE49-F238E27FC236}">
                <a16:creationId xmlns:a16="http://schemas.microsoft.com/office/drawing/2014/main" id="{F5188868-60ED-B299-1B1F-665E030A8927}"/>
              </a:ext>
            </a:extLst>
          </p:cNvPr>
          <p:cNvPicPr preferRelativeResize="0"/>
          <p:nvPr/>
        </p:nvPicPr>
        <p:blipFill rotWithShape="1">
          <a:blip r:embed="rId4"/>
          <a:stretch/>
        </p:blipFill>
        <p:spPr>
          <a:xfrm>
            <a:off x="6343718" y="2174535"/>
            <a:ext cx="4533764" cy="918087"/>
          </a:xfrm>
          <a:prstGeom prst="rect">
            <a:avLst/>
          </a:prstGeom>
          <a:noFill/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0489976-0431-CD57-A997-48476ED94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39135" y="6408725"/>
            <a:ext cx="4513729" cy="367179"/>
          </a:xfrm>
        </p:spPr>
        <p:txBody>
          <a:bodyPr/>
          <a:lstStyle/>
          <a:p>
            <a:r>
              <a:rPr lang="en-IE" sz="2400" dirty="0"/>
              <a:t>https://learningnetwork.pleio.nl/ </a:t>
            </a:r>
          </a:p>
        </p:txBody>
      </p:sp>
    </p:spTree>
    <p:extLst>
      <p:ext uri="{BB962C8B-B14F-4D97-AF65-F5344CB8AC3E}">
        <p14:creationId xmlns:p14="http://schemas.microsoft.com/office/powerpoint/2010/main" val="153660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5B7F81-1A28-4A66-AAC5-163ECA5C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915" y="3239311"/>
            <a:ext cx="11525864" cy="29354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Paris Conference – 12-13 May 2022</a:t>
            </a:r>
            <a:br>
              <a:rPr 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Directors of Paying Agencies (Online, broadcast from Brussels 5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October 2022)</a:t>
            </a:r>
            <a:b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Plenary Meeting Prague – 8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December 2022</a:t>
            </a:r>
            <a:b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Plenary Meeting Brussels – 28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March 2023</a:t>
            </a:r>
            <a:b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DG-Agri/Arachne EGM -25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April 2023 </a:t>
            </a:r>
            <a:b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Plenary Meeting Brussels - 12</a:t>
            </a:r>
            <a:r>
              <a: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July 2023</a:t>
            </a:r>
            <a:endParaRPr lang="en-US" sz="3200" b="1" kern="12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42B7E7F1-1B97-7F27-CB44-1663ECE75D2A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302342" y="571520"/>
            <a:ext cx="11525864" cy="2333988"/>
          </a:xfrm>
          <a:prstGeom prst="rect">
            <a:avLst/>
          </a:prstGeom>
          <a:noFill/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6FF09-6BAC-0128-1C00-600702B0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1945" y="6286480"/>
            <a:ext cx="5366657" cy="279581"/>
          </a:xfrm>
        </p:spPr>
        <p:txBody>
          <a:bodyPr/>
          <a:lstStyle/>
          <a:p>
            <a:r>
              <a:rPr lang="en-IE" sz="2400" dirty="0"/>
              <a:t>https://learningnetwork.pleio.nl/ </a:t>
            </a:r>
          </a:p>
        </p:txBody>
      </p:sp>
    </p:spTree>
    <p:extLst>
      <p:ext uri="{BB962C8B-B14F-4D97-AF65-F5344CB8AC3E}">
        <p14:creationId xmlns:p14="http://schemas.microsoft.com/office/powerpoint/2010/main" val="130630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9EF87F43-B4D0-E025-9F4D-C8D07105DFA6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1158370" y="213457"/>
            <a:ext cx="9875259" cy="1999740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66FD8-2F94-D560-AF58-763E3D6F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8A31E52-FF5A-36CD-AE29-89452C2ED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6653"/>
            <a:ext cx="10515600" cy="3750309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0">
              <a:buNone/>
            </a:pP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Key Topics: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Request from DG Agri on Guideline 2 for Certifying Bodies</a:t>
            </a:r>
          </a:p>
          <a:p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Working group of the Learning Network on Anti-Fraud and Conflict of Interest – ongoing</a:t>
            </a:r>
          </a:p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Future interaction with DG-Agri – initial steps</a:t>
            </a:r>
            <a:endParaRPr lang="en-US" sz="3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80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CFC550CC-23FB-9084-6EE8-7CE36721C2F0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1158955" y="788223"/>
            <a:ext cx="9875259" cy="1999740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CC8A5-1104-B6F7-D433-DC0D0D2B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135BB71-8CD4-A7AF-8BEC-5324C132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965" y="2943606"/>
            <a:ext cx="10515600" cy="3389000"/>
          </a:xfr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Guideline 2 for Certification Bodies:</a:t>
            </a:r>
          </a:p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Started Apr/May 2022 – Requirements from the Commission, challenges for CBs, co-ordination of approach</a:t>
            </a:r>
          </a:p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Group consists of PAs, CBs, and Commission (most recent meeting with 40 delegates in May in Munich)</a:t>
            </a:r>
          </a:p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 ongoing currently on the Matrix for grading of findings/risk to funds</a:t>
            </a:r>
          </a:p>
          <a:p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5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CFC550CC-23FB-9084-6EE8-7CE36721C2F0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1158955" y="788223"/>
            <a:ext cx="9875259" cy="1999740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CC8A5-1104-B6F7-D433-DC0D0D2B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135BB71-8CD4-A7AF-8BEC-5324C132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7963"/>
            <a:ext cx="10515600" cy="3389000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Working Group on Anti-Fraud and Conflict of Interest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Workshops</a:t>
            </a:r>
          </a:p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Started 4</a:t>
            </a:r>
            <a:r>
              <a:rPr lang="en-US" sz="3200" b="1" baseline="30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May 2022 – terms of reference, topics, structures</a:t>
            </a:r>
          </a:p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Questionnaires to PA and Co-ordinating bodies on </a:t>
            </a:r>
            <a:r>
              <a:rPr lang="en-US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C.o.I.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controls, ARACHNE data mining tool</a:t>
            </a:r>
          </a:p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Workshops and knowledge sharing, Bulgaria, Prague, Brussels</a:t>
            </a:r>
          </a:p>
        </p:txBody>
      </p:sp>
    </p:spTree>
    <p:extLst>
      <p:ext uri="{BB962C8B-B14F-4D97-AF65-F5344CB8AC3E}">
        <p14:creationId xmlns:p14="http://schemas.microsoft.com/office/powerpoint/2010/main" val="119787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CFC550CC-23FB-9084-6EE8-7CE36721C2F0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1158955" y="788223"/>
            <a:ext cx="9875259" cy="1999740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CC8A5-1104-B6F7-D433-DC0D0D2B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135BB71-8CD4-A7AF-8BEC-5324C132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5019"/>
            <a:ext cx="10515600" cy="3201943"/>
          </a:xfr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Activities:</a:t>
            </a:r>
          </a:p>
          <a:p>
            <a:pPr marL="0" indent="0">
              <a:buNone/>
            </a:pP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Plenary meetings covering specialist topics – interactive and with Commission engagement</a:t>
            </a:r>
          </a:p>
          <a:p>
            <a:pPr marL="0" indent="0">
              <a:buNone/>
            </a:pP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Anti-fraud workshops – including discussion on circumvention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Conflict of Interest and how it is handled in different MS</a:t>
            </a:r>
          </a:p>
          <a:p>
            <a:pPr marL="0" indent="0">
              <a:buNone/>
            </a:pP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Interventions that are not monitorable by AMS</a:t>
            </a:r>
          </a:p>
        </p:txBody>
      </p:sp>
    </p:spTree>
    <p:extLst>
      <p:ext uri="{BB962C8B-B14F-4D97-AF65-F5344CB8AC3E}">
        <p14:creationId xmlns:p14="http://schemas.microsoft.com/office/powerpoint/2010/main" val="315426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CFC550CC-23FB-9084-6EE8-7CE36721C2F0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1158955" y="788223"/>
            <a:ext cx="9875259" cy="1999740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CC8A5-1104-B6F7-D433-DC0D0D2B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135BB71-8CD4-A7AF-8BEC-5324C132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future:</a:t>
            </a:r>
            <a:endParaRPr lang="en-US" sz="3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the Learning Network is </a:t>
            </a:r>
            <a:r>
              <a:rPr lang="en-US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organised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Formal -v- informal basis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Funding?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Hybrid -v-  In-person meetings</a:t>
            </a:r>
          </a:p>
          <a:p>
            <a:pPr marL="0" indent="0">
              <a:buNone/>
            </a:pP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312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CFC550CC-23FB-9084-6EE8-7CE36721C2F0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1158955" y="788223"/>
            <a:ext cx="9875259" cy="1999740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CC8A5-1104-B6F7-D433-DC0D0D2B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135BB71-8CD4-A7AF-8BEC-5324C132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5964"/>
            <a:ext cx="10515600" cy="3389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future:</a:t>
            </a:r>
            <a:endParaRPr lang="en-US" sz="3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Planned future activities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CSP rollout  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Performance reporting,  AMS,  Arachne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…..</a:t>
            </a:r>
          </a:p>
          <a:p>
            <a:pPr marL="0" indent="0">
              <a:buNone/>
            </a:pP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746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oogle Shape;128;g12755e9884b_0_18">
            <a:extLst>
              <a:ext uri="{FF2B5EF4-FFF2-40B4-BE49-F238E27FC236}">
                <a16:creationId xmlns:a16="http://schemas.microsoft.com/office/drawing/2014/main" id="{CFC550CC-23FB-9084-6EE8-7CE36721C2F0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1158955" y="788223"/>
            <a:ext cx="9875259" cy="1999740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CC8A5-1104-B6F7-D433-DC0D0D2B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https://learningnetwork.pleio.nl/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135BB71-8CD4-A7AF-8BEC-5324C132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2753"/>
            <a:ext cx="10515600" cy="35361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future:</a:t>
            </a:r>
            <a:endParaRPr lang="en-US" sz="3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we collaborate with others?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DG-Agri  and Learning Network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Mutual dependency and interaction valuable to both sides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Working with other </a:t>
            </a:r>
            <a:r>
              <a:rPr lang="en-US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organisations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520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433</Words>
  <Application>Microsoft Office PowerPoint</Application>
  <PresentationFormat>Bredbild</PresentationFormat>
  <Paragraphs>54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Year in Review &amp; Future Plans</vt:lpstr>
      <vt:lpstr>Paris Conference – 12-13 May 2022 Directors of Paying Agencies (Online, broadcast from Brussels 5th October 2022) Plenary Meeting Prague – 8th December 2022 Plenary Meeting Brussels – 28th March 2023 DG-Agri/Arachne EGM -25th April 2023  Plenary Meeting Brussels - 12th July 2023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What would you like to see?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Morrin, Francis</dc:creator>
  <cp:lastModifiedBy>Patrik Alenfelt</cp:lastModifiedBy>
  <cp:revision>15</cp:revision>
  <cp:lastPrinted>2023-05-29T09:41:20Z</cp:lastPrinted>
  <dcterms:created xsi:type="dcterms:W3CDTF">2022-11-29T15:39:37Z</dcterms:created>
  <dcterms:modified xsi:type="dcterms:W3CDTF">2023-05-31T13:02:11Z</dcterms:modified>
</cp:coreProperties>
</file>