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61" r:id="rId3"/>
    <p:sldId id="303" r:id="rId4"/>
    <p:sldId id="296" r:id="rId5"/>
    <p:sldId id="301" r:id="rId6"/>
    <p:sldId id="297" r:id="rId7"/>
    <p:sldId id="298" r:id="rId8"/>
    <p:sldId id="299" r:id="rId9"/>
    <p:sldId id="302" r:id="rId10"/>
    <p:sldId id="293" r:id="rId11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107" autoAdjust="0"/>
  </p:normalViewPr>
  <p:slideViewPr>
    <p:cSldViewPr showGuides="1">
      <p:cViewPr varScale="1">
        <p:scale>
          <a:sx n="112" d="100"/>
          <a:sy n="112" d="100"/>
        </p:scale>
        <p:origin x="792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05-06-2023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155 sager fra risikobaseret udtagning</a:t>
            </a:r>
            <a:r>
              <a:rPr lang="da-DK" baseline="0" dirty="0"/>
              <a:t>, 117 fra højrisiko og 38 fra lavrisiko. Yderligere 1372 i ordinær udtagning og 25 i kvalitetssikring.</a:t>
            </a:r>
          </a:p>
          <a:p>
            <a:endParaRPr lang="da-DK" baseline="0" dirty="0"/>
          </a:p>
          <a:p>
            <a:r>
              <a:rPr lang="da-DK" baseline="0" dirty="0"/>
              <a:t>Komplekse ejerforhold kort sagt: Ændringer i ejerforhold en årrække tilbage eller mindst 2 FS-ansøgninger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50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195BB7A-1259-4DD7-B435-9EC04C7A882B}" type="datetime2">
              <a:rPr lang="da-DK" smtClean="0"/>
              <a:t>5. juni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B0C11E-6355-45DF-AA60-B76A1F6602B9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C18682-80EB-4189-A900-8D331AAA3BCD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59FC0A-D257-4F5D-9F7C-76921988799D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1B1FF6-5A0C-457C-BA70-27EB3D4F72AC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147D66-5DC4-4238-A660-DE5039844B2F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00C891-996D-407F-BAA9-6CA12704B03B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6A064D-6B5F-48ED-8DC1-3C729E37ED57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CA9C0A-81F0-4D18-954C-87C09AEC253D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6C0AFB-B0F7-433B-9374-36A83C400DD2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6328A-8AB7-4598-9191-5ACEA1C55D21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AA241A8-C227-4FB3-8192-4208465C60E7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05 June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90F97D7-FC65-4263-9F9B-954BE3A886AB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B731C92-6772-426C-8CF2-2700360B945E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581EEEB-BA33-4D75-8D56-709DACD17B4A}" type="datetime2">
              <a:rPr lang="da-DK" smtClean="0"/>
              <a:t>5. juni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4369282-78C2-479E-88BF-A682400029CB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05 June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7C3D9D-0CDA-4D77-B2CD-B9E988925D44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6F42BFE-1785-4E84-AA88-F8E077B52BAD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4CCCFCC-0BEF-4F60-AFE6-3D7D19427963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536538-E171-4718-A475-3F6692F58FB9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FCB2B42-362F-41A3-8469-9B7770FD09C0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06C38F4E-FD42-4F67-843E-43E2CA4D2578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Risk-based model for control of circumvention in Denmark</a:t>
            </a:r>
            <a:endParaRPr lang="da-DK" dirty="0"/>
          </a:p>
          <a:p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Conference of Directors </a:t>
            </a:r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Henrik Berg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4A016-6628-46D3-8BC5-848AE174DB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of June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1"/>
          </p:nvPr>
        </p:nvSpPr>
        <p:spPr>
          <a:xfrm>
            <a:off x="817200" y="6398800"/>
            <a:ext cx="298800" cy="201461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4214E-C6FB-46E8-ABE0-20127516DE1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3D771F39-29F4-4B5A-AC14-27ED573131A6}" type="datetime2">
              <a:rPr lang="da-DK" smtClean="0"/>
              <a:pPr/>
              <a:t>5. juni 2023</a:t>
            </a:fld>
            <a:endParaRPr lang="da-DK" dirty="0"/>
          </a:p>
        </p:txBody>
      </p:sp>
      <p:sp>
        <p:nvSpPr>
          <p:cNvPr id="8" name="TextBox 5"/>
          <p:cNvSpPr txBox="1"/>
          <p:nvPr/>
        </p:nvSpPr>
        <p:spPr>
          <a:xfrm>
            <a:off x="3862164" y="2708920"/>
            <a:ext cx="5002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8686700" y="6222531"/>
            <a:ext cx="27218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Contact info: hber@lbst.dk</a:t>
            </a:r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5909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  <a:endParaRPr lang="da-DK" sz="28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Circumvention </a:t>
            </a:r>
            <a:r>
              <a:rPr lang="en-US" dirty="0"/>
              <a:t>is the action of overcoming a problem or difficulty, typically in a clever and hidden way. </a:t>
            </a:r>
          </a:p>
          <a:p>
            <a:endParaRPr lang="en-US" dirty="0"/>
          </a:p>
          <a:p>
            <a:r>
              <a:rPr lang="en-US" dirty="0"/>
              <a:t>National Audit-case released in 2021 proved the existence of circumvention in Denmark</a:t>
            </a:r>
          </a:p>
          <a:p>
            <a:endParaRPr lang="en-US" dirty="0"/>
          </a:p>
          <a:p>
            <a:r>
              <a:rPr lang="en-US" dirty="0"/>
              <a:t>Our Minister for Food, Agriculture and Fisheries decided to introduce 100% control</a:t>
            </a:r>
          </a:p>
          <a:p>
            <a:r>
              <a:rPr lang="en-US" dirty="0"/>
              <a:t> - including a full recovery for previous years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Automatic check for complex owner-ships</a:t>
            </a:r>
          </a:p>
          <a:p>
            <a:r>
              <a:rPr lang="en-US" dirty="0">
                <a:sym typeface="Wingdings" panose="05000000000000000000" pitchFamily="2" charset="2"/>
              </a:rPr>
              <a:t> Calculation of possible benefits from circumvention</a:t>
            </a:r>
            <a:r>
              <a:rPr lang="en-US" dirty="0"/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 Development of risk-based models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Establishment of a new office with the task to handle fraud and circumvention-cases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9B4D2-A2DD-44D8-A0F4-81682A59D82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B042A6D-07CA-4A52-BF48-F1F2686B2C4C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C7AD5-7429-4842-B014-80F5D2C3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Type </a:t>
            </a:r>
            <a:r>
              <a:rPr lang="da-DK" sz="2800" dirty="0" err="1"/>
              <a:t>example</a:t>
            </a:r>
            <a:r>
              <a:rPr lang="da-DK" sz="2800" dirty="0"/>
              <a:t> of </a:t>
            </a:r>
            <a:r>
              <a:rPr lang="da-DK" sz="2800" dirty="0" err="1"/>
              <a:t>circumvention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    –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r>
              <a:rPr lang="da-DK" dirty="0"/>
              <a:t> but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farmer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A8953F-AC95-408C-8F50-B68E2806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6C25EE-78D9-4E93-BAE3-42D167D8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B66F9B25-833C-44B6-8C4D-692B403EE4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CCCFCC-0BEF-4F60-AFE6-3D7D19427963}" type="datetime2">
              <a:rPr lang="da-DK" smtClean="0"/>
              <a:t>5. juni 2023</a:t>
            </a:fld>
            <a:endParaRPr lang="da-DK" dirty="0"/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B4F77393-89C2-49F7-A780-7619E4AE1E03}"/>
              </a:ext>
            </a:extLst>
          </p:cNvPr>
          <p:cNvCxnSpPr>
            <a:cxnSpLocks/>
          </p:cNvCxnSpPr>
          <p:nvPr/>
        </p:nvCxnSpPr>
        <p:spPr>
          <a:xfrm flipH="1">
            <a:off x="3855745" y="2931390"/>
            <a:ext cx="1773846" cy="73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E3208ADC-59C6-4FEE-99A7-7B6B4429277D}"/>
              </a:ext>
            </a:extLst>
          </p:cNvPr>
          <p:cNvCxnSpPr>
            <a:cxnSpLocks/>
          </p:cNvCxnSpPr>
          <p:nvPr/>
        </p:nvCxnSpPr>
        <p:spPr>
          <a:xfrm>
            <a:off x="6424863" y="2931390"/>
            <a:ext cx="1654557" cy="73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fik 14" descr="Landbruger-mand med massiv udfyldning">
            <a:extLst>
              <a:ext uri="{FF2B5EF4-FFF2-40B4-BE49-F238E27FC236}">
                <a16:creationId xmlns:a16="http://schemas.microsoft.com/office/drawing/2014/main" id="{1B2BA425-12DA-4961-A2F4-E64DBC044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9591" y="2200310"/>
            <a:ext cx="868650" cy="868650"/>
          </a:xfrm>
          <a:prstGeom prst="rect">
            <a:avLst/>
          </a:prstGeom>
        </p:spPr>
      </p:pic>
      <p:pic>
        <p:nvPicPr>
          <p:cNvPr id="17" name="Grafik 16" descr="Gårdscene med massiv udfyldning">
            <a:extLst>
              <a:ext uri="{FF2B5EF4-FFF2-40B4-BE49-F238E27FC236}">
                <a16:creationId xmlns:a16="http://schemas.microsoft.com/office/drawing/2014/main" id="{883BB94D-839F-417A-99BD-0101AC4E5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9998" y="3171461"/>
            <a:ext cx="1257426" cy="1257426"/>
          </a:xfrm>
          <a:prstGeom prst="rect">
            <a:avLst/>
          </a:prstGeom>
        </p:spPr>
      </p:pic>
      <p:pic>
        <p:nvPicPr>
          <p:cNvPr id="18" name="Grafik 17" descr="Gårdscene med massiv udfyldning">
            <a:extLst>
              <a:ext uri="{FF2B5EF4-FFF2-40B4-BE49-F238E27FC236}">
                <a16:creationId xmlns:a16="http://schemas.microsoft.com/office/drawing/2014/main" id="{8F299E35-03CE-41EA-9620-A6A149F05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9034" y="3171461"/>
            <a:ext cx="1116858" cy="111685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1B996526-0D4A-4216-AAA1-EF2F03DB582E}"/>
              </a:ext>
            </a:extLst>
          </p:cNvPr>
          <p:cNvSpPr txBox="1"/>
          <p:nvPr/>
        </p:nvSpPr>
        <p:spPr>
          <a:xfrm>
            <a:off x="8126003" y="3964428"/>
            <a:ext cx="914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/>
              <a:t>CVR 2</a:t>
            </a:r>
            <a:endParaRPr lang="da-DK" sz="20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5909E00-C2E8-49C2-91B3-93A95838AAA6}"/>
              </a:ext>
            </a:extLst>
          </p:cNvPr>
          <p:cNvSpPr txBox="1"/>
          <p:nvPr/>
        </p:nvSpPr>
        <p:spPr>
          <a:xfrm>
            <a:off x="2913024" y="3975052"/>
            <a:ext cx="914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/>
              <a:t>CVR 1</a:t>
            </a:r>
            <a:endParaRPr lang="da-DK" sz="2000" dirty="0"/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509A9387-04E2-4FFB-A7EB-55E46F054B26}"/>
              </a:ext>
            </a:extLst>
          </p:cNvPr>
          <p:cNvCxnSpPr>
            <a:cxnSpLocks/>
          </p:cNvCxnSpPr>
          <p:nvPr/>
        </p:nvCxnSpPr>
        <p:spPr>
          <a:xfrm flipH="1">
            <a:off x="6975144" y="4509120"/>
            <a:ext cx="1146052" cy="432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B005F453-1D7C-4599-A1E2-FD3FF1429CDB}"/>
              </a:ext>
            </a:extLst>
          </p:cNvPr>
          <p:cNvCxnSpPr>
            <a:cxnSpLocks/>
          </p:cNvCxnSpPr>
          <p:nvPr/>
        </p:nvCxnSpPr>
        <p:spPr>
          <a:xfrm>
            <a:off x="3827424" y="4533799"/>
            <a:ext cx="1320456" cy="40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EF7510BF-1A58-42A9-A185-6D0563CC720B}"/>
              </a:ext>
            </a:extLst>
          </p:cNvPr>
          <p:cNvSpPr txBox="1"/>
          <p:nvPr/>
        </p:nvSpPr>
        <p:spPr>
          <a:xfrm>
            <a:off x="7298055" y="4460484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dirty="0"/>
              <a:t>Aid-</a:t>
            </a:r>
          </a:p>
          <a:p>
            <a:pPr algn="ctr"/>
            <a:r>
              <a:rPr lang="da-DK" dirty="0" err="1"/>
              <a:t>application</a:t>
            </a:r>
            <a:endParaRPr lang="da-DK" dirty="0"/>
          </a:p>
        </p:txBody>
      </p: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12D2A0A6-CEE1-4B30-A863-F9CE20386FB1}"/>
              </a:ext>
            </a:extLst>
          </p:cNvPr>
          <p:cNvCxnSpPr>
            <a:cxnSpLocks/>
          </p:cNvCxnSpPr>
          <p:nvPr/>
        </p:nvCxnSpPr>
        <p:spPr>
          <a:xfrm flipV="1">
            <a:off x="6975144" y="4210176"/>
            <a:ext cx="1076921" cy="37095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CB1FC763-8155-4EA3-A0BC-89872FC6932E}"/>
              </a:ext>
            </a:extLst>
          </p:cNvPr>
          <p:cNvCxnSpPr>
            <a:cxnSpLocks/>
          </p:cNvCxnSpPr>
          <p:nvPr/>
        </p:nvCxnSpPr>
        <p:spPr>
          <a:xfrm flipH="1" flipV="1">
            <a:off x="3913850" y="4293492"/>
            <a:ext cx="1224129" cy="3596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kstfelt 44">
            <a:extLst>
              <a:ext uri="{FF2B5EF4-FFF2-40B4-BE49-F238E27FC236}">
                <a16:creationId xmlns:a16="http://schemas.microsoft.com/office/drawing/2014/main" id="{0A5CCEA5-32C5-4894-A7D7-65BF8757277B}"/>
              </a:ext>
            </a:extLst>
          </p:cNvPr>
          <p:cNvSpPr txBox="1"/>
          <p:nvPr/>
        </p:nvSpPr>
        <p:spPr>
          <a:xfrm>
            <a:off x="3827424" y="5046080"/>
            <a:ext cx="121347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00" dirty="0" err="1"/>
              <a:t>Cieling</a:t>
            </a:r>
            <a:r>
              <a:rPr lang="da-DK" sz="1000" dirty="0"/>
              <a:t> – 1 mio. Euro</a:t>
            </a:r>
          </a:p>
        </p:txBody>
      </p: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796C0A69-E03B-4627-B0F4-0EA8C510A593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6498241" y="2634635"/>
            <a:ext cx="1553824" cy="68989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E9207C32-2324-41C0-82D5-6BC7DDE9BA6B}"/>
              </a:ext>
            </a:extLst>
          </p:cNvPr>
          <p:cNvCxnSpPr>
            <a:cxnSpLocks/>
          </p:cNvCxnSpPr>
          <p:nvPr/>
        </p:nvCxnSpPr>
        <p:spPr>
          <a:xfrm flipV="1">
            <a:off x="3818776" y="2623745"/>
            <a:ext cx="1710635" cy="71602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kstfelt 47">
            <a:extLst>
              <a:ext uri="{FF2B5EF4-FFF2-40B4-BE49-F238E27FC236}">
                <a16:creationId xmlns:a16="http://schemas.microsoft.com/office/drawing/2014/main" id="{4C2CD2FB-845C-4E7E-A0F8-5D64C29C3024}"/>
              </a:ext>
            </a:extLst>
          </p:cNvPr>
          <p:cNvSpPr txBox="1"/>
          <p:nvPr/>
        </p:nvSpPr>
        <p:spPr>
          <a:xfrm>
            <a:off x="7250144" y="2806872"/>
            <a:ext cx="1215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/>
              <a:t>1 mio. Euro</a:t>
            </a:r>
            <a:r>
              <a:rPr lang="da-DK" sz="1000" dirty="0"/>
              <a:t>.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C25C0FEF-5D75-4A37-A47B-A21E3909B0E8}"/>
              </a:ext>
            </a:extLst>
          </p:cNvPr>
          <p:cNvSpPr txBox="1"/>
          <p:nvPr/>
        </p:nvSpPr>
        <p:spPr>
          <a:xfrm>
            <a:off x="5374332" y="3049215"/>
            <a:ext cx="12984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Real </a:t>
            </a:r>
            <a:r>
              <a:rPr lang="da-DK" sz="2000" dirty="0" err="1"/>
              <a:t>owner</a:t>
            </a:r>
            <a:endParaRPr lang="da-DK" sz="2000" dirty="0"/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C6BB2753-3EC9-4946-8FBE-44FF277A17CF}"/>
              </a:ext>
            </a:extLst>
          </p:cNvPr>
          <p:cNvSpPr txBox="1"/>
          <p:nvPr/>
        </p:nvSpPr>
        <p:spPr>
          <a:xfrm>
            <a:off x="5031409" y="1619422"/>
            <a:ext cx="22666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600" dirty="0"/>
              <a:t>2 </a:t>
            </a:r>
            <a:r>
              <a:rPr lang="da-DK" sz="3600" dirty="0" err="1"/>
              <a:t>mio</a:t>
            </a:r>
            <a:r>
              <a:rPr lang="da-DK" sz="3600" dirty="0"/>
              <a:t> Euro</a:t>
            </a:r>
            <a:r>
              <a:rPr lang="da-DK" sz="1000" dirty="0"/>
              <a:t>.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10BE6367-425D-449A-8945-11A794E11993}"/>
              </a:ext>
            </a:extLst>
          </p:cNvPr>
          <p:cNvSpPr/>
          <p:nvPr/>
        </p:nvSpPr>
        <p:spPr>
          <a:xfrm>
            <a:off x="5282811" y="4658616"/>
            <a:ext cx="1603689" cy="78660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/>
              <a:t>Paying </a:t>
            </a:r>
            <a:r>
              <a:rPr lang="da-DK" dirty="0" err="1"/>
              <a:t>agency</a:t>
            </a:r>
            <a:endParaRPr lang="da-DK" dirty="0"/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4F00C83F-29A7-4A20-9FBC-F453223D0FC4}"/>
              </a:ext>
            </a:extLst>
          </p:cNvPr>
          <p:cNvSpPr txBox="1"/>
          <p:nvPr/>
        </p:nvSpPr>
        <p:spPr>
          <a:xfrm>
            <a:off x="4006180" y="2791961"/>
            <a:ext cx="1215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/>
              <a:t>1 mio. Euro</a:t>
            </a:r>
            <a:r>
              <a:rPr lang="da-DK" sz="1000" dirty="0"/>
              <a:t>.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28A4AC35-9BAD-404E-9AE2-803497192162}"/>
              </a:ext>
            </a:extLst>
          </p:cNvPr>
          <p:cNvSpPr txBox="1"/>
          <p:nvPr/>
        </p:nvSpPr>
        <p:spPr>
          <a:xfrm>
            <a:off x="3845686" y="4421314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dirty="0"/>
              <a:t>Aid-</a:t>
            </a:r>
          </a:p>
          <a:p>
            <a:pPr algn="ctr"/>
            <a:r>
              <a:rPr lang="da-DK" dirty="0" err="1"/>
              <a:t>application</a:t>
            </a:r>
            <a:endParaRPr lang="da-DK" dirty="0"/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E86AB58F-91B1-4F69-B727-1D7713A2576B}"/>
              </a:ext>
            </a:extLst>
          </p:cNvPr>
          <p:cNvSpPr txBox="1"/>
          <p:nvPr/>
        </p:nvSpPr>
        <p:spPr>
          <a:xfrm>
            <a:off x="7257202" y="5075312"/>
            <a:ext cx="121347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00" dirty="0" err="1"/>
              <a:t>Cieling</a:t>
            </a:r>
            <a:r>
              <a:rPr lang="da-DK" sz="1000" dirty="0"/>
              <a:t> – 1 mio. Euro</a:t>
            </a:r>
          </a:p>
        </p:txBody>
      </p:sp>
    </p:spTree>
    <p:extLst>
      <p:ext uri="{BB962C8B-B14F-4D97-AF65-F5344CB8AC3E}">
        <p14:creationId xmlns:p14="http://schemas.microsoft.com/office/powerpoint/2010/main" val="85025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rundet rektangel 8"/>
          <p:cNvSpPr/>
          <p:nvPr/>
        </p:nvSpPr>
        <p:spPr>
          <a:xfrm>
            <a:off x="4222204" y="840175"/>
            <a:ext cx="7272808" cy="540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Visualization of complex ownership relationships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Source of information:</a:t>
            </a:r>
          </a:p>
          <a:p>
            <a:endParaRPr lang="en-US" dirty="0"/>
          </a:p>
          <a:p>
            <a:r>
              <a:rPr lang="en-US" dirty="0"/>
              <a:t>- Central Business Register</a:t>
            </a:r>
          </a:p>
          <a:p>
            <a:r>
              <a:rPr lang="en-US" dirty="0"/>
              <a:t>- Information from IACS and</a:t>
            </a:r>
          </a:p>
          <a:p>
            <a:r>
              <a:rPr lang="en-US" dirty="0"/>
              <a:t>  non-IACS system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generated by:</a:t>
            </a:r>
          </a:p>
          <a:p>
            <a:r>
              <a:rPr lang="en-US" dirty="0"/>
              <a:t>- Coincidence of ownership </a:t>
            </a:r>
          </a:p>
          <a:p>
            <a:r>
              <a:rPr lang="en-US" dirty="0"/>
              <a:t>- Address match 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Weekly update</a:t>
            </a:r>
            <a:endParaRPr lang="en-US" dirty="0"/>
          </a:p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CCCFCC-0BEF-4F60-AFE6-3D7D19427963}" type="datetime2">
              <a:rPr lang="da-DK" smtClean="0"/>
              <a:t>5. juni 2023</a:t>
            </a:fld>
            <a:endParaRPr lang="da-DK" dirty="0"/>
          </a:p>
        </p:txBody>
      </p:sp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77" y="1124744"/>
            <a:ext cx="6229513" cy="48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Main incentives for circumvention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Measures and aid schemes with ceilings – amount or hectares</a:t>
            </a:r>
          </a:p>
          <a:p>
            <a:endParaRPr lang="en-US" dirty="0"/>
          </a:p>
          <a:p>
            <a:r>
              <a:rPr lang="en-US" dirty="0"/>
              <a:t>- Young farmers Scheme</a:t>
            </a:r>
          </a:p>
          <a:p>
            <a:r>
              <a:rPr lang="en-US" dirty="0"/>
              <a:t>- Basic payment scheme - CAPPING</a:t>
            </a:r>
          </a:p>
          <a:p>
            <a:r>
              <a:rPr lang="en-US" dirty="0"/>
              <a:t>- Less </a:t>
            </a:r>
            <a:r>
              <a:rPr lang="en-US" dirty="0" err="1"/>
              <a:t>favoured</a:t>
            </a:r>
            <a:r>
              <a:rPr lang="en-US" dirty="0"/>
              <a:t> areas (LFA)</a:t>
            </a:r>
          </a:p>
          <a:p>
            <a:r>
              <a:rPr lang="en-US" dirty="0"/>
              <a:t>- M4 investments (RDP, non-IACS)</a:t>
            </a:r>
          </a:p>
          <a:p>
            <a:endParaRPr lang="en-US" dirty="0"/>
          </a:p>
          <a:p>
            <a:r>
              <a:rPr lang="en-US" u="sng" dirty="0"/>
              <a:t>Avoidance of sanctions</a:t>
            </a:r>
          </a:p>
          <a:p>
            <a:endParaRPr lang="en-US" dirty="0"/>
          </a:p>
          <a:p>
            <a:r>
              <a:rPr lang="en-US" dirty="0"/>
              <a:t>- Cross-compliance</a:t>
            </a:r>
          </a:p>
          <a:p>
            <a:r>
              <a:rPr lang="en-US" dirty="0"/>
              <a:t>- Long-term commitments, transfer of ownerships</a:t>
            </a:r>
          </a:p>
          <a:p>
            <a:r>
              <a:rPr lang="en-US" dirty="0"/>
              <a:t>- Greening, minimum thresholds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CCCFCC-0BEF-4F60-AFE6-3D7D19427963}" type="datetime2">
              <a:rPr lang="da-DK" smtClean="0"/>
              <a:t>5.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026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5">
            <a:extLst>
              <a:ext uri="{FF2B5EF4-FFF2-40B4-BE49-F238E27FC236}">
                <a16:creationId xmlns:a16="http://schemas.microsoft.com/office/drawing/2014/main" id="{6C3216F1-A817-49BE-B0D3-DDAC3D4A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70" y="220408"/>
            <a:ext cx="8761760" cy="494142"/>
          </a:xfrm>
        </p:spPr>
        <p:txBody>
          <a:bodyPr>
            <a:normAutofit fontScale="90000"/>
          </a:bodyPr>
          <a:lstStyle/>
          <a:p>
            <a:r>
              <a:rPr lang="da-DK" sz="3100" dirty="0"/>
              <a:t>The Risk-</a:t>
            </a:r>
            <a:r>
              <a:rPr lang="da-DK" sz="3100" dirty="0" err="1"/>
              <a:t>based</a:t>
            </a:r>
            <a:r>
              <a:rPr lang="da-DK" sz="3100" dirty="0"/>
              <a:t> model for </a:t>
            </a:r>
            <a:r>
              <a:rPr lang="da-DK" sz="3100" dirty="0" err="1"/>
              <a:t>Area</a:t>
            </a:r>
            <a:r>
              <a:rPr lang="da-DK" sz="3100" dirty="0"/>
              <a:t> </a:t>
            </a:r>
            <a:r>
              <a:rPr lang="da-DK" sz="3100" dirty="0" err="1"/>
              <a:t>payment</a:t>
            </a:r>
            <a:r>
              <a:rPr lang="da-DK" sz="3100" dirty="0"/>
              <a:t> </a:t>
            </a:r>
            <a:r>
              <a:rPr lang="da-DK" sz="3100" dirty="0" err="1"/>
              <a:t>Schemes</a:t>
            </a:r>
            <a:br>
              <a:rPr lang="da-DK" dirty="0"/>
            </a:br>
            <a:endParaRPr lang="da-DK" sz="2399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11062963" y="6356351"/>
            <a:ext cx="432049" cy="365125"/>
          </a:xfrm>
        </p:spPr>
        <p:txBody>
          <a:bodyPr/>
          <a:lstStyle/>
          <a:p>
            <a:r>
              <a:rPr lang="da-DK" dirty="0"/>
              <a:t>/</a:t>
            </a:r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9B4D2-A2DD-44D8-A0F4-81682A59D82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979600" y="6377805"/>
            <a:ext cx="1011356" cy="365030"/>
          </a:xfrm>
          <a:prstGeom prst="rect">
            <a:avLst/>
          </a:prstGeom>
        </p:spPr>
        <p:txBody>
          <a:bodyPr/>
          <a:lstStyle/>
          <a:p>
            <a:fld id="{09902CFF-3FD7-4D07-A23D-A20EE054687C}" type="datetime2">
              <a:rPr lang="da-DK" smtClean="0"/>
              <a:t>5. juni 2023</a:t>
            </a:fld>
            <a:endParaRPr lang="da-DK" dirty="0"/>
          </a:p>
        </p:txBody>
      </p:sp>
      <p:sp>
        <p:nvSpPr>
          <p:cNvPr id="32" name="Pladsholder til sidefod 7"/>
          <p:cNvSpPr txBox="1">
            <a:spLocks/>
          </p:cNvSpPr>
          <p:nvPr/>
        </p:nvSpPr>
        <p:spPr>
          <a:xfrm>
            <a:off x="957091" y="6417108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rgbClr val="007A6C"/>
                </a:solidFill>
                <a:latin typeface="Arial"/>
              </a:rPr>
              <a:t>Ministeriet for Fødevarer, Landbrug og Fiskeri - Landbrugsstyrelsen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837828" y="1124744"/>
            <a:ext cx="10153128" cy="5040560"/>
            <a:chOff x="755172" y="620688"/>
            <a:chExt cx="10739840" cy="5544616"/>
          </a:xfrm>
        </p:grpSpPr>
        <p:sp>
          <p:nvSpPr>
            <p:cNvPr id="10" name="Afrundet rektangel 9"/>
            <p:cNvSpPr/>
            <p:nvPr/>
          </p:nvSpPr>
          <p:spPr>
            <a:xfrm>
              <a:off x="755172" y="620688"/>
              <a:ext cx="10739840" cy="554461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  <p:sp>
          <p:nvSpPr>
            <p:cNvPr id="11" name="Nedadgående pil 10"/>
            <p:cNvSpPr/>
            <p:nvPr/>
          </p:nvSpPr>
          <p:spPr>
            <a:xfrm rot="2069107">
              <a:off x="3778867" y="3027739"/>
              <a:ext cx="267283" cy="235220"/>
            </a:xfrm>
            <a:prstGeom prst="down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3" name="Afrundet rektangel 12"/>
            <p:cNvSpPr/>
            <p:nvPr/>
          </p:nvSpPr>
          <p:spPr>
            <a:xfrm>
              <a:off x="1462077" y="903489"/>
              <a:ext cx="9536828" cy="75306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32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All single </a:t>
              </a:r>
              <a:r>
                <a:rPr lang="da-DK" sz="32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payment</a:t>
              </a:r>
              <a:r>
                <a:rPr lang="da-DK" sz="32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32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schemes</a:t>
              </a:r>
              <a:endParaRPr lang="da-DK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  <p:sp>
          <p:nvSpPr>
            <p:cNvPr id="17" name="Afrundet rektangel 16"/>
            <p:cNvSpPr/>
            <p:nvPr/>
          </p:nvSpPr>
          <p:spPr>
            <a:xfrm>
              <a:off x="1144114" y="4632334"/>
              <a:ext cx="3551038" cy="661673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Risk-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based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selection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for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control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, (0,3%)</a:t>
              </a:r>
            </a:p>
          </p:txBody>
        </p:sp>
        <p:sp>
          <p:nvSpPr>
            <p:cNvPr id="19" name="Nedadgående pil 18"/>
            <p:cNvSpPr/>
            <p:nvPr/>
          </p:nvSpPr>
          <p:spPr>
            <a:xfrm>
              <a:off x="2505100" y="3927282"/>
              <a:ext cx="1405541" cy="631778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dirty="0"/>
                <a:t>Yes</a:t>
              </a:r>
              <a:endParaRPr lang="da-DK" dirty="0" err="1"/>
            </a:p>
          </p:txBody>
        </p:sp>
        <p:sp>
          <p:nvSpPr>
            <p:cNvPr id="20" name="Afrundet rektangel 19"/>
            <p:cNvSpPr/>
            <p:nvPr/>
          </p:nvSpPr>
          <p:spPr>
            <a:xfrm>
              <a:off x="2341161" y="2448703"/>
              <a:ext cx="3109531" cy="533803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Complex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ownership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(30%)</a:t>
              </a:r>
            </a:p>
          </p:txBody>
        </p:sp>
        <p:sp>
          <p:nvSpPr>
            <p:cNvPr id="21" name="Nedadgående pil 20"/>
            <p:cNvSpPr/>
            <p:nvPr/>
          </p:nvSpPr>
          <p:spPr>
            <a:xfrm>
              <a:off x="3777890" y="1981994"/>
              <a:ext cx="312830" cy="450826"/>
            </a:xfrm>
            <a:prstGeom prst="down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3" name="Nedadgående pil 22"/>
            <p:cNvSpPr/>
            <p:nvPr/>
          </p:nvSpPr>
          <p:spPr>
            <a:xfrm>
              <a:off x="7871491" y="1939356"/>
              <a:ext cx="2298103" cy="473846"/>
            </a:xfrm>
            <a:prstGeom prst="down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4" name="Afrundet rektangel 23"/>
            <p:cNvSpPr/>
            <p:nvPr/>
          </p:nvSpPr>
          <p:spPr>
            <a:xfrm>
              <a:off x="6648629" y="2463486"/>
              <a:ext cx="4492456" cy="492533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Only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one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owner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(70%)</a:t>
              </a:r>
            </a:p>
          </p:txBody>
        </p:sp>
        <p:sp>
          <p:nvSpPr>
            <p:cNvPr id="25" name="Afrundet rektangel 24"/>
            <p:cNvSpPr/>
            <p:nvPr/>
          </p:nvSpPr>
          <p:spPr>
            <a:xfrm>
              <a:off x="1053853" y="3265799"/>
              <a:ext cx="4396839" cy="53380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Economic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incentives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to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circumvention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?</a:t>
              </a:r>
            </a:p>
          </p:txBody>
        </p:sp>
        <p:sp>
          <p:nvSpPr>
            <p:cNvPr id="27" name="Nedadgående pil 26"/>
            <p:cNvSpPr/>
            <p:nvPr/>
          </p:nvSpPr>
          <p:spPr>
            <a:xfrm rot="17475438">
              <a:off x="6510963" y="3047811"/>
              <a:ext cx="185299" cy="2175961"/>
            </a:xfrm>
            <a:prstGeom prst="down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29" name="Afrundet rektangel 28"/>
            <p:cNvSpPr/>
            <p:nvPr/>
          </p:nvSpPr>
          <p:spPr>
            <a:xfrm>
              <a:off x="7756533" y="4632334"/>
              <a:ext cx="2800093" cy="72596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Random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selection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, QA (0,1%)</a:t>
              </a:r>
            </a:p>
          </p:txBody>
        </p:sp>
      </p:grpSp>
      <p:sp>
        <p:nvSpPr>
          <p:cNvPr id="31" name="Nedadgående pil 30"/>
          <p:cNvSpPr/>
          <p:nvPr/>
        </p:nvSpPr>
        <p:spPr>
          <a:xfrm>
            <a:off x="8683034" y="3374772"/>
            <a:ext cx="95599" cy="1117647"/>
          </a:xfrm>
          <a:prstGeom prst="down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Tekstfelt 5"/>
          <p:cNvSpPr txBox="1"/>
          <p:nvPr/>
        </p:nvSpPr>
        <p:spPr>
          <a:xfrm>
            <a:off x="6213762" y="4200763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</a:t>
            </a:r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7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Non-IACS investment payments – red flags</a:t>
            </a:r>
            <a:endParaRPr lang="da-DK" sz="28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0F97D7-FC65-4263-9F9B-954BE3A886AB}" type="datetime2">
              <a:rPr lang="da-DK" smtClean="0"/>
              <a:t>5. juni 2023</a:t>
            </a:fld>
            <a:endParaRPr lang="da-DK" dirty="0"/>
          </a:p>
        </p:txBody>
      </p:sp>
      <p:grpSp>
        <p:nvGrpSpPr>
          <p:cNvPr id="6" name="Gruppe 5"/>
          <p:cNvGrpSpPr/>
          <p:nvPr/>
        </p:nvGrpSpPr>
        <p:grpSpPr>
          <a:xfrm>
            <a:off x="755172" y="1124744"/>
            <a:ext cx="10307792" cy="5040560"/>
            <a:chOff x="755172" y="620688"/>
            <a:chExt cx="10739840" cy="5544616"/>
          </a:xfrm>
        </p:grpSpPr>
        <p:sp>
          <p:nvSpPr>
            <p:cNvPr id="7" name="Afrundet rektangel 6"/>
            <p:cNvSpPr/>
            <p:nvPr/>
          </p:nvSpPr>
          <p:spPr>
            <a:xfrm>
              <a:off x="755172" y="620688"/>
              <a:ext cx="10739840" cy="554461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  <p:sp>
          <p:nvSpPr>
            <p:cNvPr id="8" name="Nedadgående pil 7"/>
            <p:cNvSpPr/>
            <p:nvPr/>
          </p:nvSpPr>
          <p:spPr>
            <a:xfrm rot="2069107">
              <a:off x="5268408" y="3045469"/>
              <a:ext cx="267283" cy="235220"/>
            </a:xfrm>
            <a:prstGeom prst="down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9" name="Afrundet rektangel 8"/>
            <p:cNvSpPr/>
            <p:nvPr/>
          </p:nvSpPr>
          <p:spPr>
            <a:xfrm>
              <a:off x="1462077" y="903489"/>
              <a:ext cx="9536828" cy="753066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32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Payment </a:t>
              </a:r>
              <a:r>
                <a:rPr lang="da-DK" sz="32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schemes</a:t>
              </a:r>
              <a:r>
                <a:rPr lang="da-DK" sz="32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</a:p>
          </p:txBody>
        </p:sp>
        <p:sp>
          <p:nvSpPr>
            <p:cNvPr id="10" name="Afrundet rektangel 9"/>
            <p:cNvSpPr/>
            <p:nvPr/>
          </p:nvSpPr>
          <p:spPr>
            <a:xfrm>
              <a:off x="3712950" y="4746145"/>
              <a:ext cx="3551038" cy="52335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Control for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circumvention</a:t>
              </a:r>
              <a:endParaRPr lang="da-DK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  <p:sp>
          <p:nvSpPr>
            <p:cNvPr id="11" name="Nedadgående pil 10"/>
            <p:cNvSpPr/>
            <p:nvPr/>
          </p:nvSpPr>
          <p:spPr>
            <a:xfrm>
              <a:off x="4619598" y="4017237"/>
              <a:ext cx="1405541" cy="631778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dirty="0"/>
                <a:t>Yes</a:t>
              </a:r>
              <a:endParaRPr lang="da-DK" dirty="0" err="1"/>
            </a:p>
          </p:txBody>
        </p:sp>
        <p:sp>
          <p:nvSpPr>
            <p:cNvPr id="12" name="Afrundet rektangel 11"/>
            <p:cNvSpPr/>
            <p:nvPr/>
          </p:nvSpPr>
          <p:spPr>
            <a:xfrm>
              <a:off x="3774032" y="3316542"/>
              <a:ext cx="3943280" cy="533802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Complex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ownership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? (10%)</a:t>
              </a:r>
            </a:p>
          </p:txBody>
        </p:sp>
        <p:sp>
          <p:nvSpPr>
            <p:cNvPr id="13" name="Nedadgående pil 12"/>
            <p:cNvSpPr/>
            <p:nvPr/>
          </p:nvSpPr>
          <p:spPr>
            <a:xfrm rot="1525508">
              <a:off x="5728785" y="1793444"/>
              <a:ext cx="312830" cy="450826"/>
            </a:xfrm>
            <a:prstGeom prst="down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6" name="Afrundet rektangel 15"/>
            <p:cNvSpPr/>
            <p:nvPr/>
          </p:nvSpPr>
          <p:spPr>
            <a:xfrm>
              <a:off x="3561842" y="2409474"/>
              <a:ext cx="4396839" cy="53380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Measure with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economic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da-DK" sz="2000" b="1" dirty="0" err="1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incentives</a:t>
              </a:r>
              <a:r>
                <a:rPr lang="da-DK" sz="2000" b="1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golian Baiti" panose="03000500000000000000" pitchFamily="66" charset="0"/>
                  <a:cs typeface="Mongolian Baiti" panose="03000500000000000000" pitchFamily="66" charset="0"/>
                </a:rPr>
                <a:t>?</a:t>
              </a:r>
            </a:p>
          </p:txBody>
        </p:sp>
      </p:grpSp>
      <p:sp>
        <p:nvSpPr>
          <p:cNvPr id="19" name="Hulstrimmel 18"/>
          <p:cNvSpPr/>
          <p:nvPr/>
        </p:nvSpPr>
        <p:spPr>
          <a:xfrm rot="1513523">
            <a:off x="6995501" y="4757618"/>
            <a:ext cx="360040" cy="244882"/>
          </a:xfrm>
          <a:prstGeom prst="flowChartPunchedTape">
            <a:avLst/>
          </a:prstGeom>
          <a:solidFill>
            <a:srgbClr val="FF000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cxnSp>
        <p:nvCxnSpPr>
          <p:cNvPr id="21" name="Lige forbindelse 20"/>
          <p:cNvCxnSpPr/>
          <p:nvPr/>
        </p:nvCxnSpPr>
        <p:spPr>
          <a:xfrm flipH="1">
            <a:off x="6778913" y="4692574"/>
            <a:ext cx="288032" cy="531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Results of the controls up to now – circumvention 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0F97D7-FC65-4263-9F9B-954BE3A886AB}" type="datetime2">
              <a:rPr lang="da-DK" smtClean="0"/>
              <a:t>5. juni 2023</a:t>
            </a:fld>
            <a:endParaRPr lang="da-DK" dirty="0"/>
          </a:p>
        </p:txBody>
      </p:sp>
      <p:sp>
        <p:nvSpPr>
          <p:cNvPr id="8" name="Pladsholder til indhold 7"/>
          <p:cNvSpPr txBox="1">
            <a:spLocks/>
          </p:cNvSpPr>
          <p:nvPr/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u="sng" dirty="0"/>
          </a:p>
          <a:p>
            <a:r>
              <a:rPr lang="en-US" u="sng" dirty="0"/>
              <a:t>Results from more than 2000 controls</a:t>
            </a:r>
          </a:p>
          <a:p>
            <a:endParaRPr lang="en-US" dirty="0"/>
          </a:p>
          <a:p>
            <a:r>
              <a:rPr lang="en-US" dirty="0"/>
              <a:t>Non-IACS investment schemes:        only a few cases</a:t>
            </a:r>
            <a:endParaRPr lang="da-DK" dirty="0"/>
          </a:p>
          <a:p>
            <a:endParaRPr lang="en-US" dirty="0"/>
          </a:p>
          <a:p>
            <a:r>
              <a:rPr lang="en-US" dirty="0"/>
              <a:t>Area based schemes:                        less than 50 cases</a:t>
            </a:r>
          </a:p>
          <a:p>
            <a:endParaRPr lang="en-US" dirty="0"/>
          </a:p>
          <a:p>
            <a:r>
              <a:rPr lang="en-US" dirty="0"/>
              <a:t> - more than 90% of the cases included young farmers schemes </a:t>
            </a:r>
          </a:p>
          <a:p>
            <a:r>
              <a:rPr lang="en-US" dirty="0"/>
              <a:t> - some cases with recoveries up to 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7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Expectations for 2023 and onwards</a:t>
            </a:r>
            <a:br>
              <a:rPr lang="en-US" dirty="0"/>
            </a:b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90F97D7-FC65-4263-9F9B-954BE3A886AB}" type="datetime2">
              <a:rPr lang="da-DK" smtClean="0"/>
              <a:t>5. juni 2023</a:t>
            </a:fld>
            <a:endParaRPr lang="da-DK" dirty="0"/>
          </a:p>
        </p:txBody>
      </p:sp>
      <p:sp>
        <p:nvSpPr>
          <p:cNvPr id="8" name="Pladsholder til indhold 7"/>
          <p:cNvSpPr txBox="1">
            <a:spLocks/>
          </p:cNvSpPr>
          <p:nvPr/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 - Explore the value of risk-models/ algorithms build for tax administration</a:t>
            </a:r>
          </a:p>
          <a:p>
            <a:endParaRPr lang="en-US" dirty="0"/>
          </a:p>
          <a:p>
            <a:r>
              <a:rPr lang="en-US" dirty="0"/>
              <a:t> - Further development of the risk-based model in partnership with other MS</a:t>
            </a:r>
          </a:p>
          <a:p>
            <a:endParaRPr lang="en-US" dirty="0"/>
          </a:p>
          <a:p>
            <a:r>
              <a:rPr lang="en-US" dirty="0"/>
              <a:t> - Explore possible international cross-border risks by use of e.g. Arachne</a:t>
            </a:r>
          </a:p>
        </p:txBody>
      </p:sp>
    </p:spTree>
    <p:extLst>
      <p:ext uri="{BB962C8B-B14F-4D97-AF65-F5344CB8AC3E}">
        <p14:creationId xmlns:p14="http://schemas.microsoft.com/office/powerpoint/2010/main" val="182301304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1463</TotalTime>
  <Words>619</Words>
  <Application>Microsoft Office PowerPoint</Application>
  <PresentationFormat>Anpassad</PresentationFormat>
  <Paragraphs>126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Mongolian Baiti</vt:lpstr>
      <vt:lpstr>Wingdings</vt:lpstr>
      <vt:lpstr>NaturErhvervstyrelsen PowerPoint Skabelon 16:9</vt:lpstr>
      <vt:lpstr>PowerPoint-presentation</vt:lpstr>
      <vt:lpstr>Introduction</vt:lpstr>
      <vt:lpstr>Type example of circumvention          – two applications but only one farmer</vt:lpstr>
      <vt:lpstr>Visualization of complex ownership relationships</vt:lpstr>
      <vt:lpstr>Main incentives for circumvention</vt:lpstr>
      <vt:lpstr>The Risk-based model for Area payment Schemes </vt:lpstr>
      <vt:lpstr>Non-IACS investment payments – red flags</vt:lpstr>
      <vt:lpstr>Results of the controls up to now – circumvention </vt:lpstr>
      <vt:lpstr>Expectations for 2023 and onwards </vt:lpstr>
      <vt:lpstr>PowerPoint-presentation</vt:lpstr>
    </vt:vector>
  </TitlesOfParts>
  <Company>NaturErhvervstyrelsen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Berg</dc:creator>
  <cp:lastModifiedBy>Patrik Alenfelt</cp:lastModifiedBy>
  <cp:revision>16</cp:revision>
  <dcterms:created xsi:type="dcterms:W3CDTF">2023-05-31T05:37:33Z</dcterms:created>
  <dcterms:modified xsi:type="dcterms:W3CDTF">2023-06-05T10:33:52Z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