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1" r:id="rId2"/>
    <p:sldId id="291" r:id="rId3"/>
    <p:sldId id="464" r:id="rId4"/>
    <p:sldId id="467" r:id="rId5"/>
    <p:sldId id="469" r:id="rId6"/>
    <p:sldId id="453" r:id="rId7"/>
    <p:sldId id="289" r:id="rId8"/>
    <p:sldId id="468" r:id="rId9"/>
    <p:sldId id="391" r:id="rId10"/>
  </p:sldIdLst>
  <p:sldSz cx="9144000" cy="5143500" type="screen16x9"/>
  <p:notesSz cx="6797675" cy="9872663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1A7BB"/>
    <a:srgbClr val="2E2C31"/>
    <a:srgbClr val="FFFFFF"/>
    <a:srgbClr val="DBDADA"/>
    <a:srgbClr val="C2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88F23-963C-4920-A3F3-4FC9E3EBF2FB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B5B3-5A33-4797-80F7-1897A615C5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22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7845-69A9-49F1-85DF-D75BD190EA6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606" y="4750816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A5F2-B6E2-4CF3-B5AB-F873647820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30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9FAF2-BAE5-4714-A4FE-60393A77087D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19D12-A6C5-46FF-AA83-1A6E6D2266A2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03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B1EFB-CB8A-451F-8700-A86E4F5EF43C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AAA3-D6D7-4BA9-80CB-6A5FA0416B67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269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5E3E0-441D-4F8C-9DAA-83303CFC291C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3FE95-8EE3-4686-B998-6447E100E48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594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80513" cy="5143500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052C8-D0F3-4E97-94D9-D339A6AF4199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D7DB-AD0B-4A78-AEEC-ABA375CF9F00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619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50" b="1"/>
            </a:lvl1pPr>
            <a:lvl2pPr>
              <a:defRPr sz="1800" b="1"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320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479550"/>
            <a:ext cx="9144000" cy="3663950"/>
          </a:xfrm>
          <a:prstGeom prst="rect">
            <a:avLst/>
          </a:prstGeom>
          <a:solidFill>
            <a:srgbClr val="DB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62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4572000" y="0"/>
            <a:ext cx="4608513" cy="5143500"/>
          </a:xfrm>
          <a:prstGeom prst="rect">
            <a:avLst/>
          </a:prstGeom>
          <a:solidFill>
            <a:srgbClr val="DB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27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8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80513" cy="5143500"/>
          </a:xfrm>
          <a:prstGeom prst="rect">
            <a:avLst/>
          </a:prstGeom>
          <a:solidFill>
            <a:srgbClr val="DB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30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2286000" y="0"/>
            <a:ext cx="6858000" cy="5143500"/>
          </a:xfrm>
          <a:prstGeom prst="rect">
            <a:avLst/>
          </a:prstGeom>
          <a:solidFill>
            <a:srgbClr val="DB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2286000" cy="1714500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1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BE0F2-1A5C-4705-A44A-9204E3CD7E15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2A341-0BA5-4C22-B212-15A93390CE51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03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29D3A-2973-4744-9EEB-D513FE94AC76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6F56-45E6-4976-92F6-BA467678F0E9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390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92C8A01-CE24-4050-9AA4-5DA7A3BD70AD}" type="datetimeFigureOut">
              <a:rPr lang="es-ES" altLang="es-ES"/>
              <a:pPr/>
              <a:t>06/06/2023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78F5C6-B2DD-48D2-B571-7096BE095AE7}" type="slidenum">
              <a:rPr lang="es-ES" altLang="es-ES"/>
              <a:pPr/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07" r:id="rId8"/>
    <p:sldLayoutId id="2147483808" r:id="rId9"/>
    <p:sldLayoutId id="2147483809" r:id="rId10"/>
    <p:sldLayoutId id="2147483810" r:id="rId11"/>
    <p:sldLayoutId id="2147483817" r:id="rId12"/>
    <p:sldLayoutId id="2147483819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residen@fega.es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2" descr="countryside-2326787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16"/>
          <p:cNvSpPr txBox="1">
            <a:spLocks noChangeArrowheads="1"/>
          </p:cNvSpPr>
          <p:nvPr/>
        </p:nvSpPr>
        <p:spPr bwMode="auto">
          <a:xfrm>
            <a:off x="540890" y="581981"/>
            <a:ext cx="8339413" cy="2431435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sv-SE" sz="3200" dirty="0">
                <a:solidFill>
                  <a:schemeClr val="bg1"/>
                </a:solidFill>
              </a:rPr>
              <a:t>Invitation to the 54</a:t>
            </a:r>
            <a:r>
              <a:rPr lang="sv-SE" sz="3200" baseline="30000" dirty="0">
                <a:solidFill>
                  <a:schemeClr val="bg1"/>
                </a:solidFill>
              </a:rPr>
              <a:t>th</a:t>
            </a:r>
            <a:r>
              <a:rPr lang="sv-SE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4000" b="1" dirty="0">
                <a:solidFill>
                  <a:schemeClr val="bg1"/>
                </a:solidFill>
              </a:rPr>
              <a:t>Conference of Directors </a:t>
            </a:r>
          </a:p>
          <a:p>
            <a:pPr algn="ctr"/>
            <a:r>
              <a:rPr lang="sv-SE" sz="4000" b="1" dirty="0">
                <a:solidFill>
                  <a:schemeClr val="bg1"/>
                </a:solidFill>
              </a:rPr>
              <a:t>of EU Paying Agencies</a:t>
            </a:r>
          </a:p>
          <a:p>
            <a:pPr algn="ctr"/>
            <a:r>
              <a:rPr lang="sv-SE" sz="3400" b="1" dirty="0">
                <a:solidFill>
                  <a:schemeClr val="bg1"/>
                </a:solidFill>
              </a:rPr>
              <a:t>VALENCIA 6-8 NOVEMBER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3921125"/>
            <a:ext cx="9144000" cy="1238250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4342" name="Imagen 8" descr="Logo FEGA documentos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83" y="3968057"/>
            <a:ext cx="6108592" cy="11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9DFAC5E-E7D0-4BE5-B28D-16DFF38845E5}"/>
              </a:ext>
            </a:extLst>
          </p:cNvPr>
          <p:cNvSpPr txBox="1"/>
          <p:nvPr/>
        </p:nvSpPr>
        <p:spPr>
          <a:xfrm>
            <a:off x="3012141" y="3213847"/>
            <a:ext cx="256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María José Hernández, General Director FEGA</a:t>
            </a:r>
          </a:p>
        </p:txBody>
      </p:sp>
    </p:spTree>
    <p:extLst>
      <p:ext uri="{BB962C8B-B14F-4D97-AF65-F5344CB8AC3E}">
        <p14:creationId xmlns:p14="http://schemas.microsoft.com/office/powerpoint/2010/main" val="89870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438" y="1021976"/>
            <a:ext cx="7661462" cy="3379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Organized by FEGA coordination body.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5174935" y="2138441"/>
            <a:ext cx="3666506" cy="198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tx1"/>
                </a:solidFill>
              </a:rPr>
              <a:t>Coordination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body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of</a:t>
            </a:r>
            <a:r>
              <a:rPr lang="es-ES" dirty="0">
                <a:solidFill>
                  <a:schemeClr val="tx1"/>
                </a:solidFill>
              </a:rPr>
              <a:t> PA </a:t>
            </a:r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Spain</a:t>
            </a:r>
            <a:endParaRPr lang="en-US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Within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competence of the Ministry of Agriculture, Fisheries and Food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Located in Madrid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C7BA30-6C6C-2CC6-E175-638F6CE76720}"/>
              </a:ext>
            </a:extLst>
          </p:cNvPr>
          <p:cNvSpPr/>
          <p:nvPr/>
        </p:nvSpPr>
        <p:spPr>
          <a:xfrm>
            <a:off x="-18257" y="0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3" algn="ctr">
              <a:spcBef>
                <a:spcPts val="0"/>
              </a:spcBef>
              <a:tabLst>
                <a:tab pos="1461791" algn="l"/>
                <a:tab pos="1565375" algn="l"/>
              </a:tabLst>
            </a:pPr>
            <a:r>
              <a:rPr lang="es-ES_tradnl" sz="18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Organizational</a:t>
            </a:r>
            <a:r>
              <a:rPr lang="es-ES_tradnl" sz="18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s-ES_tradnl" sz="1800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matters</a:t>
            </a:r>
            <a:endParaRPr lang="es-ES_tradnl" sz="18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26" name="Picture 2" descr="Palacio del Duque de Veragua - Wikipedia, la enciclopedia libre">
            <a:extLst>
              <a:ext uri="{FF2B5EF4-FFF2-40B4-BE49-F238E27FC236}">
                <a16:creationId xmlns:a16="http://schemas.microsoft.com/office/drawing/2014/main" id="{F37D7A92-8F6D-BFE8-DDB2-B6B59C2F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5" y="2138440"/>
            <a:ext cx="4275945" cy="19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3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75" y="495487"/>
            <a:ext cx="8697772" cy="4491533"/>
          </a:xfrm>
        </p:spPr>
        <p:txBody>
          <a:bodyPr/>
          <a:lstStyle/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b="1" dirty="0">
              <a:solidFill>
                <a:srgbClr val="0070C0"/>
              </a:solidFill>
            </a:endParaRPr>
          </a:p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</a:rPr>
              <a:t>54</a:t>
            </a:r>
            <a:r>
              <a:rPr kumimoji="0" lang="en-US" sz="2800" b="1" i="0" u="non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34" charset="-128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onference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of directors of EU paying agencies. </a:t>
            </a:r>
            <a:endParaRPr lang="es-ES" sz="1800" b="1" dirty="0">
              <a:solidFill>
                <a:srgbClr val="0070C0"/>
              </a:solidFill>
            </a:endParaRPr>
          </a:p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r>
              <a:rPr lang="es-ES" sz="2400" dirty="0" err="1"/>
              <a:t>Conference</a:t>
            </a:r>
            <a:r>
              <a:rPr lang="es-ES" sz="2400" dirty="0"/>
              <a:t> Hall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b="1" dirty="0"/>
              <a:t>Ciudad de las Artes y las Ciencias </a:t>
            </a: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r>
              <a:rPr lang="es-ES" sz="2400" i="1" dirty="0">
                <a:solidFill>
                  <a:srgbClr val="0070C0"/>
                </a:solidFill>
              </a:rPr>
              <a:t>(Av. del </a:t>
            </a:r>
            <a:r>
              <a:rPr lang="es-ES" sz="2400" i="1" dirty="0" err="1">
                <a:solidFill>
                  <a:srgbClr val="0070C0"/>
                </a:solidFill>
              </a:rPr>
              <a:t>Professor</a:t>
            </a:r>
            <a:r>
              <a:rPr lang="es-ES" sz="2400" i="1" dirty="0">
                <a:solidFill>
                  <a:srgbClr val="0070C0"/>
                </a:solidFill>
              </a:rPr>
              <a:t> López Piñero, 7, 46013. Valencia).</a:t>
            </a: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r>
              <a:rPr lang="es-ES" sz="2400" dirty="0" err="1"/>
              <a:t>Guided</a:t>
            </a:r>
            <a:r>
              <a:rPr lang="es-ES" sz="2400" dirty="0"/>
              <a:t> City Tour and informal </a:t>
            </a:r>
            <a:r>
              <a:rPr lang="es-ES" sz="2400" dirty="0" err="1"/>
              <a:t>dinner</a:t>
            </a:r>
            <a:r>
              <a:rPr lang="es-ES" sz="2400" dirty="0"/>
              <a:t> – </a:t>
            </a:r>
            <a:r>
              <a:rPr lang="es-ES" sz="2400" dirty="0">
                <a:solidFill>
                  <a:srgbClr val="0070C0"/>
                </a:solidFill>
              </a:rPr>
              <a:t>6 </a:t>
            </a:r>
            <a:r>
              <a:rPr lang="es-ES" sz="2400" dirty="0" err="1">
                <a:solidFill>
                  <a:srgbClr val="0070C0"/>
                </a:solidFill>
              </a:rPr>
              <a:t>November</a:t>
            </a:r>
            <a:endParaRPr lang="es-ES" sz="24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2400" dirty="0"/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r>
              <a:rPr lang="es-ES" sz="2400" dirty="0" err="1"/>
              <a:t>Guided</a:t>
            </a:r>
            <a:r>
              <a:rPr lang="es-ES" sz="2400" dirty="0"/>
              <a:t> </a:t>
            </a:r>
            <a:r>
              <a:rPr lang="es-ES" sz="2400" dirty="0" err="1"/>
              <a:t>architectural</a:t>
            </a:r>
            <a:r>
              <a:rPr lang="es-ES" sz="2400" dirty="0"/>
              <a:t> tour and </a:t>
            </a:r>
            <a:r>
              <a:rPr lang="en-US" sz="2400" dirty="0"/>
              <a:t>official dinner at the Restaurant Submarine </a:t>
            </a:r>
            <a:r>
              <a:rPr lang="en-US" sz="2400" dirty="0" err="1"/>
              <a:t>Oceanografic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Valencia</a:t>
            </a:r>
            <a:r>
              <a:rPr lang="en-US" sz="2400" dirty="0">
                <a:solidFill>
                  <a:srgbClr val="0070C0"/>
                </a:solidFill>
              </a:rPr>
              <a:t> - 7 November.</a:t>
            </a: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8257" y="0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3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1791" algn="l"/>
                <a:tab pos="1565375" algn="l"/>
              </a:tabLst>
              <a:defRPr/>
            </a:pPr>
            <a:endParaRPr lang="es-ES_tradnl" sz="2600" b="1" dirty="0">
              <a:solidFill>
                <a:srgbClr val="2D2B31">
                  <a:lumMod val="10000"/>
                  <a:lumOff val="9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7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620" y="495488"/>
            <a:ext cx="8697772" cy="4491533"/>
          </a:xfrm>
        </p:spPr>
        <p:txBody>
          <a:bodyPr/>
          <a:lstStyle/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b="1" dirty="0">
              <a:solidFill>
                <a:srgbClr val="0070C0"/>
              </a:solidFill>
            </a:endParaRPr>
          </a:p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4000" b="1" dirty="0">
              <a:solidFill>
                <a:srgbClr val="0070C0"/>
              </a:solidFill>
            </a:endParaRPr>
          </a:p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4000" b="1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_tradnl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_tradnl" sz="2400" b="1" dirty="0">
              <a:solidFill>
                <a:srgbClr val="0070C0"/>
              </a:solidFill>
            </a:endParaRPr>
          </a:p>
          <a:p>
            <a:pPr marL="742950" lvl="3" indent="-285750" algn="just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61791" algn="l"/>
                <a:tab pos="1565375" algn="l"/>
              </a:tabLst>
            </a:pPr>
            <a:endParaRPr lang="es-ES_tradnl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8257" y="14475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3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1791" algn="l"/>
                <a:tab pos="1565375" algn="l"/>
              </a:tabLst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2D2B3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CIUDAD DE LAS ARTES Y DE LAS CIENCIAS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F4E782-AE71-71C4-429E-C91C680C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86" y="976501"/>
            <a:ext cx="4148127" cy="23336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C8150B-C4C3-978D-BF9B-B454E904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44" y="976501"/>
            <a:ext cx="3878219" cy="17365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158BB9-19C3-0F31-EB70-1D0D3B74D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45" y="2804993"/>
            <a:ext cx="3878218" cy="1736516"/>
          </a:xfrm>
          <a:prstGeom prst="rect">
            <a:avLst/>
          </a:prstGeom>
        </p:spPr>
      </p:pic>
      <p:pic>
        <p:nvPicPr>
          <p:cNvPr id="1026" name="Picture 2" descr="Ciudad de las Artes y las Ciencias | Valencia">
            <a:extLst>
              <a:ext uri="{FF2B5EF4-FFF2-40B4-BE49-F238E27FC236}">
                <a16:creationId xmlns:a16="http://schemas.microsoft.com/office/drawing/2014/main" id="{9D5AD6D1-2531-D07B-1F79-82714C9F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3" y="3427084"/>
            <a:ext cx="4095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2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620" y="495488"/>
            <a:ext cx="8697772" cy="4491533"/>
          </a:xfrm>
        </p:spPr>
        <p:txBody>
          <a:bodyPr/>
          <a:lstStyle/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b="1" dirty="0">
              <a:solidFill>
                <a:srgbClr val="0070C0"/>
              </a:solidFill>
            </a:endParaRPr>
          </a:p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4000" b="1" dirty="0">
              <a:solidFill>
                <a:srgbClr val="0070C0"/>
              </a:solidFill>
            </a:endParaRPr>
          </a:p>
          <a:p>
            <a:pPr marL="457200" lvl="3" indent="0" algn="ctr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4000" b="1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_tradnl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_tradnl" sz="2400" b="1" dirty="0">
              <a:solidFill>
                <a:srgbClr val="0070C0"/>
              </a:solidFill>
            </a:endParaRPr>
          </a:p>
          <a:p>
            <a:pPr marL="742950" lvl="3" indent="-285750" algn="just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61791" algn="l"/>
                <a:tab pos="1565375" algn="l"/>
              </a:tabLst>
            </a:pPr>
            <a:endParaRPr lang="es-ES_tradnl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8257" y="14475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3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1791" algn="l"/>
                <a:tab pos="1565375" algn="l"/>
              </a:tabLst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2D2B3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INFORMAL VISIT </a:t>
            </a: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srgbClr val="2D2B3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DINNER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2D2B31">
                  <a:lumMod val="10000"/>
                  <a:lumOff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Restaurante Ateneo - Ateneo Mercantil de Valencia">
            <a:extLst>
              <a:ext uri="{FF2B5EF4-FFF2-40B4-BE49-F238E27FC236}">
                <a16:creationId xmlns:a16="http://schemas.microsoft.com/office/drawing/2014/main" id="{1B26CBAD-8D46-1D9A-16F7-A58D99EB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75" y="2891018"/>
            <a:ext cx="3878219" cy="20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edral de València">
            <a:extLst>
              <a:ext uri="{FF2B5EF4-FFF2-40B4-BE49-F238E27FC236}">
                <a16:creationId xmlns:a16="http://schemas.microsoft.com/office/drawing/2014/main" id="{DA853C84-55A0-D005-D3A3-5BA07D35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75" y="976501"/>
            <a:ext cx="387821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LENCIA CATEDRAL - Carmen Baena Yerón">
            <a:extLst>
              <a:ext uri="{FF2B5EF4-FFF2-40B4-BE49-F238E27FC236}">
                <a16:creationId xmlns:a16="http://schemas.microsoft.com/office/drawing/2014/main" id="{528381D0-C618-9452-F9D2-C8CF5464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7" y="2019480"/>
            <a:ext cx="4284899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620" y="495488"/>
            <a:ext cx="8697772" cy="4633537"/>
          </a:xfrm>
        </p:spPr>
        <p:txBody>
          <a:bodyPr/>
          <a:lstStyle/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_tradnl" sz="2400" dirty="0">
              <a:solidFill>
                <a:srgbClr val="0070C0"/>
              </a:solidFill>
            </a:endParaRPr>
          </a:p>
          <a:p>
            <a:pPr marL="742950" lvl="3" indent="-285750" algn="just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1461791" algn="l"/>
                <a:tab pos="1565375" algn="l"/>
              </a:tabLst>
            </a:pPr>
            <a:endParaRPr lang="es-ES_tradnl" sz="1800" dirty="0">
              <a:solidFill>
                <a:srgbClr val="0070C0"/>
              </a:solidFill>
            </a:endParaRPr>
          </a:p>
          <a:p>
            <a:pPr marL="457200" lvl="3" indent="0" algn="just">
              <a:spcBef>
                <a:spcPts val="0"/>
              </a:spcBef>
              <a:buNone/>
              <a:tabLst>
                <a:tab pos="1461791" algn="l"/>
                <a:tab pos="1565375" algn="l"/>
              </a:tabLst>
            </a:pP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36513" y="14475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2D2B3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OFFICIAL DINNER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D83715-5F77-40A4-64F5-805138D36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87" y="1050249"/>
            <a:ext cx="4478311" cy="33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135" y="257457"/>
            <a:ext cx="7733272" cy="7914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br>
              <a:rPr lang="cs-CZ" sz="1800" dirty="0"/>
            </a:br>
            <a:endParaRPr lang="en-US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9218" y="653162"/>
            <a:ext cx="6784923" cy="4409655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Follow up from previous Conferences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State of play of the implementation of CAP 2023-2027 </a:t>
            </a:r>
            <a:endParaRPr lang="cs-CZ" sz="2800" dirty="0">
              <a:latin typeface="+mj-lt"/>
            </a:endParaRP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Applications 2023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PAs, DG AGRI, ECA, OLAF, other bodies</a:t>
            </a:r>
          </a:p>
          <a:p>
            <a:pPr>
              <a:spcBef>
                <a:spcPts val="1800"/>
              </a:spcBef>
              <a:spcAft>
                <a:spcPts val="750"/>
              </a:spcAft>
            </a:pPr>
            <a:r>
              <a:rPr lang="en-US" sz="2800" dirty="0">
                <a:latin typeface="+mj-lt"/>
              </a:rPr>
              <a:t>State of play of the works of Learning Network</a:t>
            </a:r>
          </a:p>
          <a:p>
            <a:pPr>
              <a:spcBef>
                <a:spcPts val="1800"/>
              </a:spcBef>
              <a:spcAft>
                <a:spcPts val="750"/>
              </a:spcAft>
            </a:pPr>
            <a:r>
              <a:rPr lang="sv-SE" sz="2800" dirty="0">
                <a:latin typeface="+mj-lt"/>
              </a:rPr>
              <a:t>Workshops (</a:t>
            </a:r>
            <a:r>
              <a:rPr lang="en-US" sz="2800" dirty="0">
                <a:latin typeface="+mj-lt"/>
              </a:rPr>
              <a:t>IACS Quality assessment ; AMS and geotagged photos; APR 2023)</a:t>
            </a:r>
          </a:p>
          <a:p>
            <a:pPr>
              <a:spcBef>
                <a:spcPts val="1800"/>
              </a:spcBef>
              <a:spcAft>
                <a:spcPts val="750"/>
              </a:spcAft>
            </a:pPr>
            <a:r>
              <a:rPr lang="en-US" sz="2800" dirty="0">
                <a:latin typeface="+mj-lt"/>
              </a:rPr>
              <a:t>Next conference (BE Presidency)</a:t>
            </a:r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E5F1E01-EA22-5D0E-D810-57F9DB21B20C}"/>
              </a:ext>
            </a:extLst>
          </p:cNvPr>
          <p:cNvSpPr/>
          <p:nvPr/>
        </p:nvSpPr>
        <p:spPr>
          <a:xfrm>
            <a:off x="0" y="-7337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PRELIMINARY TOPICS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66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F7B42-9CBB-2683-F836-16112DCC3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9588" y="1196441"/>
            <a:ext cx="7611036" cy="2517372"/>
          </a:xfrm>
        </p:spPr>
        <p:txBody>
          <a:bodyPr/>
          <a:lstStyle/>
          <a:p>
            <a:r>
              <a:rPr lang="en-US" dirty="0"/>
              <a:t>Preliminary program:			July	</a:t>
            </a:r>
          </a:p>
          <a:p>
            <a:r>
              <a:rPr lang="en-US" dirty="0"/>
              <a:t>Official invitation:				September</a:t>
            </a:r>
          </a:p>
          <a:p>
            <a:r>
              <a:rPr lang="en-US" dirty="0"/>
              <a:t>Online registration:				October</a:t>
            </a:r>
          </a:p>
          <a:p>
            <a:r>
              <a:rPr lang="en-US" dirty="0"/>
              <a:t>Final agenda:	    				October</a:t>
            </a:r>
          </a:p>
          <a:p>
            <a:r>
              <a:rPr lang="en-US" dirty="0"/>
              <a:t>54</a:t>
            </a:r>
            <a:r>
              <a:rPr lang="en-US" baseline="30000" dirty="0"/>
              <a:t>th </a:t>
            </a:r>
            <a:r>
              <a:rPr lang="en-US" dirty="0"/>
              <a:t>Conference:				6 – 8 November</a:t>
            </a:r>
          </a:p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BFBBD1-4479-E868-B95A-D0D33376F15A}"/>
              </a:ext>
            </a:extLst>
          </p:cNvPr>
          <p:cNvSpPr/>
          <p:nvPr/>
        </p:nvSpPr>
        <p:spPr>
          <a:xfrm>
            <a:off x="0" y="-7337"/>
            <a:ext cx="9180513" cy="481013"/>
          </a:xfrm>
          <a:prstGeom prst="rect">
            <a:avLst/>
          </a:prstGeom>
          <a:solidFill>
            <a:srgbClr val="41A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/>
              <a:t>TIMELINE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35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uadroTexto 9"/>
          <p:cNvSpPr txBox="1">
            <a:spLocks noChangeArrowheads="1"/>
          </p:cNvSpPr>
          <p:nvPr/>
        </p:nvSpPr>
        <p:spPr bwMode="auto">
          <a:xfrm>
            <a:off x="0" y="736256"/>
            <a:ext cx="918051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 eaLnBrk="1" hangingPunct="1"/>
            <a:r>
              <a:rPr lang="es-ES" altLang="es-E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</a:t>
            </a:r>
          </a:p>
          <a:p>
            <a:pPr algn="ctr" eaLnBrk="1" hangingPunct="1"/>
            <a:r>
              <a:rPr lang="es-ES" altLang="es-E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</a:p>
        </p:txBody>
      </p:sp>
      <p:sp>
        <p:nvSpPr>
          <p:cNvPr id="35842" name="CuadroTexto 4"/>
          <p:cNvSpPr txBox="1">
            <a:spLocks noChangeArrowheads="1"/>
          </p:cNvSpPr>
          <p:nvPr/>
        </p:nvSpPr>
        <p:spPr bwMode="auto">
          <a:xfrm>
            <a:off x="-36513" y="2855913"/>
            <a:ext cx="9180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 b="1" dirty="0">
                <a:solidFill>
                  <a:schemeClr val="bg1"/>
                </a:solidFill>
                <a:hlinkClick r:id="rId2"/>
              </a:rPr>
              <a:t>presiden@fega.es</a:t>
            </a:r>
            <a:r>
              <a:rPr lang="es-ES" altLang="es-ES" sz="18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endParaRPr lang="es-ES" altLang="es-ES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es-ES" altLang="es-ES" sz="1800" dirty="0">
              <a:solidFill>
                <a:srgbClr val="2E2C31"/>
              </a:solidFill>
            </a:endParaRPr>
          </a:p>
        </p:txBody>
      </p:sp>
      <p:pic>
        <p:nvPicPr>
          <p:cNvPr id="35843" name="Imagen 6" descr="Logo FEGA documentos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99" y="3607724"/>
            <a:ext cx="5778050" cy="11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81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28">
      <a:dk1>
        <a:sysClr val="windowText" lastClr="000000"/>
      </a:dk1>
      <a:lt1>
        <a:sysClr val="window" lastClr="FFFFFF"/>
      </a:lt1>
      <a:dk2>
        <a:srgbClr val="2D2B31"/>
      </a:dk2>
      <a:lt2>
        <a:srgbClr val="DBDADA"/>
      </a:lt2>
      <a:accent1>
        <a:srgbClr val="41A7BB"/>
      </a:accent1>
      <a:accent2>
        <a:srgbClr val="296571"/>
      </a:accent2>
      <a:accent3>
        <a:srgbClr val="C2F1FA"/>
      </a:accent3>
      <a:accent4>
        <a:srgbClr val="A6A6A6"/>
      </a:accent4>
      <a:accent5>
        <a:srgbClr val="72A57F"/>
      </a:accent5>
      <a:accent6>
        <a:srgbClr val="D07B4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239</Words>
  <Application>Microsoft Office PowerPoint</Application>
  <PresentationFormat>Bildspel på skärmen (16:9)</PresentationFormat>
  <Paragraphs>54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Courier New</vt:lpstr>
      <vt:lpstr>Wingdings</vt:lpstr>
      <vt:lpstr>Tema de 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</vt:lpstr>
      <vt:lpstr>PowerPoint-presentation</vt:lpstr>
      <vt:lpstr>PowerPoint-presentation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Rodriguez Alvarez, Roberto</dc:creator>
  <cp:keywords/>
  <dc:description/>
  <cp:lastModifiedBy>Patrik Alenfelt</cp:lastModifiedBy>
  <cp:revision>444</cp:revision>
  <cp:lastPrinted>2022-10-26T07:24:20Z</cp:lastPrinted>
  <dcterms:created xsi:type="dcterms:W3CDTF">2000-01-01T00:00:00Z</dcterms:created>
  <dcterms:modified xsi:type="dcterms:W3CDTF">2023-06-06T12:36:36Z</dcterms:modified>
</cp:coreProperties>
</file>