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4"/>
  </p:notesMasterIdLst>
  <p:sldIdLst>
    <p:sldId id="256" r:id="rId2"/>
    <p:sldId id="259" r:id="rId3"/>
    <p:sldId id="261" r:id="rId4"/>
    <p:sldId id="286" r:id="rId5"/>
    <p:sldId id="287" r:id="rId6"/>
    <p:sldId id="267" r:id="rId7"/>
    <p:sldId id="281" r:id="rId8"/>
    <p:sldId id="262" r:id="rId9"/>
    <p:sldId id="265" r:id="rId10"/>
    <p:sldId id="263" r:id="rId11"/>
    <p:sldId id="288" r:id="rId12"/>
    <p:sldId id="264" r:id="rId13"/>
    <p:sldId id="278" r:id="rId14"/>
    <p:sldId id="277" r:id="rId15"/>
    <p:sldId id="275" r:id="rId16"/>
    <p:sldId id="289" r:id="rId17"/>
    <p:sldId id="279" r:id="rId18"/>
    <p:sldId id="283" r:id="rId19"/>
    <p:sldId id="274" r:id="rId20"/>
    <p:sldId id="276" r:id="rId21"/>
    <p:sldId id="271" r:id="rId22"/>
    <p:sldId id="282" r:id="rId23"/>
    <p:sldId id="269" r:id="rId24"/>
    <p:sldId id="280" r:id="rId25"/>
    <p:sldId id="284" r:id="rId26"/>
    <p:sldId id="270" r:id="rId27"/>
    <p:sldId id="290" r:id="rId28"/>
    <p:sldId id="272" r:id="rId29"/>
    <p:sldId id="285" r:id="rId30"/>
    <p:sldId id="273" r:id="rId31"/>
    <p:sldId id="266" r:id="rId32"/>
    <p:sldId id="26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504" autoAdjust="0"/>
  </p:normalViewPr>
  <p:slideViewPr>
    <p:cSldViewPr snapToGrid="0">
      <p:cViewPr varScale="1">
        <p:scale>
          <a:sx n="73" d="100"/>
          <a:sy n="73" d="100"/>
        </p:scale>
        <p:origin x="364" y="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553EE6-2828-49D0-B9C3-C944ACA3F622}" type="datetimeFigureOut">
              <a:rPr lang="sv-SE" smtClean="0"/>
              <a:t>2025-01-21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0E1ACD-E563-4FCE-87C3-692834FA0A32}" type="slidenum">
              <a:rPr lang="sv-SE" smtClean="0"/>
              <a:t>‹#›</a:t>
            </a:fld>
            <a:endParaRPr lang="sv-SE"/>
          </a:p>
        </p:txBody>
      </p:sp>
    </p:spTree>
    <p:extLst>
      <p:ext uri="{BB962C8B-B14F-4D97-AF65-F5344CB8AC3E}">
        <p14:creationId xmlns:p14="http://schemas.microsoft.com/office/powerpoint/2010/main" val="1645516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Rubrikbild">
    <p:spTree>
      <p:nvGrpSpPr>
        <p:cNvPr id="1" name=""/>
        <p:cNvGrpSpPr/>
        <p:nvPr/>
      </p:nvGrpSpPr>
      <p:grpSpPr>
        <a:xfrm>
          <a:off x="0" y="0"/>
          <a:ext cx="0" cy="0"/>
          <a:chOff x="0" y="0"/>
          <a:chExt cx="0" cy="0"/>
        </a:xfrm>
      </p:grpSpPr>
      <p:sp>
        <p:nvSpPr>
          <p:cNvPr id="3" name="Rubrik 2"/>
          <p:cNvSpPr>
            <a:spLocks noGrp="1"/>
          </p:cNvSpPr>
          <p:nvPr>
            <p:ph type="title"/>
          </p:nvPr>
        </p:nvSpPr>
        <p:spPr>
          <a:xfrm>
            <a:off x="1823829" y="611397"/>
            <a:ext cx="9379707" cy="712969"/>
          </a:xfrm>
          <a:prstGeom prst="rect">
            <a:avLst/>
          </a:prstGeom>
        </p:spPr>
        <p:txBody>
          <a:bodyPr/>
          <a:lstStyle>
            <a:lvl1pPr>
              <a:defRPr sz="4000" b="0">
                <a:latin typeface="Arial" panose="020B0604020202020204" pitchFamily="34" charset="0"/>
                <a:cs typeface="Arial" panose="020B0604020202020204" pitchFamily="34" charset="0"/>
              </a:defRPr>
            </a:lvl1pPr>
          </a:lstStyle>
          <a:p>
            <a:r>
              <a:rPr lang="sv-SE"/>
              <a:t>Klicka här för att ändra mall för rubrikformat</a:t>
            </a:r>
            <a:endParaRPr lang="sv-SE" dirty="0"/>
          </a:p>
        </p:txBody>
      </p:sp>
      <p:sp>
        <p:nvSpPr>
          <p:cNvPr id="5" name="Platshållare för text 4"/>
          <p:cNvSpPr>
            <a:spLocks noGrp="1"/>
          </p:cNvSpPr>
          <p:nvPr>
            <p:ph type="body" sz="quarter" idx="10"/>
          </p:nvPr>
        </p:nvSpPr>
        <p:spPr>
          <a:xfrm>
            <a:off x="1823829" y="1494587"/>
            <a:ext cx="9379707" cy="3770312"/>
          </a:xfrm>
          <a:prstGeom prst="rect">
            <a:avLst/>
          </a:prstGeom>
        </p:spPr>
        <p:txBody>
          <a:bodyPr/>
          <a:lstStyle>
            <a:lvl1pPr>
              <a:defRPr sz="2000">
                <a:latin typeface="Times New Roman" panose="02020603050405020304" pitchFamily="18"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sidfot 4"/>
          <p:cNvSpPr>
            <a:spLocks noGrp="1"/>
          </p:cNvSpPr>
          <p:nvPr>
            <p:ph type="ftr" sz="quarter" idx="3"/>
          </p:nvPr>
        </p:nvSpPr>
        <p:spPr>
          <a:xfrm>
            <a:off x="237300" y="6452153"/>
            <a:ext cx="4394200" cy="365125"/>
          </a:xfrm>
          <a:prstGeom prst="rect">
            <a:avLst/>
          </a:prstGeom>
        </p:spPr>
        <p:txBody>
          <a:bodyPr/>
          <a:lstStyle>
            <a:lvl1pPr algn="l">
              <a:defRPr sz="1200" b="0" baseline="0">
                <a:solidFill>
                  <a:schemeClr val="bg1"/>
                </a:solidFill>
                <a:latin typeface="+mn-lt"/>
              </a:defRPr>
            </a:lvl1pPr>
          </a:lstStyle>
          <a:p>
            <a:r>
              <a:rPr lang="sv-SE" dirty="0"/>
              <a:t>Sveriges 3R-center är en del av Jordbruksverket</a:t>
            </a:r>
          </a:p>
        </p:txBody>
      </p:sp>
    </p:spTree>
    <p:extLst>
      <p:ext uri="{BB962C8B-B14F-4D97-AF65-F5344CB8AC3E}">
        <p14:creationId xmlns:p14="http://schemas.microsoft.com/office/powerpoint/2010/main" val="4221983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Agenda">
    <p:spTree>
      <p:nvGrpSpPr>
        <p:cNvPr id="1" name=""/>
        <p:cNvGrpSpPr/>
        <p:nvPr/>
      </p:nvGrpSpPr>
      <p:grpSpPr>
        <a:xfrm>
          <a:off x="0" y="0"/>
          <a:ext cx="0" cy="0"/>
          <a:chOff x="0" y="0"/>
          <a:chExt cx="0" cy="0"/>
        </a:xfrm>
      </p:grpSpPr>
      <p:sp>
        <p:nvSpPr>
          <p:cNvPr id="2" name="Rubrik 1"/>
          <p:cNvSpPr>
            <a:spLocks noGrp="1"/>
          </p:cNvSpPr>
          <p:nvPr>
            <p:ph type="title"/>
          </p:nvPr>
        </p:nvSpPr>
        <p:spPr>
          <a:xfrm>
            <a:off x="1465745" y="1"/>
            <a:ext cx="9359900" cy="1196974"/>
          </a:xfrm>
          <a:prstGeom prst="rect">
            <a:avLst/>
          </a:prstGeom>
        </p:spPr>
        <p:txBody>
          <a:bodyPr/>
          <a:lstStyle>
            <a:lvl1pPr>
              <a:defRPr baseline="0"/>
            </a:lvl1pPr>
          </a:lstStyle>
          <a:p>
            <a:r>
              <a:rPr lang="sv-SE"/>
              <a:t>Klicka här för att ändra mall för rubrikformat</a:t>
            </a:r>
            <a:endParaRPr lang="sv-SE" dirty="0"/>
          </a:p>
        </p:txBody>
      </p:sp>
      <p:sp>
        <p:nvSpPr>
          <p:cNvPr id="3" name="Platshållare för innehåll 2"/>
          <p:cNvSpPr>
            <a:spLocks noGrp="1"/>
          </p:cNvSpPr>
          <p:nvPr>
            <p:ph idx="1"/>
          </p:nvPr>
        </p:nvSpPr>
        <p:spPr>
          <a:xfrm>
            <a:off x="1465745" y="1412875"/>
            <a:ext cx="9359900" cy="4500563"/>
          </a:xfrm>
          <a:prstGeom prst="rect">
            <a:avLst/>
          </a:prstGeo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07EAEB19-90F3-4AD2-B70B-814EB8512323}" type="datetime1">
              <a:rPr lang="sv-SE" smtClean="0"/>
              <a:t>2025-01-21</a:t>
            </a:fld>
            <a:endParaRPr lang="sv-SE"/>
          </a:p>
        </p:txBody>
      </p:sp>
      <p:sp>
        <p:nvSpPr>
          <p:cNvPr id="7" name="Rectangle 5">
            <a:extLst>
              <a:ext uri="{FF2B5EF4-FFF2-40B4-BE49-F238E27FC236}">
                <a16:creationId xmlns:a16="http://schemas.microsoft.com/office/drawing/2014/main" id="{E6A3CA3A-09D5-48ED-82BA-0038B7F5C299}"/>
              </a:ext>
            </a:extLst>
          </p:cNvPr>
          <p:cNvSpPr>
            <a:spLocks noGrp="1" noChangeArrowheads="1"/>
          </p:cNvSpPr>
          <p:nvPr>
            <p:ph type="ftr" sz="quarter" idx="3"/>
          </p:nvPr>
        </p:nvSpPr>
        <p:spPr bwMode="auto">
          <a:xfrm>
            <a:off x="4648200" y="635635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solidFill>
                  <a:schemeClr val="tx1"/>
                </a:solidFill>
                <a:latin typeface="+mn-lt"/>
              </a:defRPr>
            </a:lvl1pPr>
          </a:lstStyle>
          <a:p>
            <a:pPr>
              <a:defRPr/>
            </a:pPr>
            <a:endParaRPr lang="sv-SE" dirty="0"/>
          </a:p>
        </p:txBody>
      </p:sp>
      <p:sp>
        <p:nvSpPr>
          <p:cNvPr id="6" name="Platshållare för bildnummer 5"/>
          <p:cNvSpPr>
            <a:spLocks noGrp="1"/>
          </p:cNvSpPr>
          <p:nvPr>
            <p:ph type="sldNum" sz="quarter" idx="12"/>
          </p:nvPr>
        </p:nvSpPr>
        <p:spPr/>
        <p:txBody>
          <a:bodyPr/>
          <a:lstStyle/>
          <a:p>
            <a:fld id="{627AEC0D-B48B-4E17-81D8-6943F3477C36}" type="slidenum">
              <a:rPr lang="sv-SE" smtClean="0"/>
              <a:t>‹#›</a:t>
            </a:fld>
            <a:endParaRPr lang="sv-SE"/>
          </a:p>
        </p:txBody>
      </p:sp>
    </p:spTree>
    <p:extLst>
      <p:ext uri="{BB962C8B-B14F-4D97-AF65-F5344CB8AC3E}">
        <p14:creationId xmlns:p14="http://schemas.microsoft.com/office/powerpoint/2010/main" val="774533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Bildobjekt 3"/>
          <p:cNvPicPr>
            <a:picLocks noChangeAspect="1"/>
          </p:cNvPicPr>
          <p:nvPr userDrawn="1"/>
        </p:nvPicPr>
        <p:blipFill rotWithShape="1">
          <a:blip r:embed="rId4" cstate="print">
            <a:extLst>
              <a:ext uri="{28A0092B-C50C-407E-A947-70E740481C1C}">
                <a14:useLocalDpi xmlns:a14="http://schemas.microsoft.com/office/drawing/2010/main" val="0"/>
              </a:ext>
            </a:extLst>
          </a:blip>
          <a:srcRect t="12123" r="1810" b="19266"/>
          <a:stretch/>
        </p:blipFill>
        <p:spPr>
          <a:xfrm>
            <a:off x="0" y="6255888"/>
            <a:ext cx="12192000" cy="635732"/>
          </a:xfrm>
          <a:prstGeom prst="rect">
            <a:avLst/>
          </a:prstGeom>
        </p:spPr>
      </p:pic>
      <p:pic>
        <p:nvPicPr>
          <p:cNvPr id="2" name="Bildobjekt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22967" y="299103"/>
            <a:ext cx="1346013" cy="1180581"/>
          </a:xfrm>
          <a:prstGeom prst="rect">
            <a:avLst/>
          </a:prstGeom>
        </p:spPr>
      </p:pic>
    </p:spTree>
    <p:extLst>
      <p:ext uri="{BB962C8B-B14F-4D97-AF65-F5344CB8AC3E}">
        <p14:creationId xmlns:p14="http://schemas.microsoft.com/office/powerpoint/2010/main" val="3883105697"/>
      </p:ext>
    </p:extLst>
  </p:cSld>
  <p:clrMap bg1="lt1" tx1="dk1" bg2="lt2" tx2="dk2" accent1="accent1" accent2="accent2" accent3="accent3" accent4="accent4" accent5="accent5" accent6="accent6" hlink="hlink" folHlink="folHlink"/>
  <p:sldLayoutIdLst>
    <p:sldLayoutId id="2147483662" r:id="rId1"/>
    <p:sldLayoutId id="2147483664" r:id="rId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6F816201-0FE9-420A-B046-96FBA8F53746}"/>
              </a:ext>
            </a:extLst>
          </p:cNvPr>
          <p:cNvSpPr>
            <a:spLocks noGrp="1"/>
          </p:cNvSpPr>
          <p:nvPr>
            <p:ph type="title"/>
          </p:nvPr>
        </p:nvSpPr>
        <p:spPr>
          <a:xfrm>
            <a:off x="1442775" y="1287171"/>
            <a:ext cx="9379707" cy="1613612"/>
          </a:xfrm>
        </p:spPr>
        <p:txBody>
          <a:bodyPr/>
          <a:lstStyle/>
          <a:p>
            <a:pPr algn="ctr"/>
            <a:r>
              <a:rPr lang="sv-SE" sz="5400" dirty="0"/>
              <a:t>Culture of Care – Scenarier på arbetsplatsen</a:t>
            </a:r>
          </a:p>
        </p:txBody>
      </p:sp>
      <p:pic>
        <p:nvPicPr>
          <p:cNvPr id="7" name="Bildobjekt 6" descr="Råtta som står på bakbenen och har framtassarna på ett förstoringsglas. I förstoringsglaset syns Sveriges 3R-centers logotyp.">
            <a:extLst>
              <a:ext uri="{FF2B5EF4-FFF2-40B4-BE49-F238E27FC236}">
                <a16:creationId xmlns:a16="http://schemas.microsoft.com/office/drawing/2014/main" id="{3524948C-3CA2-4AD4-8B6B-DC5B25314AE0}"/>
              </a:ext>
            </a:extLst>
          </p:cNvPr>
          <p:cNvPicPr>
            <a:picLocks noChangeAspect="1"/>
          </p:cNvPicPr>
          <p:nvPr/>
        </p:nvPicPr>
        <p:blipFill>
          <a:blip r:embed="rId2"/>
          <a:stretch>
            <a:fillRect/>
          </a:stretch>
        </p:blipFill>
        <p:spPr>
          <a:xfrm>
            <a:off x="3930504" y="3152229"/>
            <a:ext cx="3874171" cy="3031960"/>
          </a:xfrm>
          <a:prstGeom prst="rect">
            <a:avLst/>
          </a:prstGeom>
        </p:spPr>
      </p:pic>
      <p:sp>
        <p:nvSpPr>
          <p:cNvPr id="2" name="textruta 1"/>
          <p:cNvSpPr txBox="1"/>
          <p:nvPr/>
        </p:nvSpPr>
        <p:spPr>
          <a:xfrm>
            <a:off x="6132629" y="5971307"/>
            <a:ext cx="1672046" cy="215444"/>
          </a:xfrm>
          <a:prstGeom prst="rect">
            <a:avLst/>
          </a:prstGeom>
          <a:noFill/>
        </p:spPr>
        <p:txBody>
          <a:bodyPr wrap="square" rtlCol="0">
            <a:spAutoFit/>
          </a:bodyPr>
          <a:lstStyle/>
          <a:p>
            <a:r>
              <a:rPr lang="sv-SE" sz="800" i="1" dirty="0"/>
              <a:t>Foto: Oleg Kozlov, </a:t>
            </a:r>
            <a:r>
              <a:rPr lang="sv-SE" sz="800" i="1" dirty="0" err="1"/>
              <a:t>MostPhotos</a:t>
            </a:r>
            <a:endParaRPr lang="sv-SE" sz="800" i="1" dirty="0"/>
          </a:p>
        </p:txBody>
      </p:sp>
    </p:spTree>
    <p:extLst>
      <p:ext uri="{BB962C8B-B14F-4D97-AF65-F5344CB8AC3E}">
        <p14:creationId xmlns:p14="http://schemas.microsoft.com/office/powerpoint/2010/main" val="2602070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2DBB1241-1333-4352-954C-C2C3D787352C}"/>
              </a:ext>
            </a:extLst>
          </p:cNvPr>
          <p:cNvSpPr>
            <a:spLocks noGrp="1"/>
          </p:cNvSpPr>
          <p:nvPr>
            <p:ph idx="1"/>
          </p:nvPr>
        </p:nvSpPr>
        <p:spPr>
          <a:xfrm>
            <a:off x="1465745" y="1725283"/>
            <a:ext cx="9359900" cy="4188155"/>
          </a:xfrm>
        </p:spPr>
        <p:txBody>
          <a:bodyPr>
            <a:normAutofit/>
          </a:bodyPr>
          <a:lstStyle/>
          <a:p>
            <a:pPr marL="0" lvl="0" indent="0">
              <a:lnSpc>
                <a:spcPct val="80000"/>
              </a:lnSpc>
              <a:buNone/>
            </a:pPr>
            <a:r>
              <a:rPr lang="sv-SE" sz="2000" dirty="0"/>
              <a:t>Du arbetar helg och upptäcker att en medarbetare vid mer än ett tillfälle har glömt att ge vatten till några av djuren. Du blir osäker på hur länge djuren har varit utan vatten, men de ser ut att må bra och du förser dem snabbt med nytt vatten och ser till att de börjar dricka. Situationen skapar en frustration hos dig och du vet att du måste ta upp det här med din medarbetare. Samtidigt vill du inte starta en konflikt eller såra personen eftersom du är säker på att det inte är avsiktligt. </a:t>
            </a:r>
          </a:p>
          <a:p>
            <a:pPr marL="0" lvl="0" indent="0">
              <a:lnSpc>
                <a:spcPct val="80000"/>
              </a:lnSpc>
              <a:buNone/>
            </a:pPr>
            <a:endParaRPr lang="sv-SE" sz="2000" dirty="0"/>
          </a:p>
          <a:p>
            <a:pPr lvl="1">
              <a:lnSpc>
                <a:spcPct val="80000"/>
              </a:lnSpc>
              <a:spcBef>
                <a:spcPts val="1000"/>
              </a:spcBef>
            </a:pPr>
            <a:r>
              <a:rPr lang="sv-SE" sz="2000" b="1" dirty="0"/>
              <a:t>Hur kan du närma dig din medarbetare på bästa sätt? </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man undvika att en liknande situation uppstår igen? </a:t>
            </a:r>
          </a:p>
          <a:p>
            <a:pPr marL="457200" lvl="1" indent="0">
              <a:lnSpc>
                <a:spcPct val="80000"/>
              </a:lnSpc>
              <a:spcBef>
                <a:spcPts val="1000"/>
              </a:spcBef>
              <a:buNone/>
            </a:pPr>
            <a:endParaRPr lang="sv-SE" sz="2000" b="1" dirty="0"/>
          </a:p>
          <a:p>
            <a:pPr lvl="1">
              <a:lnSpc>
                <a:spcPct val="80000"/>
              </a:lnSpc>
              <a:spcBef>
                <a:spcPts val="600"/>
              </a:spcBef>
            </a:pPr>
            <a:r>
              <a:rPr lang="sv-SE" sz="2000" b="1" dirty="0"/>
              <a:t>Vad anser du är chefens och andra ledares ansvar i den här situationen?</a:t>
            </a:r>
            <a:endParaRPr lang="sv-SE" sz="2000" dirty="0"/>
          </a:p>
        </p:txBody>
      </p:sp>
      <p:sp>
        <p:nvSpPr>
          <p:cNvPr id="2" name="Rubrik 1">
            <a:extLst>
              <a:ext uri="{FF2B5EF4-FFF2-40B4-BE49-F238E27FC236}">
                <a16:creationId xmlns:a16="http://schemas.microsoft.com/office/drawing/2014/main" id="{C0F78E4F-B663-4AFC-AF27-9B6157E78F9C}"/>
              </a:ext>
            </a:extLst>
          </p:cNvPr>
          <p:cNvSpPr>
            <a:spLocks noGrp="1"/>
          </p:cNvSpPr>
          <p:nvPr>
            <p:ph type="title"/>
          </p:nvPr>
        </p:nvSpPr>
        <p:spPr>
          <a:xfrm>
            <a:off x="2165229" y="1"/>
            <a:ext cx="8660415" cy="1449238"/>
          </a:xfrm>
        </p:spPr>
        <p:txBody>
          <a:bodyPr anchor="b"/>
          <a:lstStyle/>
          <a:p>
            <a:r>
              <a:rPr lang="sv-SE" dirty="0"/>
              <a:t>6. Tankspridd medarbetare</a:t>
            </a:r>
          </a:p>
        </p:txBody>
      </p:sp>
      <p:sp>
        <p:nvSpPr>
          <p:cNvPr id="4" name="Platshållare för datum 3" hidden="1">
            <a:extLst>
              <a:ext uri="{FF2B5EF4-FFF2-40B4-BE49-F238E27FC236}">
                <a16:creationId xmlns:a16="http://schemas.microsoft.com/office/drawing/2014/main" id="{5CEBEAEA-6AF1-4A51-B5CD-81AE67591B2A}"/>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C1CEE7E3-6275-4245-B3B5-EF429E5A7A69}"/>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62503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779EEEC6-08FD-4DC2-9D3D-5B8F948A7F49}"/>
              </a:ext>
            </a:extLst>
          </p:cNvPr>
          <p:cNvSpPr>
            <a:spLocks noGrp="1"/>
          </p:cNvSpPr>
          <p:nvPr>
            <p:ph type="title"/>
          </p:nvPr>
        </p:nvSpPr>
        <p:spPr>
          <a:xfrm>
            <a:off x="1416050" y="2232026"/>
            <a:ext cx="9359900" cy="1196974"/>
          </a:xfrm>
        </p:spPr>
        <p:txBody>
          <a:bodyPr/>
          <a:lstStyle/>
          <a:p>
            <a:pPr algn="ctr"/>
            <a:r>
              <a:rPr lang="sv-SE" sz="5400" b="1" dirty="0"/>
              <a:t>Arbetsbelastning</a:t>
            </a:r>
          </a:p>
        </p:txBody>
      </p:sp>
      <p:sp>
        <p:nvSpPr>
          <p:cNvPr id="4" name="Platshållare för datum 3" hidden="1">
            <a:extLst>
              <a:ext uri="{FF2B5EF4-FFF2-40B4-BE49-F238E27FC236}">
                <a16:creationId xmlns:a16="http://schemas.microsoft.com/office/drawing/2014/main" id="{C1B79FBB-CEE1-4180-8672-A16202F19D34}"/>
              </a:ext>
            </a:extLst>
          </p:cNvPr>
          <p:cNvSpPr>
            <a:spLocks noGrp="1"/>
          </p:cNvSpPr>
          <p:nvPr>
            <p:ph type="dt" sz="half" idx="10"/>
          </p:nvPr>
        </p:nvSpPr>
        <p:spPr/>
        <p:txBody>
          <a:bodyPr/>
          <a:lstStyle/>
          <a:p>
            <a:r>
              <a:rPr lang="sv-SE"/>
              <a:t> </a:t>
            </a:r>
            <a:endParaRPr lang="sv-SE" dirty="0"/>
          </a:p>
        </p:txBody>
      </p:sp>
      <p:sp>
        <p:nvSpPr>
          <p:cNvPr id="5" name="Platshållare för bildnummer 4" hidden="1">
            <a:extLst>
              <a:ext uri="{FF2B5EF4-FFF2-40B4-BE49-F238E27FC236}">
                <a16:creationId xmlns:a16="http://schemas.microsoft.com/office/drawing/2014/main" id="{9943372A-45DC-463E-83E8-71167ED58F3A}"/>
              </a:ext>
            </a:extLst>
          </p:cNvPr>
          <p:cNvSpPr>
            <a:spLocks noGrp="1"/>
          </p:cNvSpPr>
          <p:nvPr>
            <p:ph type="sldNum" sz="quarter" idx="12"/>
          </p:nvPr>
        </p:nvSpPr>
        <p:spPr/>
        <p:txBody>
          <a:bodyPr/>
          <a:lstStyle/>
          <a:p>
            <a:endParaRPr lang="sv-SE" dirty="0"/>
          </a:p>
        </p:txBody>
      </p:sp>
    </p:spTree>
    <p:extLst>
      <p:ext uri="{BB962C8B-B14F-4D97-AF65-F5344CB8AC3E}">
        <p14:creationId xmlns:p14="http://schemas.microsoft.com/office/powerpoint/2010/main" val="306124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850686B-5030-4C38-8A21-B91D2A76819C}"/>
              </a:ext>
            </a:extLst>
          </p:cNvPr>
          <p:cNvSpPr>
            <a:spLocks noGrp="1"/>
          </p:cNvSpPr>
          <p:nvPr>
            <p:ph idx="1"/>
          </p:nvPr>
        </p:nvSpPr>
        <p:spPr>
          <a:xfrm>
            <a:off x="1465745" y="1725283"/>
            <a:ext cx="9359900" cy="4188155"/>
          </a:xfrm>
        </p:spPr>
        <p:txBody>
          <a:bodyPr>
            <a:normAutofit/>
          </a:bodyPr>
          <a:lstStyle/>
          <a:p>
            <a:pPr marL="0" lvl="0" indent="0">
              <a:lnSpc>
                <a:spcPct val="80000"/>
              </a:lnSpc>
              <a:buFont typeface="Arial" panose="020B0604020202020204" pitchFamily="34" charset="0"/>
              <a:buNone/>
            </a:pPr>
            <a:r>
              <a:rPr lang="sv-SE" sz="2000" dirty="0"/>
              <a:t>De forskargrupper som du arbetar för har mycket mer avel än dina kollegors grupper. På grund av det har du mycket mer vävnadsprover att ta och ungar att separera från sina föräldrar, vilket du får lägga stor tid på i slutet av varje vecka. Dina kollegor blir färdiga snabbare och de flesta åker hem när de är klara med sitt avelsarbete. Till följd av att de åker hem istället för att erbjuda dig hjälp upplever du att du inte får den hjälp som du vill ha och behöver. </a:t>
            </a:r>
          </a:p>
          <a:p>
            <a:pPr marL="0" lvl="0" indent="0">
              <a:lnSpc>
                <a:spcPct val="80000"/>
              </a:lnSpc>
              <a:buFont typeface="Arial" panose="020B0604020202020204" pitchFamily="34" charset="0"/>
              <a:buNone/>
            </a:pPr>
            <a:endParaRPr lang="sv-SE" sz="2000" dirty="0"/>
          </a:p>
          <a:p>
            <a:pPr lvl="1">
              <a:lnSpc>
                <a:spcPct val="80000"/>
              </a:lnSpc>
              <a:spcBef>
                <a:spcPts val="1000"/>
              </a:spcBef>
            </a:pPr>
            <a:r>
              <a:rPr lang="sv-SE" sz="2000" b="1" dirty="0"/>
              <a:t>Hur hanterar du en ojämn arbetsbelastning mellan dig själv och dina kollegor?</a:t>
            </a:r>
          </a:p>
          <a:p>
            <a:pPr marL="457200" lvl="1" indent="0">
              <a:lnSpc>
                <a:spcPct val="80000"/>
              </a:lnSpc>
              <a:spcBef>
                <a:spcPts val="1000"/>
              </a:spcBef>
              <a:buFont typeface="Arial" panose="020B0604020202020204" pitchFamily="34" charset="0"/>
              <a:buNone/>
            </a:pPr>
            <a:endParaRPr lang="sv-SE" sz="2000" b="1" dirty="0"/>
          </a:p>
          <a:p>
            <a:pPr lvl="1">
              <a:lnSpc>
                <a:spcPct val="80000"/>
              </a:lnSpc>
              <a:spcBef>
                <a:spcPts val="1000"/>
              </a:spcBef>
            </a:pPr>
            <a:r>
              <a:rPr lang="sv-SE" sz="2000" b="1" dirty="0"/>
              <a:t>Är de övriga kollegorna skyldiga att hjälpa till när de är färdiga med sitt eget arbete?</a:t>
            </a:r>
          </a:p>
          <a:p>
            <a:pPr marL="457200" lvl="1" indent="0">
              <a:lnSpc>
                <a:spcPct val="80000"/>
              </a:lnSpc>
              <a:spcBef>
                <a:spcPts val="1000"/>
              </a:spcBef>
              <a:buFont typeface="Arial" panose="020B0604020202020204" pitchFamily="34" charset="0"/>
              <a:buNone/>
            </a:pPr>
            <a:endParaRPr lang="sv-SE" sz="2000" b="1" dirty="0"/>
          </a:p>
          <a:p>
            <a:pPr lvl="1">
              <a:lnSpc>
                <a:spcPct val="80000"/>
              </a:lnSpc>
              <a:spcBef>
                <a:spcPts val="1000"/>
              </a:spcBef>
            </a:pPr>
            <a:r>
              <a:rPr lang="sv-SE" sz="2000" b="1" dirty="0"/>
              <a:t>Hur kan alla hantera situationen så att inte missnöje och osämja uppstår? </a:t>
            </a:r>
          </a:p>
        </p:txBody>
      </p:sp>
      <p:sp>
        <p:nvSpPr>
          <p:cNvPr id="2" name="Rubrik 1">
            <a:extLst>
              <a:ext uri="{FF2B5EF4-FFF2-40B4-BE49-F238E27FC236}">
                <a16:creationId xmlns:a16="http://schemas.microsoft.com/office/drawing/2014/main" id="{C11BED31-3707-4222-9024-9B1A5135125E}"/>
              </a:ext>
            </a:extLst>
          </p:cNvPr>
          <p:cNvSpPr>
            <a:spLocks noGrp="1"/>
          </p:cNvSpPr>
          <p:nvPr>
            <p:ph type="title"/>
          </p:nvPr>
        </p:nvSpPr>
        <p:spPr>
          <a:xfrm>
            <a:off x="2165229" y="1"/>
            <a:ext cx="8660415" cy="1440610"/>
          </a:xfrm>
        </p:spPr>
        <p:txBody>
          <a:bodyPr anchor="b"/>
          <a:lstStyle/>
          <a:p>
            <a:r>
              <a:rPr lang="sv-SE" dirty="0"/>
              <a:t>7. Ojämn arbetsbelastning</a:t>
            </a:r>
          </a:p>
        </p:txBody>
      </p:sp>
      <p:sp>
        <p:nvSpPr>
          <p:cNvPr id="4" name="Platshållare för datum 3" hidden="1">
            <a:extLst>
              <a:ext uri="{FF2B5EF4-FFF2-40B4-BE49-F238E27FC236}">
                <a16:creationId xmlns:a16="http://schemas.microsoft.com/office/drawing/2014/main" id="{E1BC99A2-4283-487F-AD7C-BA1B2BA933F2}"/>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EF3F7D4D-6DFA-4CAB-AC77-48FD39998188}"/>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187761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83FB1DB-1625-498D-B313-6879224930DB}"/>
              </a:ext>
            </a:extLst>
          </p:cNvPr>
          <p:cNvSpPr>
            <a:spLocks noGrp="1"/>
          </p:cNvSpPr>
          <p:nvPr>
            <p:ph idx="1"/>
          </p:nvPr>
        </p:nvSpPr>
        <p:spPr>
          <a:xfrm>
            <a:off x="1465745" y="1708031"/>
            <a:ext cx="9359900" cy="4205408"/>
          </a:xfrm>
        </p:spPr>
        <p:txBody>
          <a:bodyPr/>
          <a:lstStyle/>
          <a:p>
            <a:pPr marL="0" lvl="0" indent="0">
              <a:lnSpc>
                <a:spcPct val="80000"/>
              </a:lnSpc>
              <a:buNone/>
            </a:pPr>
            <a:r>
              <a:rPr lang="sv-SE" sz="2000" dirty="0"/>
              <a:t>Du och flera av dina kollegor har ont i rygg, axlar och handleder och ni tror att det beror på att er avdelning har bristfällig ergonomisk utrustning. Vid flera tillfällen har du uttryckt att ledningen bör köpa in material som underlättar djurteknikernas arbete. Du upplever inte att du får något gehör för detta, trots att du vet att dessa typer av hjälpmedel finns tillgängliga på andra avdelningar. </a:t>
            </a:r>
          </a:p>
          <a:p>
            <a:pPr marL="0" lvl="0" indent="0">
              <a:lnSpc>
                <a:spcPct val="80000"/>
              </a:lnSpc>
              <a:buNone/>
            </a:pPr>
            <a:endParaRPr lang="sv-SE" sz="2000" dirty="0"/>
          </a:p>
          <a:p>
            <a:pPr lvl="1">
              <a:lnSpc>
                <a:spcPct val="80000"/>
              </a:lnSpc>
              <a:spcBef>
                <a:spcPts val="1000"/>
              </a:spcBef>
            </a:pPr>
            <a:r>
              <a:rPr lang="sv-SE" sz="2000" b="1" dirty="0"/>
              <a:t>Vad kan du som medarbetare göra för att få gehör för dina önskemål och tankar om utrustning och ergonomi?</a:t>
            </a:r>
          </a:p>
          <a:p>
            <a:pPr lvl="1">
              <a:lnSpc>
                <a:spcPct val="80000"/>
              </a:lnSpc>
              <a:spcBef>
                <a:spcPts val="1000"/>
              </a:spcBef>
            </a:pPr>
            <a:endParaRPr lang="sv-SE" sz="2000" dirty="0"/>
          </a:p>
          <a:p>
            <a:pPr lvl="1">
              <a:lnSpc>
                <a:spcPct val="80000"/>
              </a:lnSpc>
              <a:spcBef>
                <a:spcPts val="600"/>
              </a:spcBef>
            </a:pPr>
            <a:r>
              <a:rPr lang="sv-SE" sz="2000" b="1" dirty="0"/>
              <a:t>Vad anser du är chefens och andra ledares ansvar i en sådan här situation?</a:t>
            </a:r>
            <a:endParaRPr lang="sv-SE" sz="2000" dirty="0"/>
          </a:p>
        </p:txBody>
      </p:sp>
      <p:sp>
        <p:nvSpPr>
          <p:cNvPr id="2" name="Rubrik 1">
            <a:extLst>
              <a:ext uri="{FF2B5EF4-FFF2-40B4-BE49-F238E27FC236}">
                <a16:creationId xmlns:a16="http://schemas.microsoft.com/office/drawing/2014/main" id="{4DB15DB8-165B-4DDC-B564-10D3206F8185}"/>
              </a:ext>
            </a:extLst>
          </p:cNvPr>
          <p:cNvSpPr>
            <a:spLocks noGrp="1"/>
          </p:cNvSpPr>
          <p:nvPr>
            <p:ph type="title"/>
          </p:nvPr>
        </p:nvSpPr>
        <p:spPr>
          <a:xfrm>
            <a:off x="2165229" y="1"/>
            <a:ext cx="8660415" cy="1466490"/>
          </a:xfrm>
        </p:spPr>
        <p:txBody>
          <a:bodyPr anchor="b"/>
          <a:lstStyle/>
          <a:p>
            <a:r>
              <a:rPr lang="sv-SE" dirty="0"/>
              <a:t>8. Ergonomi</a:t>
            </a:r>
          </a:p>
        </p:txBody>
      </p:sp>
      <p:sp>
        <p:nvSpPr>
          <p:cNvPr id="4" name="Platshållare för datum 3" hidden="1">
            <a:extLst>
              <a:ext uri="{FF2B5EF4-FFF2-40B4-BE49-F238E27FC236}">
                <a16:creationId xmlns:a16="http://schemas.microsoft.com/office/drawing/2014/main" id="{19F0F2E7-AEBB-4712-9848-9C3042401300}"/>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09AE2D98-4083-4B6E-B511-B30FFF499F06}"/>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908827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661A940-E436-476F-9A2D-F49FAE48EF17}"/>
              </a:ext>
            </a:extLst>
          </p:cNvPr>
          <p:cNvSpPr>
            <a:spLocks noGrp="1"/>
          </p:cNvSpPr>
          <p:nvPr>
            <p:ph idx="1"/>
          </p:nvPr>
        </p:nvSpPr>
        <p:spPr>
          <a:xfrm>
            <a:off x="1465745" y="1725283"/>
            <a:ext cx="9359900" cy="4188155"/>
          </a:xfrm>
        </p:spPr>
        <p:txBody>
          <a:bodyPr/>
          <a:lstStyle/>
          <a:p>
            <a:pPr marL="0" lvl="0" indent="0">
              <a:lnSpc>
                <a:spcPct val="80000"/>
              </a:lnSpc>
              <a:buNone/>
            </a:pPr>
            <a:r>
              <a:rPr lang="sv-SE" sz="2000" dirty="0"/>
              <a:t>Du besitter kompetens som är särskilt efterfrågad just nu. Det gör att du känner dig tvungen att ställa upp mer än vad du egentligen skulle vilja. Arbetsbelastningen är hög och även om det är roligt att känna sig uppskattad och behövd så skulle du föredra att arbeta mer med dina ordinarie arbetsuppgifter. Du är rädd att lyfta dina tankar med chef och kollegor eftersom att du inte vill framstå som lat eller ovillig att hjälpa till där det behövs. </a:t>
            </a:r>
          </a:p>
          <a:p>
            <a:pPr marL="0" lvl="0" indent="0">
              <a:lnSpc>
                <a:spcPct val="80000"/>
              </a:lnSpc>
              <a:buNone/>
            </a:pPr>
            <a:endParaRPr lang="sv-SE" sz="2000" dirty="0"/>
          </a:p>
          <a:p>
            <a:pPr lvl="1">
              <a:lnSpc>
                <a:spcPct val="80000"/>
              </a:lnSpc>
              <a:spcBef>
                <a:spcPts val="1000"/>
              </a:spcBef>
            </a:pPr>
            <a:r>
              <a:rPr lang="sv-SE" sz="2000" b="1" dirty="0"/>
              <a:t>Hur lyfter du detta med din chef på ett bra sätt?</a:t>
            </a:r>
          </a:p>
          <a:p>
            <a:pPr lvl="1">
              <a:lnSpc>
                <a:spcPct val="80000"/>
              </a:lnSpc>
              <a:spcBef>
                <a:spcPts val="1000"/>
              </a:spcBef>
            </a:pPr>
            <a:endParaRPr lang="sv-SE" sz="2000" dirty="0"/>
          </a:p>
          <a:p>
            <a:pPr lvl="1">
              <a:lnSpc>
                <a:spcPct val="80000"/>
              </a:lnSpc>
              <a:spcBef>
                <a:spcPts val="600"/>
              </a:spcBef>
            </a:pPr>
            <a:r>
              <a:rPr lang="sv-SE" sz="2000" b="1" dirty="0"/>
              <a:t>Vad anser du är chefens och andra ledares ansvar i detta?</a:t>
            </a:r>
            <a:endParaRPr lang="sv-SE" sz="2000" dirty="0"/>
          </a:p>
          <a:p>
            <a:pPr lvl="1">
              <a:lnSpc>
                <a:spcPct val="80000"/>
              </a:lnSpc>
              <a:spcBef>
                <a:spcPts val="1000"/>
              </a:spcBef>
            </a:pPr>
            <a:endParaRPr lang="sv-SE" sz="2000" b="1" dirty="0"/>
          </a:p>
          <a:p>
            <a:pPr lvl="1">
              <a:lnSpc>
                <a:spcPct val="80000"/>
              </a:lnSpc>
              <a:spcBef>
                <a:spcPts val="1000"/>
              </a:spcBef>
            </a:pPr>
            <a:r>
              <a:rPr lang="sv-SE" sz="2000" b="1" dirty="0"/>
              <a:t>Hur undviker man att medarbetare känner missnöje i liknande situationer i framtiden?</a:t>
            </a:r>
            <a:endParaRPr lang="sv-SE" sz="2000" dirty="0"/>
          </a:p>
        </p:txBody>
      </p:sp>
      <p:sp>
        <p:nvSpPr>
          <p:cNvPr id="2" name="Rubrik 1">
            <a:extLst>
              <a:ext uri="{FF2B5EF4-FFF2-40B4-BE49-F238E27FC236}">
                <a16:creationId xmlns:a16="http://schemas.microsoft.com/office/drawing/2014/main" id="{0C745291-F03E-48BB-BA66-5F8B46CFCFA5}"/>
              </a:ext>
            </a:extLst>
          </p:cNvPr>
          <p:cNvSpPr>
            <a:spLocks noGrp="1"/>
          </p:cNvSpPr>
          <p:nvPr>
            <p:ph type="title"/>
          </p:nvPr>
        </p:nvSpPr>
        <p:spPr>
          <a:xfrm>
            <a:off x="2165229" y="0"/>
            <a:ext cx="8660415" cy="1457863"/>
          </a:xfrm>
        </p:spPr>
        <p:txBody>
          <a:bodyPr anchor="b"/>
          <a:lstStyle/>
          <a:p>
            <a:r>
              <a:rPr lang="sv-SE" dirty="0"/>
              <a:t>9. Efterfrågad kompetens</a:t>
            </a:r>
          </a:p>
        </p:txBody>
      </p:sp>
      <p:sp>
        <p:nvSpPr>
          <p:cNvPr id="4" name="Platshållare för datum 3" hidden="1">
            <a:extLst>
              <a:ext uri="{FF2B5EF4-FFF2-40B4-BE49-F238E27FC236}">
                <a16:creationId xmlns:a16="http://schemas.microsoft.com/office/drawing/2014/main" id="{6E2DF5D3-8AEE-4613-B51B-96667BD2A476}"/>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57B17547-216A-466E-A423-44EF4719F48C}"/>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1000392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5741503-1716-4B00-8509-14C34251ACAB}"/>
              </a:ext>
            </a:extLst>
          </p:cNvPr>
          <p:cNvSpPr>
            <a:spLocks noGrp="1"/>
          </p:cNvSpPr>
          <p:nvPr>
            <p:ph idx="1"/>
          </p:nvPr>
        </p:nvSpPr>
        <p:spPr>
          <a:xfrm>
            <a:off x="1465745" y="1742536"/>
            <a:ext cx="9359900" cy="4170902"/>
          </a:xfrm>
        </p:spPr>
        <p:txBody>
          <a:bodyPr/>
          <a:lstStyle/>
          <a:p>
            <a:pPr marL="0" lvl="0" indent="0">
              <a:lnSpc>
                <a:spcPct val="80000"/>
              </a:lnSpc>
              <a:buNone/>
            </a:pPr>
            <a:r>
              <a:rPr lang="sv-SE" sz="2000" dirty="0"/>
              <a:t>Du känner att arbetet hopar sig och blir stressad över allt som måste hinnas med. Du känner inte att du kan be om hjälp eftersom dina kollegor har lika mycket att göra som du. Forskarna du arbetar med blir mer och mer frustrerade och uttrycker sin irritation mot dig när arbetet drar ut på tiden.</a:t>
            </a:r>
          </a:p>
          <a:p>
            <a:pPr marL="0" lvl="0" indent="0">
              <a:lnSpc>
                <a:spcPct val="80000"/>
              </a:lnSpc>
              <a:buNone/>
            </a:pPr>
            <a:endParaRPr lang="sv-SE" sz="2000" dirty="0"/>
          </a:p>
          <a:p>
            <a:pPr lvl="1">
              <a:lnSpc>
                <a:spcPct val="80000"/>
              </a:lnSpc>
              <a:spcBef>
                <a:spcPts val="1000"/>
              </a:spcBef>
            </a:pPr>
            <a:r>
              <a:rPr lang="sv-SE" sz="2000" b="1" dirty="0"/>
              <a:t>Hur kan du lyfta problemet till din chef?</a:t>
            </a:r>
          </a:p>
          <a:p>
            <a:pPr lvl="1">
              <a:lnSpc>
                <a:spcPct val="80000"/>
              </a:lnSpc>
              <a:spcBef>
                <a:spcPts val="1000"/>
              </a:spcBef>
            </a:pPr>
            <a:endParaRPr lang="sv-SE" sz="2000" dirty="0"/>
          </a:p>
          <a:p>
            <a:pPr lvl="1">
              <a:lnSpc>
                <a:spcPct val="80000"/>
              </a:lnSpc>
              <a:spcBef>
                <a:spcPts val="1000"/>
              </a:spcBef>
            </a:pPr>
            <a:r>
              <a:rPr lang="sv-SE" sz="2000" b="1" dirty="0"/>
              <a:t>Hur kan du bemöta forskarna du arbetar med i en sådan här situation?</a:t>
            </a:r>
          </a:p>
          <a:p>
            <a:pPr lvl="1">
              <a:lnSpc>
                <a:spcPct val="80000"/>
              </a:lnSpc>
              <a:spcBef>
                <a:spcPts val="1000"/>
              </a:spcBef>
            </a:pPr>
            <a:endParaRPr lang="sv-SE" sz="2000" dirty="0"/>
          </a:p>
          <a:p>
            <a:pPr lvl="1">
              <a:lnSpc>
                <a:spcPct val="80000"/>
              </a:lnSpc>
              <a:spcBef>
                <a:spcPts val="1000"/>
              </a:spcBef>
            </a:pPr>
            <a:r>
              <a:rPr lang="sv-SE" sz="2000" b="1" dirty="0"/>
              <a:t>Hur kan rutiner skapas så att en ohållbar arbetsbelastning inte uppstår?</a:t>
            </a:r>
          </a:p>
          <a:p>
            <a:pPr marL="457200" lvl="1" indent="0">
              <a:lnSpc>
                <a:spcPct val="80000"/>
              </a:lnSpc>
              <a:spcBef>
                <a:spcPts val="1000"/>
              </a:spcBef>
              <a:buNone/>
            </a:pPr>
            <a:endParaRPr lang="sv-SE" sz="2000" dirty="0"/>
          </a:p>
          <a:p>
            <a:endParaRPr lang="sv-SE" dirty="0"/>
          </a:p>
        </p:txBody>
      </p:sp>
      <p:sp>
        <p:nvSpPr>
          <p:cNvPr id="2" name="Rubrik 1">
            <a:extLst>
              <a:ext uri="{FF2B5EF4-FFF2-40B4-BE49-F238E27FC236}">
                <a16:creationId xmlns:a16="http://schemas.microsoft.com/office/drawing/2014/main" id="{685DC026-5F8D-4DB1-A1F2-1B48F8103985}"/>
              </a:ext>
            </a:extLst>
          </p:cNvPr>
          <p:cNvSpPr>
            <a:spLocks noGrp="1"/>
          </p:cNvSpPr>
          <p:nvPr>
            <p:ph type="title"/>
          </p:nvPr>
        </p:nvSpPr>
        <p:spPr>
          <a:xfrm>
            <a:off x="2165229" y="0"/>
            <a:ext cx="8660415" cy="1457863"/>
          </a:xfrm>
        </p:spPr>
        <p:txBody>
          <a:bodyPr anchor="b"/>
          <a:lstStyle/>
          <a:p>
            <a:r>
              <a:rPr lang="sv-SE" dirty="0"/>
              <a:t>10. Tung arbetsbelastning</a:t>
            </a:r>
          </a:p>
        </p:txBody>
      </p:sp>
      <p:sp>
        <p:nvSpPr>
          <p:cNvPr id="4" name="Platshållare för datum 3" hidden="1">
            <a:extLst>
              <a:ext uri="{FF2B5EF4-FFF2-40B4-BE49-F238E27FC236}">
                <a16:creationId xmlns:a16="http://schemas.microsoft.com/office/drawing/2014/main" id="{733BE95C-97E7-45F4-A475-84AA4F60F183}"/>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8F1B0C96-B7E7-4A39-AF0C-BE80263B5E01}"/>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130351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19CA19C9-1435-466F-A37C-7F73831EEE76}"/>
              </a:ext>
            </a:extLst>
          </p:cNvPr>
          <p:cNvSpPr>
            <a:spLocks noGrp="1"/>
          </p:cNvSpPr>
          <p:nvPr>
            <p:ph type="title"/>
          </p:nvPr>
        </p:nvSpPr>
        <p:spPr>
          <a:xfrm>
            <a:off x="1416050" y="2232026"/>
            <a:ext cx="9359900" cy="1196974"/>
          </a:xfrm>
        </p:spPr>
        <p:txBody>
          <a:bodyPr/>
          <a:lstStyle/>
          <a:p>
            <a:pPr algn="ctr"/>
            <a:r>
              <a:rPr lang="sv-SE" sz="5400" b="1" dirty="0"/>
              <a:t>Attityd och bemötande</a:t>
            </a:r>
          </a:p>
        </p:txBody>
      </p:sp>
      <p:sp>
        <p:nvSpPr>
          <p:cNvPr id="4" name="Platshållare för datum 3" hidden="1">
            <a:extLst>
              <a:ext uri="{FF2B5EF4-FFF2-40B4-BE49-F238E27FC236}">
                <a16:creationId xmlns:a16="http://schemas.microsoft.com/office/drawing/2014/main" id="{625EC649-F312-45D9-941E-0CFE8F30D574}"/>
              </a:ext>
            </a:extLst>
          </p:cNvPr>
          <p:cNvSpPr>
            <a:spLocks noGrp="1"/>
          </p:cNvSpPr>
          <p:nvPr>
            <p:ph type="dt" sz="half" idx="10"/>
          </p:nvPr>
        </p:nvSpPr>
        <p:spPr/>
        <p:txBody>
          <a:bodyPr/>
          <a:lstStyle/>
          <a:p>
            <a:fld id="{07EAEB19-90F3-4AD2-B70B-814EB8512323}" type="datetime1">
              <a:rPr lang="sv-SE" smtClean="0"/>
              <a:pPr/>
              <a:t>2025-01-21</a:t>
            </a:fld>
            <a:endParaRPr lang="sv-SE"/>
          </a:p>
        </p:txBody>
      </p:sp>
      <p:sp>
        <p:nvSpPr>
          <p:cNvPr id="5" name="Platshållare för bildnummer 4" hidden="1">
            <a:extLst>
              <a:ext uri="{FF2B5EF4-FFF2-40B4-BE49-F238E27FC236}">
                <a16:creationId xmlns:a16="http://schemas.microsoft.com/office/drawing/2014/main" id="{55BEC951-66DE-4A57-AA18-BDFB74FA3686}"/>
              </a:ext>
            </a:extLst>
          </p:cNvPr>
          <p:cNvSpPr>
            <a:spLocks noGrp="1"/>
          </p:cNvSpPr>
          <p:nvPr>
            <p:ph type="sldNum" sz="quarter" idx="12"/>
          </p:nvPr>
        </p:nvSpPr>
        <p:spPr/>
        <p:txBody>
          <a:bodyPr/>
          <a:lstStyle/>
          <a:p>
            <a:fld id="{627AEC0D-B48B-4E17-81D8-6943F3477C36}" type="slidenum">
              <a:rPr lang="sv-SE" smtClean="0"/>
              <a:pPr/>
              <a:t>16</a:t>
            </a:fld>
            <a:endParaRPr lang="sv-SE"/>
          </a:p>
        </p:txBody>
      </p:sp>
    </p:spTree>
    <p:extLst>
      <p:ext uri="{BB962C8B-B14F-4D97-AF65-F5344CB8AC3E}">
        <p14:creationId xmlns:p14="http://schemas.microsoft.com/office/powerpoint/2010/main" val="3422364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DF0E9976-DC1D-4B56-A67D-F4C75A91AD74}"/>
              </a:ext>
            </a:extLst>
          </p:cNvPr>
          <p:cNvSpPr>
            <a:spLocks noGrp="1"/>
          </p:cNvSpPr>
          <p:nvPr>
            <p:ph idx="1"/>
          </p:nvPr>
        </p:nvSpPr>
        <p:spPr>
          <a:xfrm>
            <a:off x="1465745" y="1708030"/>
            <a:ext cx="9359900" cy="4205408"/>
          </a:xfrm>
        </p:spPr>
        <p:txBody>
          <a:bodyPr>
            <a:normAutofit/>
          </a:bodyPr>
          <a:lstStyle/>
          <a:p>
            <a:pPr marL="0" lvl="0" indent="0">
              <a:lnSpc>
                <a:spcPct val="80000"/>
              </a:lnSpc>
              <a:buNone/>
            </a:pPr>
            <a:r>
              <a:rPr lang="sv-SE" sz="2000" dirty="0"/>
              <a:t>Du har en medarbetare som högljutt brukar visa sitt missnöje med andras insatser. Personen gör detta genom att sucka, komma med kommentarer som inte tycks vara riktade till någon särskild, eller säga saker som ”jaha, det är väl lika bra att jag gör det här så att det blir rätt”. Du tycker det känns olustigt med dessa passivt aggressiva kommentarer och känner dig ofta utpekad även om medarbetaren inte uttryckligen namnger dig. </a:t>
            </a:r>
          </a:p>
          <a:p>
            <a:pPr marL="0" lvl="0" indent="0">
              <a:lnSpc>
                <a:spcPct val="80000"/>
              </a:lnSpc>
              <a:buNone/>
            </a:pPr>
            <a:endParaRPr lang="sv-SE" sz="2000" dirty="0"/>
          </a:p>
          <a:p>
            <a:pPr lvl="1">
              <a:lnSpc>
                <a:spcPct val="80000"/>
              </a:lnSpc>
              <a:spcBef>
                <a:spcPts val="1000"/>
              </a:spcBef>
            </a:pPr>
            <a:r>
              <a:rPr lang="sv-SE" sz="2000" b="1" dirty="0"/>
              <a:t>Hur kan du bemöta kommentarer av den här typen på ett konstruktivt sätt?</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ni främja en arbetsmiljö där kommentarer som dessa inte förekommer och där alla känner sig välkomna?</a:t>
            </a:r>
          </a:p>
          <a:p>
            <a:pPr marL="457200" lvl="1" indent="0">
              <a:lnSpc>
                <a:spcPct val="80000"/>
              </a:lnSpc>
              <a:spcBef>
                <a:spcPts val="1000"/>
              </a:spcBef>
              <a:buNone/>
            </a:pPr>
            <a:endParaRPr lang="sv-SE" sz="2000" dirty="0"/>
          </a:p>
          <a:p>
            <a:pPr lvl="1">
              <a:lnSpc>
                <a:spcPct val="80000"/>
              </a:lnSpc>
              <a:spcBef>
                <a:spcPts val="1000"/>
              </a:spcBef>
            </a:pPr>
            <a:r>
              <a:rPr lang="sv-SE" sz="2000" b="1" dirty="0"/>
              <a:t>Vad är chefens och andra ledares</a:t>
            </a:r>
            <a:r>
              <a:rPr lang="sv-SE" sz="2000" b="1" dirty="0">
                <a:solidFill>
                  <a:srgbClr val="FF0000"/>
                </a:solidFill>
              </a:rPr>
              <a:t> </a:t>
            </a:r>
            <a:r>
              <a:rPr lang="sv-SE" sz="2000" b="1" dirty="0"/>
              <a:t>ansvar i den här situationen?</a:t>
            </a:r>
            <a:endParaRPr lang="sv-SE" sz="2000" dirty="0"/>
          </a:p>
          <a:p>
            <a:endParaRPr lang="sv-SE" dirty="0"/>
          </a:p>
        </p:txBody>
      </p:sp>
      <p:sp>
        <p:nvSpPr>
          <p:cNvPr id="2" name="Rubrik 1">
            <a:extLst>
              <a:ext uri="{FF2B5EF4-FFF2-40B4-BE49-F238E27FC236}">
                <a16:creationId xmlns:a16="http://schemas.microsoft.com/office/drawing/2014/main" id="{4147AC6D-3863-46C3-B838-2D2230051016}"/>
              </a:ext>
            </a:extLst>
          </p:cNvPr>
          <p:cNvSpPr>
            <a:spLocks noGrp="1"/>
          </p:cNvSpPr>
          <p:nvPr>
            <p:ph type="title"/>
          </p:nvPr>
        </p:nvSpPr>
        <p:spPr>
          <a:xfrm>
            <a:off x="2165229" y="1"/>
            <a:ext cx="8660415" cy="1412874"/>
          </a:xfrm>
        </p:spPr>
        <p:txBody>
          <a:bodyPr anchor="b"/>
          <a:lstStyle/>
          <a:p>
            <a:r>
              <a:rPr lang="sv-SE" dirty="0"/>
              <a:t>11. Passiv aggressivitet</a:t>
            </a:r>
          </a:p>
        </p:txBody>
      </p:sp>
      <p:sp>
        <p:nvSpPr>
          <p:cNvPr id="4" name="Platshållare för datum 3" hidden="1">
            <a:extLst>
              <a:ext uri="{FF2B5EF4-FFF2-40B4-BE49-F238E27FC236}">
                <a16:creationId xmlns:a16="http://schemas.microsoft.com/office/drawing/2014/main" id="{AA589803-620D-4881-AE4D-42F83096EF98}"/>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FAF2EAFD-58D3-4D30-AC78-5FCA8E6CCA9C}"/>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675075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26E8FC9B-82F7-4AC9-9B12-07DEC7BD6332}"/>
              </a:ext>
            </a:extLst>
          </p:cNvPr>
          <p:cNvSpPr>
            <a:spLocks noGrp="1"/>
          </p:cNvSpPr>
          <p:nvPr>
            <p:ph idx="1"/>
          </p:nvPr>
        </p:nvSpPr>
        <p:spPr>
          <a:xfrm>
            <a:off x="1465745" y="1725283"/>
            <a:ext cx="9359900" cy="4188155"/>
          </a:xfrm>
        </p:spPr>
        <p:txBody>
          <a:bodyPr/>
          <a:lstStyle/>
          <a:p>
            <a:pPr marL="0" lvl="0" indent="0">
              <a:lnSpc>
                <a:spcPct val="80000"/>
              </a:lnSpc>
              <a:buNone/>
            </a:pPr>
            <a:r>
              <a:rPr lang="sv-SE" sz="2000" dirty="0"/>
              <a:t>Du hör hur två kollegor argumenterar och höjer rösterna mot varandra. Du vet inte vad konflikten handlar om och vill inte lägga dig i, men du känner dig obekväm och är rädd att en av dem kommer att uttrycka något som stör stämningen i teamet framöver. Du anser också att det är väldigt oprofessionellt att höja rösterna mot varandra på en arbetsplats där vem som helst kan höra. </a:t>
            </a:r>
          </a:p>
          <a:p>
            <a:pPr marL="0" lvl="0" indent="0">
              <a:lnSpc>
                <a:spcPct val="80000"/>
              </a:lnSpc>
              <a:buNone/>
            </a:pPr>
            <a:endParaRPr lang="sv-SE" sz="2000" dirty="0"/>
          </a:p>
          <a:p>
            <a:pPr lvl="1">
              <a:lnSpc>
                <a:spcPct val="80000"/>
              </a:lnSpc>
              <a:spcBef>
                <a:spcPts val="1000"/>
              </a:spcBef>
            </a:pPr>
            <a:r>
              <a:rPr lang="sv-SE" sz="2000" b="1" dirty="0"/>
              <a:t>Vad skulle du ha gjort i den här situationen?</a:t>
            </a:r>
          </a:p>
          <a:p>
            <a:pPr marL="457200" lvl="1" indent="0">
              <a:lnSpc>
                <a:spcPct val="80000"/>
              </a:lnSpc>
              <a:spcBef>
                <a:spcPts val="1000"/>
              </a:spcBef>
              <a:buNone/>
            </a:pPr>
            <a:endParaRPr lang="sv-SE" sz="2000" dirty="0"/>
          </a:p>
          <a:p>
            <a:pPr lvl="1">
              <a:lnSpc>
                <a:spcPct val="80000"/>
              </a:lnSpc>
              <a:spcBef>
                <a:spcPts val="1000"/>
              </a:spcBef>
            </a:pPr>
            <a:r>
              <a:rPr lang="sv-SE" sz="2000" b="1" dirty="0"/>
              <a:t>Har du som enskild medarbetare något ansvar i en sådan här situation?</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man gå vidare efter en sån här incident?</a:t>
            </a:r>
            <a:endParaRPr lang="sv-SE" sz="2000" dirty="0"/>
          </a:p>
        </p:txBody>
      </p:sp>
      <p:sp>
        <p:nvSpPr>
          <p:cNvPr id="2" name="Rubrik 1">
            <a:extLst>
              <a:ext uri="{FF2B5EF4-FFF2-40B4-BE49-F238E27FC236}">
                <a16:creationId xmlns:a16="http://schemas.microsoft.com/office/drawing/2014/main" id="{48185A7A-959E-4A57-AC35-01E9BFFA98FA}"/>
              </a:ext>
            </a:extLst>
          </p:cNvPr>
          <p:cNvSpPr>
            <a:spLocks noGrp="1"/>
          </p:cNvSpPr>
          <p:nvPr>
            <p:ph type="title"/>
          </p:nvPr>
        </p:nvSpPr>
        <p:spPr>
          <a:xfrm>
            <a:off x="2165229" y="0"/>
            <a:ext cx="8660415" cy="1449237"/>
          </a:xfrm>
        </p:spPr>
        <p:txBody>
          <a:bodyPr anchor="b"/>
          <a:lstStyle/>
          <a:p>
            <a:r>
              <a:rPr lang="sv-SE" dirty="0"/>
              <a:t>12. Höjda röster</a:t>
            </a:r>
          </a:p>
        </p:txBody>
      </p:sp>
      <p:sp>
        <p:nvSpPr>
          <p:cNvPr id="4" name="Platshållare för datum 3" hidden="1">
            <a:extLst>
              <a:ext uri="{FF2B5EF4-FFF2-40B4-BE49-F238E27FC236}">
                <a16:creationId xmlns:a16="http://schemas.microsoft.com/office/drawing/2014/main" id="{5A3F2333-0F9A-494F-993E-0169D88F16E2}"/>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C4953C61-833F-4D92-AD50-C490A4AF22D7}"/>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444515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1EA447C-EB2E-4E4A-BDF6-4E73A9999686}"/>
              </a:ext>
            </a:extLst>
          </p:cNvPr>
          <p:cNvSpPr>
            <a:spLocks noGrp="1"/>
          </p:cNvSpPr>
          <p:nvPr>
            <p:ph idx="1"/>
          </p:nvPr>
        </p:nvSpPr>
        <p:spPr>
          <a:xfrm>
            <a:off x="1465745" y="1725283"/>
            <a:ext cx="9359900" cy="4188155"/>
          </a:xfrm>
        </p:spPr>
        <p:txBody>
          <a:bodyPr/>
          <a:lstStyle/>
          <a:p>
            <a:pPr marL="0" lvl="0" indent="0">
              <a:lnSpc>
                <a:spcPct val="80000"/>
              </a:lnSpc>
              <a:buNone/>
            </a:pPr>
            <a:r>
              <a:rPr lang="sv-SE" sz="2000" dirty="0"/>
              <a:t>Du hör en mer senior medarbetare ge felaktig information till en forskare i ett privat samtal dem emellan och vet att du har den rätta informationen. Du vill inte avbryta med risk för att genera din medarbetare eller låta otrevlig, men vill heller inte att forskaren ska få saker och ting om bakfoten.</a:t>
            </a:r>
          </a:p>
          <a:p>
            <a:pPr marL="0" lvl="0" indent="0">
              <a:lnSpc>
                <a:spcPct val="80000"/>
              </a:lnSpc>
              <a:buNone/>
            </a:pPr>
            <a:endParaRPr lang="sv-SE" sz="2000" dirty="0"/>
          </a:p>
          <a:p>
            <a:pPr>
              <a:lnSpc>
                <a:spcPct val="80000"/>
              </a:lnSpc>
            </a:pPr>
            <a:r>
              <a:rPr lang="sv-SE" sz="2000" b="1" dirty="0"/>
              <a:t>Hur skulle du agera i den här situationen?</a:t>
            </a:r>
          </a:p>
          <a:p>
            <a:pPr marL="0" indent="0">
              <a:lnSpc>
                <a:spcPct val="80000"/>
              </a:lnSpc>
              <a:buNone/>
            </a:pPr>
            <a:endParaRPr lang="sv-SE" sz="2000" b="1" dirty="0"/>
          </a:p>
          <a:p>
            <a:pPr>
              <a:lnSpc>
                <a:spcPct val="80000"/>
              </a:lnSpc>
            </a:pPr>
            <a:r>
              <a:rPr lang="sv-SE" sz="2000" b="1" dirty="0"/>
              <a:t>Hur vill du att en medarbetare agerar om du är den som råkar ge fel information till en forskare? </a:t>
            </a:r>
          </a:p>
          <a:p>
            <a:pPr>
              <a:lnSpc>
                <a:spcPct val="80000"/>
              </a:lnSpc>
            </a:pPr>
            <a:endParaRPr lang="sv-SE" sz="2000" b="1" dirty="0"/>
          </a:p>
          <a:p>
            <a:pPr>
              <a:lnSpc>
                <a:spcPct val="80000"/>
              </a:lnSpc>
            </a:pPr>
            <a:r>
              <a:rPr lang="sv-SE" sz="2000" b="1" dirty="0"/>
              <a:t>Hur kan ni som grupp se till att alla alltid har rätt information framöver?</a:t>
            </a:r>
            <a:endParaRPr lang="sv-SE" sz="2000" dirty="0"/>
          </a:p>
        </p:txBody>
      </p:sp>
      <p:sp>
        <p:nvSpPr>
          <p:cNvPr id="2" name="Rubrik 1">
            <a:extLst>
              <a:ext uri="{FF2B5EF4-FFF2-40B4-BE49-F238E27FC236}">
                <a16:creationId xmlns:a16="http://schemas.microsoft.com/office/drawing/2014/main" id="{0254200B-70E0-4E05-9A4C-620F69E1FF47}"/>
              </a:ext>
            </a:extLst>
          </p:cNvPr>
          <p:cNvSpPr>
            <a:spLocks noGrp="1"/>
          </p:cNvSpPr>
          <p:nvPr>
            <p:ph type="title"/>
          </p:nvPr>
        </p:nvSpPr>
        <p:spPr>
          <a:xfrm>
            <a:off x="2165229" y="0"/>
            <a:ext cx="8660415" cy="1449237"/>
          </a:xfrm>
        </p:spPr>
        <p:txBody>
          <a:bodyPr anchor="b"/>
          <a:lstStyle/>
          <a:p>
            <a:r>
              <a:rPr lang="sv-SE" dirty="0"/>
              <a:t>13. Fel information </a:t>
            </a:r>
          </a:p>
        </p:txBody>
      </p:sp>
      <p:sp>
        <p:nvSpPr>
          <p:cNvPr id="4" name="Platshållare för datum 3" hidden="1">
            <a:extLst>
              <a:ext uri="{FF2B5EF4-FFF2-40B4-BE49-F238E27FC236}">
                <a16:creationId xmlns:a16="http://schemas.microsoft.com/office/drawing/2014/main" id="{7B481E9C-F5A1-460B-B58A-5D3B5CC778E0}"/>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787A70B6-943A-45A1-A77E-AF2C474149C5}"/>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89678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F14296B-EC20-4F70-906B-EB160198FCA1}"/>
              </a:ext>
            </a:extLst>
          </p:cNvPr>
          <p:cNvSpPr>
            <a:spLocks noGrp="1"/>
          </p:cNvSpPr>
          <p:nvPr>
            <p:ph idx="1"/>
          </p:nvPr>
        </p:nvSpPr>
        <p:spPr>
          <a:xfrm>
            <a:off x="1465745" y="1708031"/>
            <a:ext cx="9359900" cy="4205408"/>
          </a:xfrm>
        </p:spPr>
        <p:txBody>
          <a:bodyPr>
            <a:normAutofit/>
          </a:bodyPr>
          <a:lstStyle/>
          <a:p>
            <a:pPr marL="0" indent="0">
              <a:lnSpc>
                <a:spcPct val="80000"/>
              </a:lnSpc>
              <a:buNone/>
            </a:pPr>
            <a:r>
              <a:rPr lang="sv-SE" sz="2000" dirty="0"/>
              <a:t>Vår arbetskultur präglar i stor utsträckning hur vi mår på arbetsplatsen. Culture of care är ett begrepp som syftar till att en verksamhet genomsyras av hänsyn och omtanke, både mellan kollegor och till djuren. </a:t>
            </a:r>
          </a:p>
          <a:p>
            <a:pPr marL="0" indent="0">
              <a:lnSpc>
                <a:spcPct val="80000"/>
              </a:lnSpc>
              <a:buNone/>
            </a:pPr>
            <a:endParaRPr lang="sv-SE" sz="2000" dirty="0"/>
          </a:p>
          <a:p>
            <a:pPr marL="0" indent="0">
              <a:lnSpc>
                <a:spcPct val="80000"/>
              </a:lnSpc>
              <a:buNone/>
            </a:pPr>
            <a:r>
              <a:rPr lang="sv-SE" sz="2000" dirty="0"/>
              <a:t>Det är särskilt viktigt att ta hänsyn till detta inom försöksdjursverksamheter eftersom vårdgivande yrken, vare sig det handlar om människor eller djur, ofta kan vara både fysiskt och psykiskt påfrestande för de som jobbar med det. </a:t>
            </a:r>
          </a:p>
          <a:p>
            <a:pPr marL="0" indent="0">
              <a:lnSpc>
                <a:spcPct val="80000"/>
              </a:lnSpc>
              <a:buNone/>
            </a:pPr>
            <a:endParaRPr lang="sv-SE" sz="2000" dirty="0"/>
          </a:p>
          <a:p>
            <a:pPr marL="0" indent="0">
              <a:lnSpc>
                <a:spcPct val="80000"/>
              </a:lnSpc>
              <a:buNone/>
            </a:pPr>
            <a:r>
              <a:rPr lang="sv-SE" sz="2000" dirty="0"/>
              <a:t>Culture </a:t>
            </a:r>
            <a:r>
              <a:rPr lang="sv-SE" sz="2000" dirty="0" err="1"/>
              <a:t>of</a:t>
            </a:r>
            <a:r>
              <a:rPr lang="sv-SE" sz="2000" dirty="0"/>
              <a:t> Care handlar om att främja ett positivt arbetsklimat där alla känner sig välkomna, respekterade och hörda.</a:t>
            </a:r>
          </a:p>
        </p:txBody>
      </p:sp>
      <p:sp>
        <p:nvSpPr>
          <p:cNvPr id="2" name="Rubrik 1">
            <a:extLst>
              <a:ext uri="{FF2B5EF4-FFF2-40B4-BE49-F238E27FC236}">
                <a16:creationId xmlns:a16="http://schemas.microsoft.com/office/drawing/2014/main" id="{472063A4-E413-4B00-892B-0B519322C38F}"/>
              </a:ext>
            </a:extLst>
          </p:cNvPr>
          <p:cNvSpPr>
            <a:spLocks noGrp="1"/>
          </p:cNvSpPr>
          <p:nvPr>
            <p:ph type="title"/>
          </p:nvPr>
        </p:nvSpPr>
        <p:spPr>
          <a:xfrm>
            <a:off x="1465745" y="465825"/>
            <a:ext cx="9359900" cy="983413"/>
          </a:xfrm>
        </p:spPr>
        <p:txBody>
          <a:bodyPr anchor="b"/>
          <a:lstStyle/>
          <a:p>
            <a:pPr algn="ctr"/>
            <a:r>
              <a:rPr lang="sv-SE" dirty="0"/>
              <a:t>Vad är Culture of care?</a:t>
            </a:r>
          </a:p>
        </p:txBody>
      </p:sp>
      <p:sp>
        <p:nvSpPr>
          <p:cNvPr id="4" name="Platshållare för datum 3" hidden="1">
            <a:extLst>
              <a:ext uri="{FF2B5EF4-FFF2-40B4-BE49-F238E27FC236}">
                <a16:creationId xmlns:a16="http://schemas.microsoft.com/office/drawing/2014/main" id="{50F7449B-CE21-469C-B9BA-B9E58573AF62}"/>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56F418C3-4291-440C-822A-8748F6025057}"/>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418756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2CEF135-FE53-466B-9287-0496F091842A}"/>
              </a:ext>
            </a:extLst>
          </p:cNvPr>
          <p:cNvSpPr>
            <a:spLocks noGrp="1"/>
          </p:cNvSpPr>
          <p:nvPr>
            <p:ph idx="1"/>
          </p:nvPr>
        </p:nvSpPr>
        <p:spPr>
          <a:xfrm>
            <a:off x="1465745" y="1716657"/>
            <a:ext cx="9359900" cy="4196781"/>
          </a:xfrm>
        </p:spPr>
        <p:txBody>
          <a:bodyPr/>
          <a:lstStyle/>
          <a:p>
            <a:pPr marL="0" lvl="0" indent="0">
              <a:lnSpc>
                <a:spcPct val="80000"/>
              </a:lnSpc>
              <a:buNone/>
            </a:pPr>
            <a:r>
              <a:rPr lang="sv-SE" sz="2000" dirty="0"/>
              <a:t>Din chef är inte så närvarande på djuravdelningen som du hade önskat. Det uppstår ofta situationer där du önskar att chefen skulle kliva in och ge tydliga direktiv. Istället tar vissa av dina kollegor kommandot vilket skapar irritation eftersom de egentligen inte har någon befogenhet. </a:t>
            </a:r>
          </a:p>
          <a:p>
            <a:pPr marL="0" lvl="0" indent="0">
              <a:lnSpc>
                <a:spcPct val="80000"/>
              </a:lnSpc>
              <a:buNone/>
            </a:pPr>
            <a:endParaRPr lang="sv-SE" sz="2000" dirty="0"/>
          </a:p>
          <a:p>
            <a:pPr lvl="1">
              <a:lnSpc>
                <a:spcPct val="80000"/>
              </a:lnSpc>
              <a:spcBef>
                <a:spcPts val="1000"/>
              </a:spcBef>
            </a:pPr>
            <a:r>
              <a:rPr lang="sv-SE" sz="2000" b="1" dirty="0"/>
              <a:t>Hur kan du närma dig din chef för att lyfta detta?</a:t>
            </a:r>
          </a:p>
          <a:p>
            <a:pPr lvl="1">
              <a:lnSpc>
                <a:spcPct val="80000"/>
              </a:lnSpc>
              <a:spcBef>
                <a:spcPts val="1000"/>
              </a:spcBef>
            </a:pPr>
            <a:endParaRPr lang="sv-SE" sz="2000" dirty="0"/>
          </a:p>
          <a:p>
            <a:pPr lvl="1">
              <a:lnSpc>
                <a:spcPct val="80000"/>
              </a:lnSpc>
              <a:spcBef>
                <a:spcPts val="1000"/>
              </a:spcBef>
            </a:pPr>
            <a:r>
              <a:rPr lang="sv-SE" sz="2000" b="1" dirty="0"/>
              <a:t>Hur kan du prata med dina kollegor om du upplever att de agerar utanför sina befogenheter?</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man främja ett arbetsklimat som förhindrar att liknande situationer uppstår i framtiden?</a:t>
            </a:r>
            <a:endParaRPr lang="sv-SE" sz="2000" dirty="0"/>
          </a:p>
        </p:txBody>
      </p:sp>
      <p:sp>
        <p:nvSpPr>
          <p:cNvPr id="2" name="Rubrik 1">
            <a:extLst>
              <a:ext uri="{FF2B5EF4-FFF2-40B4-BE49-F238E27FC236}">
                <a16:creationId xmlns:a16="http://schemas.microsoft.com/office/drawing/2014/main" id="{64F5338E-5987-477D-B26B-6C68C13CC213}"/>
              </a:ext>
            </a:extLst>
          </p:cNvPr>
          <p:cNvSpPr>
            <a:spLocks noGrp="1"/>
          </p:cNvSpPr>
          <p:nvPr>
            <p:ph type="title"/>
          </p:nvPr>
        </p:nvSpPr>
        <p:spPr>
          <a:xfrm>
            <a:off x="2173857" y="0"/>
            <a:ext cx="8651788" cy="1449237"/>
          </a:xfrm>
        </p:spPr>
        <p:txBody>
          <a:bodyPr anchor="b"/>
          <a:lstStyle/>
          <a:p>
            <a:r>
              <a:rPr lang="sv-SE" dirty="0"/>
              <a:t>14. Otillgänglig chef</a:t>
            </a:r>
          </a:p>
        </p:txBody>
      </p:sp>
      <p:sp>
        <p:nvSpPr>
          <p:cNvPr id="4" name="Platshållare för datum 3" hidden="1">
            <a:extLst>
              <a:ext uri="{FF2B5EF4-FFF2-40B4-BE49-F238E27FC236}">
                <a16:creationId xmlns:a16="http://schemas.microsoft.com/office/drawing/2014/main" id="{8CFF8483-B320-46AA-81C2-2E761D043535}"/>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BA143855-22E8-4FCF-9E2D-F8D798DCA39A}"/>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729476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E1696F12-3C5D-43BD-94E5-8B20ADD441C5}"/>
              </a:ext>
            </a:extLst>
          </p:cNvPr>
          <p:cNvSpPr>
            <a:spLocks noGrp="1"/>
          </p:cNvSpPr>
          <p:nvPr>
            <p:ph idx="1"/>
          </p:nvPr>
        </p:nvSpPr>
        <p:spPr>
          <a:xfrm>
            <a:off x="1465745" y="1725283"/>
            <a:ext cx="9359900" cy="4382219"/>
          </a:xfrm>
        </p:spPr>
        <p:txBody>
          <a:bodyPr>
            <a:normAutofit/>
          </a:bodyPr>
          <a:lstStyle/>
          <a:p>
            <a:pPr marL="0" lvl="0" indent="0">
              <a:lnSpc>
                <a:spcPct val="80000"/>
              </a:lnSpc>
              <a:buNone/>
            </a:pPr>
            <a:r>
              <a:rPr lang="sv-SE" sz="2000" dirty="0"/>
              <a:t>På din arbetsplats finns det en djurvälfärdsgrupp som arbetar med att hitta och införa förbättringar för djuren, så som ny berikning och nya rutiner. Arbetet görs alltid tillsammans med veterinären och med grund i aktuella vetenskapliga studier. Medlemmarna i gruppen blir ofta bemötta med brist på entusiasm och kommentarer i stil med: ”Jag förstår inte varför jag ska ändra min rutin, djuren jag tar hand om mår inte dåligt, jag skulle se om de var stressade.”, ”Jag har jobbat med försöksdjur i X år, du skulle varit med förr, då mådde djuren inte bra.” eller ”Jag har gjort såhär i alla år, det har alltid fungerat jättebra.” </a:t>
            </a:r>
          </a:p>
          <a:p>
            <a:pPr marL="0" lvl="0" indent="0">
              <a:lnSpc>
                <a:spcPct val="80000"/>
              </a:lnSpc>
              <a:buNone/>
            </a:pPr>
            <a:endParaRPr lang="sv-SE" sz="2000" dirty="0"/>
          </a:p>
          <a:p>
            <a:pPr lvl="1">
              <a:lnSpc>
                <a:spcPct val="80000"/>
              </a:lnSpc>
              <a:spcBef>
                <a:spcPts val="1000"/>
              </a:spcBef>
            </a:pPr>
            <a:r>
              <a:rPr lang="sv-SE" sz="2000" b="1" dirty="0"/>
              <a:t>Hur kan ni få skeptikerna att känna entusiasm för förändringarna och börja arbeta med gruppen istället för emot den?</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ni motverka en ”vi mot dem” situation?</a:t>
            </a:r>
            <a:endParaRPr lang="sv-SE" sz="2000" dirty="0"/>
          </a:p>
        </p:txBody>
      </p:sp>
      <p:sp>
        <p:nvSpPr>
          <p:cNvPr id="2" name="Rubrik 1">
            <a:extLst>
              <a:ext uri="{FF2B5EF4-FFF2-40B4-BE49-F238E27FC236}">
                <a16:creationId xmlns:a16="http://schemas.microsoft.com/office/drawing/2014/main" id="{1C3142D2-FCE0-4176-859E-AC4C2C4D9634}"/>
              </a:ext>
            </a:extLst>
          </p:cNvPr>
          <p:cNvSpPr>
            <a:spLocks noGrp="1"/>
          </p:cNvSpPr>
          <p:nvPr>
            <p:ph type="title"/>
          </p:nvPr>
        </p:nvSpPr>
        <p:spPr>
          <a:xfrm>
            <a:off x="2156603" y="1"/>
            <a:ext cx="8669041" cy="1412874"/>
          </a:xfrm>
        </p:spPr>
        <p:txBody>
          <a:bodyPr anchor="b"/>
          <a:lstStyle/>
          <a:p>
            <a:r>
              <a:rPr lang="sv-SE" dirty="0"/>
              <a:t>15. Skeptiska kollegor</a:t>
            </a:r>
          </a:p>
        </p:txBody>
      </p:sp>
      <p:sp>
        <p:nvSpPr>
          <p:cNvPr id="4" name="Platshållare för datum 3" hidden="1">
            <a:extLst>
              <a:ext uri="{FF2B5EF4-FFF2-40B4-BE49-F238E27FC236}">
                <a16:creationId xmlns:a16="http://schemas.microsoft.com/office/drawing/2014/main" id="{600D044F-D124-4028-8703-D4DB51ECA984}"/>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5CAE8C21-F328-4868-80D0-DE13AC50A372}"/>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353456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AB9F0D4-F83A-44F7-9FEB-8ADB4B5A5293}"/>
              </a:ext>
            </a:extLst>
          </p:cNvPr>
          <p:cNvSpPr>
            <a:spLocks noGrp="1"/>
          </p:cNvSpPr>
          <p:nvPr>
            <p:ph idx="1"/>
          </p:nvPr>
        </p:nvSpPr>
        <p:spPr>
          <a:xfrm>
            <a:off x="1465745" y="1725283"/>
            <a:ext cx="9359900" cy="4188155"/>
          </a:xfrm>
        </p:spPr>
        <p:txBody>
          <a:bodyPr/>
          <a:lstStyle/>
          <a:p>
            <a:pPr marL="0" lvl="0" indent="0">
              <a:lnSpc>
                <a:spcPct val="80000"/>
              </a:lnSpc>
              <a:buNone/>
            </a:pPr>
            <a:r>
              <a:rPr lang="sv-SE" sz="2000" dirty="0"/>
              <a:t>Du har en medarbetare som hela tiden skyller ifrån sig på andra personer eller olika omständigheter och vägrar att se sina egna fel i olika situationer. Medarbetaren skyller ständigt på arbetsbelastning, stress eller krävande forskare, men du vet att de inte har mer att göra än någon annan. Dessutom tror du att mycket av medarbetarens problem kan åtgärdas genom bättre planering. Du känner dig frustrerad över medarbetarens brist på organisation.</a:t>
            </a:r>
          </a:p>
          <a:p>
            <a:pPr marL="0" lvl="0" indent="0">
              <a:lnSpc>
                <a:spcPct val="80000"/>
              </a:lnSpc>
              <a:buNone/>
            </a:pPr>
            <a:endParaRPr lang="sv-SE" sz="2000" dirty="0"/>
          </a:p>
          <a:p>
            <a:pPr lvl="1">
              <a:lnSpc>
                <a:spcPct val="80000"/>
              </a:lnSpc>
              <a:spcBef>
                <a:spcPts val="1000"/>
              </a:spcBef>
            </a:pPr>
            <a:r>
              <a:rPr lang="sv-SE" sz="2000" b="1" dirty="0"/>
              <a:t>Hur skulle du prata med din medarbetare om hur du känner?</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ni hjälpa medarbetaren att komma runt problemen?</a:t>
            </a:r>
            <a:endParaRPr lang="sv-SE" sz="2000" dirty="0"/>
          </a:p>
          <a:p>
            <a:endParaRPr lang="sv-SE" dirty="0"/>
          </a:p>
        </p:txBody>
      </p:sp>
      <p:sp>
        <p:nvSpPr>
          <p:cNvPr id="2" name="Rubrik 1">
            <a:extLst>
              <a:ext uri="{FF2B5EF4-FFF2-40B4-BE49-F238E27FC236}">
                <a16:creationId xmlns:a16="http://schemas.microsoft.com/office/drawing/2014/main" id="{076C89B8-076B-4789-A62E-E32F5DADB610}"/>
              </a:ext>
            </a:extLst>
          </p:cNvPr>
          <p:cNvSpPr>
            <a:spLocks noGrp="1"/>
          </p:cNvSpPr>
          <p:nvPr>
            <p:ph type="title"/>
          </p:nvPr>
        </p:nvSpPr>
        <p:spPr>
          <a:xfrm>
            <a:off x="2165229" y="1"/>
            <a:ext cx="8660415" cy="1412874"/>
          </a:xfrm>
        </p:spPr>
        <p:txBody>
          <a:bodyPr anchor="b"/>
          <a:lstStyle/>
          <a:p>
            <a:r>
              <a:rPr lang="sv-SE" dirty="0"/>
              <a:t>16. Medarbetare som skyller ifrån sig</a:t>
            </a:r>
          </a:p>
        </p:txBody>
      </p:sp>
      <p:sp>
        <p:nvSpPr>
          <p:cNvPr id="4" name="Platshållare för datum 3" hidden="1">
            <a:extLst>
              <a:ext uri="{FF2B5EF4-FFF2-40B4-BE49-F238E27FC236}">
                <a16:creationId xmlns:a16="http://schemas.microsoft.com/office/drawing/2014/main" id="{985F1EBA-2853-4F8C-85B9-343BDA5E5DDD}"/>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C343961B-FCF5-41AD-B732-1D556B0376B0}"/>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653457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72FCF9B-D151-4DA2-8F3E-82F99B2922D3}"/>
              </a:ext>
            </a:extLst>
          </p:cNvPr>
          <p:cNvSpPr>
            <a:spLocks noGrp="1"/>
          </p:cNvSpPr>
          <p:nvPr>
            <p:ph idx="1"/>
          </p:nvPr>
        </p:nvSpPr>
        <p:spPr>
          <a:xfrm>
            <a:off x="1465745" y="1733909"/>
            <a:ext cx="9359900" cy="4336690"/>
          </a:xfrm>
        </p:spPr>
        <p:txBody>
          <a:bodyPr>
            <a:noAutofit/>
          </a:bodyPr>
          <a:lstStyle/>
          <a:p>
            <a:pPr marL="0" lvl="0" indent="0">
              <a:lnSpc>
                <a:spcPct val="80000"/>
              </a:lnSpc>
              <a:buNone/>
            </a:pPr>
            <a:r>
              <a:rPr lang="sv-SE" sz="2000" dirty="0"/>
              <a:t>Du arbetar med en forskargrupp där försöksledaren är ganska otrevlig. Du upplever att personen inte lyssnar på vad du säger och inte tar dig på allvar. Försöksledaren vill ofta att du ska prioritera arbetsuppgifter som rör just dennes forskning och visar ingen hänsyn till att du har andra åtaganden. Du har tappat lusten att jobba med den här gruppen och känner generellt inte längre samma arbetsglädje som förut.</a:t>
            </a:r>
          </a:p>
          <a:p>
            <a:pPr marL="0" lvl="0" indent="0">
              <a:lnSpc>
                <a:spcPct val="80000"/>
              </a:lnSpc>
              <a:buNone/>
            </a:pPr>
            <a:endParaRPr lang="sv-SE" sz="2000" dirty="0"/>
          </a:p>
          <a:p>
            <a:pPr lvl="1">
              <a:lnSpc>
                <a:spcPct val="80000"/>
              </a:lnSpc>
              <a:spcBef>
                <a:spcPts val="1000"/>
              </a:spcBef>
            </a:pPr>
            <a:r>
              <a:rPr lang="sv-SE" sz="2000" b="1" dirty="0"/>
              <a:t>Hur kan du gå tillväga för att få försöksledaren att lyssna och förstå problematiken? </a:t>
            </a:r>
          </a:p>
          <a:p>
            <a:pPr marL="457200" lvl="1" indent="0">
              <a:lnSpc>
                <a:spcPct val="80000"/>
              </a:lnSpc>
              <a:spcBef>
                <a:spcPts val="1000"/>
              </a:spcBef>
              <a:buNone/>
            </a:pPr>
            <a:endParaRPr lang="sv-SE" sz="2000" dirty="0"/>
          </a:p>
          <a:p>
            <a:pPr lvl="1">
              <a:lnSpc>
                <a:spcPct val="80000"/>
              </a:lnSpc>
              <a:spcBef>
                <a:spcPts val="1000"/>
              </a:spcBef>
            </a:pPr>
            <a:r>
              <a:rPr lang="sv-SE" sz="2000" b="1" dirty="0"/>
              <a:t>Vad har du som enskild medarbetare för ansvar i den här situationen och vad har chefen och andra ledare för ansvar?</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ni öka förståelsen mellan olika arbetstitlar så att alla känner att de blir hörda och respekterade?</a:t>
            </a:r>
            <a:endParaRPr lang="sv-SE" sz="2000" dirty="0"/>
          </a:p>
        </p:txBody>
      </p:sp>
      <p:sp>
        <p:nvSpPr>
          <p:cNvPr id="2" name="Rubrik 1">
            <a:extLst>
              <a:ext uri="{FF2B5EF4-FFF2-40B4-BE49-F238E27FC236}">
                <a16:creationId xmlns:a16="http://schemas.microsoft.com/office/drawing/2014/main" id="{3E185647-9CE9-470E-A33B-F53AF6DB0AFB}"/>
              </a:ext>
            </a:extLst>
          </p:cNvPr>
          <p:cNvSpPr>
            <a:spLocks noGrp="1"/>
          </p:cNvSpPr>
          <p:nvPr>
            <p:ph type="title"/>
          </p:nvPr>
        </p:nvSpPr>
        <p:spPr>
          <a:xfrm>
            <a:off x="2156603" y="0"/>
            <a:ext cx="8669041" cy="1449237"/>
          </a:xfrm>
        </p:spPr>
        <p:txBody>
          <a:bodyPr anchor="b"/>
          <a:lstStyle/>
          <a:p>
            <a:r>
              <a:rPr lang="sv-SE" dirty="0"/>
              <a:t>17. Otrevliga forskare</a:t>
            </a:r>
          </a:p>
        </p:txBody>
      </p:sp>
      <p:sp>
        <p:nvSpPr>
          <p:cNvPr id="4" name="Platshållare för datum 3" hidden="1">
            <a:extLst>
              <a:ext uri="{FF2B5EF4-FFF2-40B4-BE49-F238E27FC236}">
                <a16:creationId xmlns:a16="http://schemas.microsoft.com/office/drawing/2014/main" id="{75886D33-787F-47D6-8466-C909CA738755}"/>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D2A50C76-4E70-4E86-9AF0-31C25295CC7F}"/>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1554063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5B6D54F-1454-489F-A197-74947C02E7AD}"/>
              </a:ext>
            </a:extLst>
          </p:cNvPr>
          <p:cNvSpPr>
            <a:spLocks noGrp="1"/>
          </p:cNvSpPr>
          <p:nvPr>
            <p:ph idx="1"/>
          </p:nvPr>
        </p:nvSpPr>
        <p:spPr>
          <a:xfrm>
            <a:off x="1465745" y="1716657"/>
            <a:ext cx="9359900" cy="4196781"/>
          </a:xfrm>
        </p:spPr>
        <p:txBody>
          <a:bodyPr/>
          <a:lstStyle/>
          <a:p>
            <a:pPr marL="0" lvl="0" indent="0">
              <a:lnSpc>
                <a:spcPct val="80000"/>
              </a:lnSpc>
              <a:buNone/>
            </a:pPr>
            <a:r>
              <a:rPr lang="sv-SE" sz="2000" dirty="0"/>
              <a:t>Du är ny på jobbet och imponeras av alla kunniga kollegor. Du känner en iver inför att lära av dem. Däremot upplever du att det finns en slags prestige i att vara tekniskt skicklig och att vissa inte verkar vilja dela med sig av sina kunskaper. Du känner dig exkluderad och tycker att det är tråkigt att vissa är så ointresserade av att lära andra. </a:t>
            </a:r>
          </a:p>
          <a:p>
            <a:pPr marL="0" lvl="0" indent="0">
              <a:lnSpc>
                <a:spcPct val="80000"/>
              </a:lnSpc>
              <a:buNone/>
            </a:pPr>
            <a:endParaRPr lang="sv-SE" sz="2000" dirty="0"/>
          </a:p>
          <a:p>
            <a:pPr lvl="1">
              <a:lnSpc>
                <a:spcPct val="80000"/>
              </a:lnSpc>
              <a:spcBef>
                <a:spcPts val="1000"/>
              </a:spcBef>
            </a:pPr>
            <a:r>
              <a:rPr lang="sv-SE" sz="2000" b="1" dirty="0"/>
              <a:t>Varför tror du att kollegorna beter sig på det här sättet och vad säger situationen om arbetsplatsens kultur?</a:t>
            </a:r>
          </a:p>
          <a:p>
            <a:pPr lvl="1">
              <a:lnSpc>
                <a:spcPct val="80000"/>
              </a:lnSpc>
              <a:spcBef>
                <a:spcPts val="1000"/>
              </a:spcBef>
            </a:pPr>
            <a:endParaRPr lang="sv-SE" sz="2000" b="1" dirty="0"/>
          </a:p>
          <a:p>
            <a:pPr lvl="1">
              <a:lnSpc>
                <a:spcPct val="80000"/>
              </a:lnSpc>
              <a:spcBef>
                <a:spcPts val="1000"/>
              </a:spcBef>
            </a:pPr>
            <a:r>
              <a:rPr lang="sv-SE" sz="2000" b="1" dirty="0"/>
              <a:t>Har ni som kollegor ett ansvar att lära ut era tips och tricks till varandra?</a:t>
            </a:r>
          </a:p>
          <a:p>
            <a:pPr lvl="1">
              <a:lnSpc>
                <a:spcPct val="80000"/>
              </a:lnSpc>
              <a:spcBef>
                <a:spcPts val="1000"/>
              </a:spcBef>
            </a:pPr>
            <a:endParaRPr lang="sv-SE" sz="2000" dirty="0"/>
          </a:p>
          <a:p>
            <a:pPr lvl="1">
              <a:lnSpc>
                <a:spcPct val="80000"/>
              </a:lnSpc>
              <a:spcBef>
                <a:spcPts val="1000"/>
              </a:spcBef>
            </a:pPr>
            <a:r>
              <a:rPr lang="sv-SE" sz="2000" b="1" dirty="0"/>
              <a:t>Hur kan ni undvika att liknande situationer uppstår i framtiden?</a:t>
            </a:r>
            <a:endParaRPr lang="sv-SE" sz="2000" dirty="0"/>
          </a:p>
        </p:txBody>
      </p:sp>
      <p:sp>
        <p:nvSpPr>
          <p:cNvPr id="2" name="Rubrik 1">
            <a:extLst>
              <a:ext uri="{FF2B5EF4-FFF2-40B4-BE49-F238E27FC236}">
                <a16:creationId xmlns:a16="http://schemas.microsoft.com/office/drawing/2014/main" id="{3A0DBA2E-12CF-4E2E-9B00-91352CF3046E}"/>
              </a:ext>
            </a:extLst>
          </p:cNvPr>
          <p:cNvSpPr>
            <a:spLocks noGrp="1"/>
          </p:cNvSpPr>
          <p:nvPr>
            <p:ph type="title"/>
          </p:nvPr>
        </p:nvSpPr>
        <p:spPr>
          <a:xfrm>
            <a:off x="2173857" y="1"/>
            <a:ext cx="8651788" cy="1412874"/>
          </a:xfrm>
        </p:spPr>
        <p:txBody>
          <a:bodyPr anchor="b"/>
          <a:lstStyle/>
          <a:p>
            <a:r>
              <a:rPr lang="sv-SE" dirty="0"/>
              <a:t>18. Exkluderande kollegor</a:t>
            </a:r>
          </a:p>
        </p:txBody>
      </p:sp>
      <p:sp>
        <p:nvSpPr>
          <p:cNvPr id="4" name="Platshållare för datum 3" hidden="1">
            <a:extLst>
              <a:ext uri="{FF2B5EF4-FFF2-40B4-BE49-F238E27FC236}">
                <a16:creationId xmlns:a16="http://schemas.microsoft.com/office/drawing/2014/main" id="{614A7417-E532-4384-B12D-7B3E5E1573B2}"/>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93683F8A-8EE1-4CD6-80BB-492B432F6BB8}"/>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1828546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412A94EA-092E-42C6-8752-08357DF0EAE1}"/>
              </a:ext>
            </a:extLst>
          </p:cNvPr>
          <p:cNvSpPr>
            <a:spLocks noGrp="1"/>
          </p:cNvSpPr>
          <p:nvPr>
            <p:ph idx="1"/>
          </p:nvPr>
        </p:nvSpPr>
        <p:spPr>
          <a:xfrm>
            <a:off x="1465745" y="1716657"/>
            <a:ext cx="9359900" cy="4196781"/>
          </a:xfrm>
        </p:spPr>
        <p:txBody>
          <a:bodyPr/>
          <a:lstStyle/>
          <a:p>
            <a:pPr marL="0" lvl="0" indent="0">
              <a:lnSpc>
                <a:spcPct val="80000"/>
              </a:lnSpc>
              <a:buNone/>
            </a:pPr>
            <a:r>
              <a:rPr lang="sv-SE" sz="2000" dirty="0"/>
              <a:t>Du har två kollegor som inte kommer överens. De försöker undvika varandra till varje pris och vill absolut inte arbeta tillsammans. De delar till och med på sig i fikarummet och det har skapat grupperingar och prat bakom ryggen bland alla dina kollegor. Du känner dig väldigt obekväm med situationen och tycker det är tråkigt att dina kollegors konflikt går ut över er andra. </a:t>
            </a:r>
          </a:p>
          <a:p>
            <a:pPr marL="0" lvl="0" indent="0">
              <a:lnSpc>
                <a:spcPct val="80000"/>
              </a:lnSpc>
              <a:buNone/>
            </a:pPr>
            <a:endParaRPr lang="sv-SE" sz="2000" dirty="0"/>
          </a:p>
          <a:p>
            <a:pPr lvl="1">
              <a:lnSpc>
                <a:spcPct val="80000"/>
              </a:lnSpc>
              <a:spcBef>
                <a:spcPts val="1000"/>
              </a:spcBef>
            </a:pPr>
            <a:r>
              <a:rPr lang="sv-SE" sz="2000" b="1" dirty="0"/>
              <a:t>Hur tror du att osämja mellan kollegor kan lösas?</a:t>
            </a:r>
            <a:r>
              <a:rPr lang="sv-SE" sz="2000" dirty="0"/>
              <a:t> </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du som enskild medarbetare lyfta dina känslor och tankar kring situationen?</a:t>
            </a:r>
          </a:p>
          <a:p>
            <a:pPr marL="457200" lvl="1" indent="0">
              <a:lnSpc>
                <a:spcPct val="80000"/>
              </a:lnSpc>
              <a:spcBef>
                <a:spcPts val="1000"/>
              </a:spcBef>
              <a:buNone/>
            </a:pPr>
            <a:endParaRPr lang="sv-SE" sz="2000" dirty="0"/>
          </a:p>
          <a:p>
            <a:pPr lvl="1">
              <a:lnSpc>
                <a:spcPct val="80000"/>
              </a:lnSpc>
              <a:spcBef>
                <a:spcPts val="1000"/>
              </a:spcBef>
            </a:pPr>
            <a:r>
              <a:rPr lang="sv-SE" sz="2000" b="1" dirty="0"/>
              <a:t>Vilka bör inkluderas i hanteringen av en sån här situation?</a:t>
            </a:r>
            <a:endParaRPr lang="sv-SE" sz="2000" dirty="0"/>
          </a:p>
        </p:txBody>
      </p:sp>
      <p:sp>
        <p:nvSpPr>
          <p:cNvPr id="2" name="Rubrik 1">
            <a:extLst>
              <a:ext uri="{FF2B5EF4-FFF2-40B4-BE49-F238E27FC236}">
                <a16:creationId xmlns:a16="http://schemas.microsoft.com/office/drawing/2014/main" id="{A2BCF021-45F5-4882-B2C2-8E9D3528CC9F}"/>
              </a:ext>
            </a:extLst>
          </p:cNvPr>
          <p:cNvSpPr>
            <a:spLocks noGrp="1"/>
          </p:cNvSpPr>
          <p:nvPr>
            <p:ph type="title"/>
          </p:nvPr>
        </p:nvSpPr>
        <p:spPr>
          <a:xfrm>
            <a:off x="2165229" y="0"/>
            <a:ext cx="8660415" cy="1449237"/>
          </a:xfrm>
        </p:spPr>
        <p:txBody>
          <a:bodyPr anchor="b"/>
          <a:lstStyle/>
          <a:p>
            <a:r>
              <a:rPr lang="sv-SE" dirty="0"/>
              <a:t>19. Osämja mellan kollegor</a:t>
            </a:r>
          </a:p>
        </p:txBody>
      </p:sp>
      <p:sp>
        <p:nvSpPr>
          <p:cNvPr id="4" name="Platshållare för datum 3" hidden="1">
            <a:extLst>
              <a:ext uri="{FF2B5EF4-FFF2-40B4-BE49-F238E27FC236}">
                <a16:creationId xmlns:a16="http://schemas.microsoft.com/office/drawing/2014/main" id="{EE6597D7-C37D-406A-97C4-50CA61FBCC03}"/>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B4927698-7093-419B-8DDE-B56AA2EF9C8D}"/>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1804927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4BA1CDB-2440-4820-8565-890F89816BF5}"/>
              </a:ext>
            </a:extLst>
          </p:cNvPr>
          <p:cNvSpPr>
            <a:spLocks noGrp="1"/>
          </p:cNvSpPr>
          <p:nvPr>
            <p:ph idx="1"/>
          </p:nvPr>
        </p:nvSpPr>
        <p:spPr>
          <a:xfrm>
            <a:off x="1465745" y="1708030"/>
            <a:ext cx="9359900" cy="4205408"/>
          </a:xfrm>
        </p:spPr>
        <p:txBody>
          <a:bodyPr>
            <a:normAutofit/>
          </a:bodyPr>
          <a:lstStyle/>
          <a:p>
            <a:pPr marL="0" lvl="0" indent="0">
              <a:lnSpc>
                <a:spcPct val="80000"/>
              </a:lnSpc>
              <a:buNone/>
            </a:pPr>
            <a:r>
              <a:rPr lang="sv-SE" sz="2000" dirty="0"/>
              <a:t>Du har en medarbetare som har arbetat inom verksamheten i väldigt många år. Personen anser sig vara mycket kompetent och är inte rädd för att uttrycka sina åsikter om hur saker och ting bör skötas. Du känner att det är svårt att komma till tals och att du inte kan uttrycka dina åsikter och synsätt utan att medarbetaren flikar in och ”rättar” dig. Du irriterar dig på medarbetarens brist på självinsikt och tycker det är jobbigt med någon som hela tiden vill hävda sig, eftersom det påverkar din lust att jobba och utvecklas på arbetsplatsen. </a:t>
            </a:r>
          </a:p>
          <a:p>
            <a:pPr marL="0" lvl="0" indent="0">
              <a:lnSpc>
                <a:spcPct val="80000"/>
              </a:lnSpc>
              <a:buNone/>
            </a:pPr>
            <a:endParaRPr lang="sv-SE" sz="2000" dirty="0"/>
          </a:p>
          <a:p>
            <a:pPr lvl="1">
              <a:lnSpc>
                <a:spcPct val="80000"/>
              </a:lnSpc>
              <a:spcBef>
                <a:spcPts val="1000"/>
              </a:spcBef>
            </a:pPr>
            <a:r>
              <a:rPr lang="sv-SE" sz="2000" b="1" dirty="0"/>
              <a:t>Hur kan du ta upp detta med din medarbetare utan att skapa dålig stämning eller såra dem?</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ni främja en arbetsmiljö där alla känner att de får komma till tals och där nya synvinklar och erfarenheter respekteras och välkomnas?</a:t>
            </a:r>
            <a:endParaRPr lang="sv-SE" sz="2000" dirty="0"/>
          </a:p>
        </p:txBody>
      </p:sp>
      <p:sp>
        <p:nvSpPr>
          <p:cNvPr id="2" name="Rubrik 1">
            <a:extLst>
              <a:ext uri="{FF2B5EF4-FFF2-40B4-BE49-F238E27FC236}">
                <a16:creationId xmlns:a16="http://schemas.microsoft.com/office/drawing/2014/main" id="{3065D4D3-7922-490B-AE28-E84738E6A1CC}"/>
              </a:ext>
            </a:extLst>
          </p:cNvPr>
          <p:cNvSpPr>
            <a:spLocks noGrp="1"/>
          </p:cNvSpPr>
          <p:nvPr>
            <p:ph type="title"/>
          </p:nvPr>
        </p:nvSpPr>
        <p:spPr>
          <a:xfrm>
            <a:off x="2165229" y="0"/>
            <a:ext cx="8660415" cy="1449237"/>
          </a:xfrm>
        </p:spPr>
        <p:txBody>
          <a:bodyPr anchor="b"/>
          <a:lstStyle/>
          <a:p>
            <a:r>
              <a:rPr lang="sv-SE" dirty="0"/>
              <a:t>20. Den mer erfarna medarbetaren</a:t>
            </a:r>
          </a:p>
        </p:txBody>
      </p:sp>
      <p:sp>
        <p:nvSpPr>
          <p:cNvPr id="4" name="Platshållare för datum 3" hidden="1">
            <a:extLst>
              <a:ext uri="{FF2B5EF4-FFF2-40B4-BE49-F238E27FC236}">
                <a16:creationId xmlns:a16="http://schemas.microsoft.com/office/drawing/2014/main" id="{C089F646-8B9F-4A1E-AC47-A7DBBB0CC23F}"/>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0A2904B5-3BB3-4D03-9D4B-320D0749641F}"/>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4166953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A6F22B9B-80D9-4025-8D00-8B62BA077D64}"/>
              </a:ext>
            </a:extLst>
          </p:cNvPr>
          <p:cNvSpPr>
            <a:spLocks noGrp="1"/>
          </p:cNvSpPr>
          <p:nvPr>
            <p:ph type="title"/>
          </p:nvPr>
        </p:nvSpPr>
        <p:spPr>
          <a:xfrm>
            <a:off x="1416050" y="2232026"/>
            <a:ext cx="9359900" cy="1196974"/>
          </a:xfrm>
        </p:spPr>
        <p:txBody>
          <a:bodyPr/>
          <a:lstStyle/>
          <a:p>
            <a:pPr algn="ctr"/>
            <a:r>
              <a:rPr lang="sv-SE" sz="5400" b="1" dirty="0"/>
              <a:t>Självkänsla och arbetsglädje</a:t>
            </a:r>
          </a:p>
        </p:txBody>
      </p:sp>
      <p:sp>
        <p:nvSpPr>
          <p:cNvPr id="4" name="Platshållare för datum 3" hidden="1">
            <a:extLst>
              <a:ext uri="{FF2B5EF4-FFF2-40B4-BE49-F238E27FC236}">
                <a16:creationId xmlns:a16="http://schemas.microsoft.com/office/drawing/2014/main" id="{3555E80E-3F65-4595-B04C-99F17D4E64AB}"/>
              </a:ext>
            </a:extLst>
          </p:cNvPr>
          <p:cNvSpPr>
            <a:spLocks noGrp="1"/>
          </p:cNvSpPr>
          <p:nvPr>
            <p:ph type="dt" sz="half" idx="10"/>
          </p:nvPr>
        </p:nvSpPr>
        <p:spPr/>
        <p:txBody>
          <a:bodyPr/>
          <a:lstStyle/>
          <a:p>
            <a:fld id="{07EAEB19-90F3-4AD2-B70B-814EB8512323}" type="datetime1">
              <a:rPr lang="sv-SE" smtClean="0"/>
              <a:pPr/>
              <a:t>2025-01-21</a:t>
            </a:fld>
            <a:endParaRPr lang="sv-SE"/>
          </a:p>
        </p:txBody>
      </p:sp>
      <p:sp>
        <p:nvSpPr>
          <p:cNvPr id="5" name="Platshållare för bildnummer 4" hidden="1">
            <a:extLst>
              <a:ext uri="{FF2B5EF4-FFF2-40B4-BE49-F238E27FC236}">
                <a16:creationId xmlns:a16="http://schemas.microsoft.com/office/drawing/2014/main" id="{46512D56-2A30-4097-AF89-34D51F96986F}"/>
              </a:ext>
            </a:extLst>
          </p:cNvPr>
          <p:cNvSpPr>
            <a:spLocks noGrp="1"/>
          </p:cNvSpPr>
          <p:nvPr>
            <p:ph type="sldNum" sz="quarter" idx="12"/>
          </p:nvPr>
        </p:nvSpPr>
        <p:spPr/>
        <p:txBody>
          <a:bodyPr/>
          <a:lstStyle/>
          <a:p>
            <a:fld id="{627AEC0D-B48B-4E17-81D8-6943F3477C36}" type="slidenum">
              <a:rPr lang="sv-SE" smtClean="0"/>
              <a:pPr/>
              <a:t>27</a:t>
            </a:fld>
            <a:endParaRPr lang="sv-SE"/>
          </a:p>
        </p:txBody>
      </p:sp>
    </p:spTree>
    <p:extLst>
      <p:ext uri="{BB962C8B-B14F-4D97-AF65-F5344CB8AC3E}">
        <p14:creationId xmlns:p14="http://schemas.microsoft.com/office/powerpoint/2010/main" val="51866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DCBF8A62-F541-400C-B185-2C451AC79858}"/>
              </a:ext>
            </a:extLst>
          </p:cNvPr>
          <p:cNvSpPr>
            <a:spLocks noGrp="1"/>
          </p:cNvSpPr>
          <p:nvPr>
            <p:ph idx="1"/>
          </p:nvPr>
        </p:nvSpPr>
        <p:spPr>
          <a:xfrm>
            <a:off x="1465745" y="1716657"/>
            <a:ext cx="9359900" cy="4196781"/>
          </a:xfrm>
        </p:spPr>
        <p:txBody>
          <a:bodyPr>
            <a:normAutofit/>
          </a:bodyPr>
          <a:lstStyle/>
          <a:p>
            <a:pPr marL="0" lvl="0" indent="0">
              <a:lnSpc>
                <a:spcPct val="80000"/>
              </a:lnSpc>
              <a:buNone/>
            </a:pPr>
            <a:r>
              <a:rPr lang="sv-SE" sz="2000" dirty="0"/>
              <a:t>En av de forskargrupper du arbetar med har bett dig att hjälpa till med teknisk service i ett försök. Arbetet innebär avlivning och dissekering av många djur och du känner ett obehag inför uppgiften men vågar inte säga till eftersom att du inte vill verka oprofessionell. Du har märkt mer och mer hur avlivning och </a:t>
            </a:r>
            <a:r>
              <a:rPr lang="sv-SE" sz="2000" dirty="0" err="1"/>
              <a:t>invasiva</a:t>
            </a:r>
            <a:r>
              <a:rPr lang="sv-SE" sz="2000" dirty="0"/>
              <a:t> procedurer tär på dig och får dig att må dåligt, men du tänker att det är bäst att hålla det för dig själv för att inte riskera att bemötas med kritik och oförståelse.</a:t>
            </a:r>
          </a:p>
          <a:p>
            <a:pPr marL="0" lvl="0" indent="0">
              <a:lnSpc>
                <a:spcPct val="80000"/>
              </a:lnSpc>
              <a:buNone/>
            </a:pPr>
            <a:endParaRPr lang="sv-SE" sz="2000" dirty="0"/>
          </a:p>
          <a:p>
            <a:pPr lvl="1">
              <a:lnSpc>
                <a:spcPct val="80000"/>
              </a:lnSpc>
              <a:spcBef>
                <a:spcPts val="1000"/>
              </a:spcBef>
            </a:pPr>
            <a:r>
              <a:rPr lang="sv-SE" sz="2000" b="1" dirty="0"/>
              <a:t>Till vem bör du lyfta dina känslor kring arbetsuppgiften?</a:t>
            </a:r>
          </a:p>
          <a:p>
            <a:pPr lvl="1">
              <a:lnSpc>
                <a:spcPct val="80000"/>
              </a:lnSpc>
              <a:spcBef>
                <a:spcPts val="1000"/>
              </a:spcBef>
            </a:pPr>
            <a:endParaRPr lang="sv-SE" sz="2000" dirty="0"/>
          </a:p>
          <a:p>
            <a:pPr lvl="1">
              <a:lnSpc>
                <a:spcPct val="80000"/>
              </a:lnSpc>
              <a:spcBef>
                <a:spcPts val="1000"/>
              </a:spcBef>
            </a:pPr>
            <a:r>
              <a:rPr lang="sv-SE" sz="2000" b="1" dirty="0"/>
              <a:t>Hur kan du bemöta en medarbetare som utrycker sådana känslor kring arbetet?</a:t>
            </a:r>
          </a:p>
          <a:p>
            <a:pPr lvl="1">
              <a:lnSpc>
                <a:spcPct val="80000"/>
              </a:lnSpc>
              <a:spcBef>
                <a:spcPts val="1000"/>
              </a:spcBef>
            </a:pPr>
            <a:endParaRPr lang="sv-SE" sz="2000" dirty="0"/>
          </a:p>
          <a:p>
            <a:pPr lvl="1">
              <a:lnSpc>
                <a:spcPct val="80000"/>
              </a:lnSpc>
              <a:spcBef>
                <a:spcPts val="1000"/>
              </a:spcBef>
            </a:pPr>
            <a:r>
              <a:rPr lang="sv-SE" sz="2000" b="1" dirty="0"/>
              <a:t>Hur kan chefen och andra ledare agera för att främja ett arbetsklimat där medarbetare inte känner obehag och rädsla inför att berätta hur de mår?</a:t>
            </a:r>
            <a:endParaRPr lang="sv-SE" sz="2000" dirty="0"/>
          </a:p>
        </p:txBody>
      </p:sp>
      <p:sp>
        <p:nvSpPr>
          <p:cNvPr id="2" name="Rubrik 1">
            <a:extLst>
              <a:ext uri="{FF2B5EF4-FFF2-40B4-BE49-F238E27FC236}">
                <a16:creationId xmlns:a16="http://schemas.microsoft.com/office/drawing/2014/main" id="{4FF1E76C-EF60-489A-B1CA-DD8C52EA090A}"/>
              </a:ext>
            </a:extLst>
          </p:cNvPr>
          <p:cNvSpPr>
            <a:spLocks noGrp="1"/>
          </p:cNvSpPr>
          <p:nvPr>
            <p:ph type="title"/>
          </p:nvPr>
        </p:nvSpPr>
        <p:spPr>
          <a:xfrm>
            <a:off x="2165229" y="1"/>
            <a:ext cx="8660415" cy="1412874"/>
          </a:xfrm>
        </p:spPr>
        <p:txBody>
          <a:bodyPr anchor="b"/>
          <a:lstStyle/>
          <a:p>
            <a:r>
              <a:rPr lang="sv-SE" dirty="0"/>
              <a:t>21. Obekväm med uppgiften</a:t>
            </a:r>
          </a:p>
        </p:txBody>
      </p:sp>
      <p:sp>
        <p:nvSpPr>
          <p:cNvPr id="4" name="Platshållare för datum 3" hidden="1">
            <a:extLst>
              <a:ext uri="{FF2B5EF4-FFF2-40B4-BE49-F238E27FC236}">
                <a16:creationId xmlns:a16="http://schemas.microsoft.com/office/drawing/2014/main" id="{5EB587E1-34E4-4D19-A493-3470A339E65B}"/>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09ABAC35-1C0B-44BC-A43F-DC82875C2C88}"/>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67406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0B4D1A3-8C68-4547-B76C-3A73A2E1CBFA}"/>
              </a:ext>
            </a:extLst>
          </p:cNvPr>
          <p:cNvSpPr>
            <a:spLocks noGrp="1"/>
          </p:cNvSpPr>
          <p:nvPr>
            <p:ph idx="1"/>
          </p:nvPr>
        </p:nvSpPr>
        <p:spPr>
          <a:xfrm>
            <a:off x="1465745" y="1708031"/>
            <a:ext cx="9359900" cy="4205408"/>
          </a:xfrm>
        </p:spPr>
        <p:txBody>
          <a:bodyPr/>
          <a:lstStyle/>
          <a:p>
            <a:pPr marL="0" lvl="0" indent="0">
              <a:lnSpc>
                <a:spcPct val="80000"/>
              </a:lnSpc>
              <a:buNone/>
            </a:pPr>
            <a:r>
              <a:rPr lang="sv-SE" sz="2000" dirty="0"/>
              <a:t>Du trivs bra på ditt jobb, men upplever att ni alla kan bli bättre på att ge varandra positiv feedback. Du tror att det skulle bidra till större utvecklingspotential och ett mer öppet arbetsklimat. Däremot vet du inte riktigt hur du ska ta upp ditt önskemål med gruppen eftersom ingen annan verkar tycka att det behövs. </a:t>
            </a:r>
          </a:p>
          <a:p>
            <a:pPr marL="0" lvl="0" indent="0">
              <a:lnSpc>
                <a:spcPct val="80000"/>
              </a:lnSpc>
              <a:buNone/>
            </a:pPr>
            <a:endParaRPr lang="sv-SE" sz="2000" dirty="0"/>
          </a:p>
          <a:p>
            <a:pPr lvl="1">
              <a:lnSpc>
                <a:spcPct val="80000"/>
              </a:lnSpc>
              <a:spcBef>
                <a:spcPts val="1000"/>
              </a:spcBef>
            </a:pPr>
            <a:r>
              <a:rPr lang="sv-SE" sz="2000" b="1" dirty="0"/>
              <a:t>Hur skulle du som medarbetare lyfta det här till dina kollegor och till din chef?</a:t>
            </a:r>
          </a:p>
          <a:p>
            <a:pPr marL="457200" lvl="1" indent="0">
              <a:lnSpc>
                <a:spcPct val="80000"/>
              </a:lnSpc>
              <a:spcBef>
                <a:spcPts val="1000"/>
              </a:spcBef>
              <a:buNone/>
            </a:pPr>
            <a:endParaRPr lang="sv-SE" sz="2000" dirty="0"/>
          </a:p>
          <a:p>
            <a:pPr lvl="1">
              <a:lnSpc>
                <a:spcPct val="80000"/>
              </a:lnSpc>
              <a:spcBef>
                <a:spcPts val="1000"/>
              </a:spcBef>
            </a:pPr>
            <a:r>
              <a:rPr lang="sv-SE" sz="2000" b="1" dirty="0"/>
              <a:t>Hur skulle ni kunna främja ett arbetsklimat där positiv feedback har en naturlig del i arbetet?</a:t>
            </a:r>
            <a:endParaRPr lang="sv-SE" sz="2000" dirty="0"/>
          </a:p>
        </p:txBody>
      </p:sp>
      <p:sp>
        <p:nvSpPr>
          <p:cNvPr id="2" name="Rubrik 1">
            <a:extLst>
              <a:ext uri="{FF2B5EF4-FFF2-40B4-BE49-F238E27FC236}">
                <a16:creationId xmlns:a16="http://schemas.microsoft.com/office/drawing/2014/main" id="{9E68B2A7-6085-41BF-BA3E-1B557CB52CF2}"/>
              </a:ext>
            </a:extLst>
          </p:cNvPr>
          <p:cNvSpPr>
            <a:spLocks noGrp="1"/>
          </p:cNvSpPr>
          <p:nvPr>
            <p:ph type="title"/>
          </p:nvPr>
        </p:nvSpPr>
        <p:spPr>
          <a:xfrm>
            <a:off x="2165229" y="1"/>
            <a:ext cx="8660415" cy="1449238"/>
          </a:xfrm>
        </p:spPr>
        <p:txBody>
          <a:bodyPr anchor="b"/>
          <a:lstStyle/>
          <a:p>
            <a:r>
              <a:rPr lang="sv-SE" dirty="0"/>
              <a:t>22. Positiv feedback</a:t>
            </a:r>
          </a:p>
        </p:txBody>
      </p:sp>
      <p:sp>
        <p:nvSpPr>
          <p:cNvPr id="4" name="Platshållare för datum 3" hidden="1">
            <a:extLst>
              <a:ext uri="{FF2B5EF4-FFF2-40B4-BE49-F238E27FC236}">
                <a16:creationId xmlns:a16="http://schemas.microsoft.com/office/drawing/2014/main" id="{E5B8FDF5-D539-440A-BDF5-EB91E4B655BA}"/>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6AA1E147-B3FC-46D2-91B2-8971D6552D33}"/>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403932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6C771FB-436D-4538-9280-F66E58703B6E}"/>
              </a:ext>
            </a:extLst>
          </p:cNvPr>
          <p:cNvSpPr>
            <a:spLocks noGrp="1"/>
          </p:cNvSpPr>
          <p:nvPr>
            <p:ph idx="1"/>
          </p:nvPr>
        </p:nvSpPr>
        <p:spPr>
          <a:xfrm>
            <a:off x="1465745" y="1716656"/>
            <a:ext cx="9359900" cy="4196781"/>
          </a:xfrm>
        </p:spPr>
        <p:txBody>
          <a:bodyPr>
            <a:normAutofit/>
          </a:bodyPr>
          <a:lstStyle/>
          <a:p>
            <a:pPr marL="0" indent="0">
              <a:lnSpc>
                <a:spcPct val="80000"/>
              </a:lnSpc>
              <a:buNone/>
            </a:pPr>
            <a:r>
              <a:rPr lang="sv-SE" sz="2000" dirty="0"/>
              <a:t>Sveriges 3R-center har tagit fram exempel på scenarier som kan uppstå på en arbetsplats, i syfte att lyfta problem och lösningar med fokus på Culture of care. Dessa scenarier är tänkta att skapa diskussion och eftertanke kring hur det ser ut på just er arbetsplats och hur ni kan kommunicera med varandra om arbetsklimat, arbetssätt och kultur. </a:t>
            </a:r>
          </a:p>
          <a:p>
            <a:pPr marL="0" indent="0">
              <a:lnSpc>
                <a:spcPct val="80000"/>
              </a:lnSpc>
              <a:buNone/>
            </a:pPr>
            <a:endParaRPr lang="sv-SE" sz="2000" dirty="0"/>
          </a:p>
          <a:p>
            <a:pPr marL="0" indent="0">
              <a:lnSpc>
                <a:spcPct val="80000"/>
              </a:lnSpc>
              <a:buNone/>
            </a:pPr>
            <a:r>
              <a:rPr lang="sv-SE" sz="2000" dirty="0"/>
              <a:t>Vi har skapat 25 olika scenarier som alla representerar olika problem som har olika potentiella lösningar. Tanken är att dessa kan användas som ett stöd på er arbetsplats där ni samlas och diskuterar de olika scenarierna med jämna intervaller. Ni kan till exempel välja att gå igenom ett scenario i veckan, ett varannan vecka eller så ofta som ni känner att det behövs på just er arbetsplats. </a:t>
            </a:r>
          </a:p>
          <a:p>
            <a:pPr marL="0" indent="0">
              <a:lnSpc>
                <a:spcPct val="80000"/>
              </a:lnSpc>
              <a:buNone/>
            </a:pPr>
            <a:endParaRPr lang="sv-SE" sz="2000" dirty="0"/>
          </a:p>
          <a:p>
            <a:pPr marL="0" indent="0">
              <a:lnSpc>
                <a:spcPct val="80000"/>
              </a:lnSpc>
              <a:buNone/>
            </a:pPr>
            <a:r>
              <a:rPr lang="sv-SE" sz="2000" dirty="0"/>
              <a:t>Skriv gärna ut och använd scenarierna som en kortlek där ni drar eller väljer ut ett kort att arbeta med per gång!</a:t>
            </a:r>
          </a:p>
        </p:txBody>
      </p:sp>
      <p:sp>
        <p:nvSpPr>
          <p:cNvPr id="2" name="Rubrik 1">
            <a:extLst>
              <a:ext uri="{FF2B5EF4-FFF2-40B4-BE49-F238E27FC236}">
                <a16:creationId xmlns:a16="http://schemas.microsoft.com/office/drawing/2014/main" id="{EDCDBCCE-940E-4BB9-ADF3-085FC736478A}"/>
              </a:ext>
            </a:extLst>
          </p:cNvPr>
          <p:cNvSpPr>
            <a:spLocks noGrp="1"/>
          </p:cNvSpPr>
          <p:nvPr>
            <p:ph type="title"/>
          </p:nvPr>
        </p:nvSpPr>
        <p:spPr>
          <a:xfrm>
            <a:off x="1465745" y="0"/>
            <a:ext cx="9359900" cy="1449237"/>
          </a:xfrm>
        </p:spPr>
        <p:txBody>
          <a:bodyPr anchor="b"/>
          <a:lstStyle/>
          <a:p>
            <a:pPr algn="ctr"/>
            <a:r>
              <a:rPr lang="sv-SE" dirty="0"/>
              <a:t>Hur ska detta verktyg användas?</a:t>
            </a:r>
          </a:p>
        </p:txBody>
      </p:sp>
      <p:sp>
        <p:nvSpPr>
          <p:cNvPr id="4" name="Platshållare för datum 3" hidden="1">
            <a:extLst>
              <a:ext uri="{FF2B5EF4-FFF2-40B4-BE49-F238E27FC236}">
                <a16:creationId xmlns:a16="http://schemas.microsoft.com/office/drawing/2014/main" id="{536D18F1-1C41-420A-8D48-8E492D07C8A1}"/>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7BA1D19E-FC46-490D-B40B-42ECABD586C8}"/>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1234151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C320599-3858-4650-92D7-B5519DE256DB}"/>
              </a:ext>
            </a:extLst>
          </p:cNvPr>
          <p:cNvSpPr>
            <a:spLocks noGrp="1"/>
          </p:cNvSpPr>
          <p:nvPr>
            <p:ph idx="1"/>
          </p:nvPr>
        </p:nvSpPr>
        <p:spPr>
          <a:xfrm>
            <a:off x="1465745" y="1725283"/>
            <a:ext cx="9359900" cy="4188155"/>
          </a:xfrm>
        </p:spPr>
        <p:txBody>
          <a:bodyPr>
            <a:normAutofit lnSpcReduction="10000"/>
          </a:bodyPr>
          <a:lstStyle/>
          <a:p>
            <a:pPr marL="0" lvl="0" indent="0">
              <a:lnSpc>
                <a:spcPct val="80000"/>
              </a:lnSpc>
              <a:buNone/>
            </a:pPr>
            <a:r>
              <a:rPr lang="sv-SE" sz="2000" dirty="0"/>
              <a:t>Du upplever att det tas beslut som direkt rör dig, dina kollegor och djurens välfärd utan att du och dina kollegor får någon chans att tycka till. Du känner inte att överordnade värdesätter dina eller dina kollegors åsikter och erfarenheter, trots att det är ni som faktiskt jobbar med djuren och som vet bäst hur det dagliga arbetet fungerar. Ni har också en bättre idé om hur nya rutiner kan komma att påverka verksamheten.</a:t>
            </a:r>
          </a:p>
          <a:p>
            <a:pPr marL="0" lvl="0" indent="0">
              <a:lnSpc>
                <a:spcPct val="80000"/>
              </a:lnSpc>
              <a:buNone/>
            </a:pPr>
            <a:endParaRPr lang="sv-SE" sz="2000" dirty="0"/>
          </a:p>
          <a:p>
            <a:pPr lvl="1">
              <a:lnSpc>
                <a:spcPct val="80000"/>
              </a:lnSpc>
              <a:spcBef>
                <a:spcPts val="1000"/>
              </a:spcBef>
            </a:pPr>
            <a:r>
              <a:rPr lang="sv-SE" sz="2000" b="1" dirty="0"/>
              <a:t>Hur skulle du uttrycka ditt missnöje till chefen och andra ledare i ett sådant här fall?</a:t>
            </a:r>
          </a:p>
          <a:p>
            <a:pPr lvl="1">
              <a:lnSpc>
                <a:spcPct val="80000"/>
              </a:lnSpc>
              <a:spcBef>
                <a:spcPts val="1000"/>
              </a:spcBef>
            </a:pPr>
            <a:endParaRPr lang="sv-SE" sz="2000" dirty="0"/>
          </a:p>
          <a:p>
            <a:pPr lvl="1">
              <a:lnSpc>
                <a:spcPct val="80000"/>
              </a:lnSpc>
              <a:spcBef>
                <a:spcPts val="1000"/>
              </a:spcBef>
            </a:pPr>
            <a:r>
              <a:rPr lang="sv-SE" sz="2000" b="1" dirty="0"/>
              <a:t>Anser du att chefen och andra ledare</a:t>
            </a:r>
            <a:r>
              <a:rPr lang="sv-SE" sz="2000" b="1" dirty="0">
                <a:solidFill>
                  <a:srgbClr val="FF0000"/>
                </a:solidFill>
              </a:rPr>
              <a:t> </a:t>
            </a:r>
            <a:r>
              <a:rPr lang="sv-SE" sz="2000" b="1" dirty="0"/>
              <a:t>har ett ansvar att inkludera andra medarbetare i beslut som rör deras arbetssituation?</a:t>
            </a:r>
          </a:p>
          <a:p>
            <a:pPr lvl="1">
              <a:lnSpc>
                <a:spcPct val="80000"/>
              </a:lnSpc>
              <a:spcBef>
                <a:spcPts val="1000"/>
              </a:spcBef>
            </a:pPr>
            <a:endParaRPr lang="sv-SE" sz="2000" dirty="0"/>
          </a:p>
          <a:p>
            <a:pPr lvl="1">
              <a:lnSpc>
                <a:spcPct val="80000"/>
              </a:lnSpc>
              <a:spcBef>
                <a:spcPts val="1000"/>
              </a:spcBef>
            </a:pPr>
            <a:r>
              <a:rPr lang="sv-SE" sz="2000" b="1" dirty="0"/>
              <a:t>Hur kan ni främja en mer transparent kultur där alla känner sig sedda och hörda?</a:t>
            </a:r>
            <a:endParaRPr lang="sv-SE" sz="2000" dirty="0"/>
          </a:p>
        </p:txBody>
      </p:sp>
      <p:sp>
        <p:nvSpPr>
          <p:cNvPr id="2" name="Rubrik 1">
            <a:extLst>
              <a:ext uri="{FF2B5EF4-FFF2-40B4-BE49-F238E27FC236}">
                <a16:creationId xmlns:a16="http://schemas.microsoft.com/office/drawing/2014/main" id="{C8B2C9A3-4DAE-490B-B632-1BC431C47AB6}"/>
              </a:ext>
            </a:extLst>
          </p:cNvPr>
          <p:cNvSpPr>
            <a:spLocks noGrp="1"/>
          </p:cNvSpPr>
          <p:nvPr>
            <p:ph type="title"/>
          </p:nvPr>
        </p:nvSpPr>
        <p:spPr>
          <a:xfrm>
            <a:off x="2165229" y="1"/>
            <a:ext cx="8660415" cy="1412874"/>
          </a:xfrm>
        </p:spPr>
        <p:txBody>
          <a:bodyPr anchor="b"/>
          <a:lstStyle/>
          <a:p>
            <a:r>
              <a:rPr lang="sv-SE" dirty="0"/>
              <a:t>23. Beslut tagna utan dig</a:t>
            </a:r>
          </a:p>
        </p:txBody>
      </p:sp>
      <p:sp>
        <p:nvSpPr>
          <p:cNvPr id="4" name="Platshållare för datum 3" hidden="1">
            <a:extLst>
              <a:ext uri="{FF2B5EF4-FFF2-40B4-BE49-F238E27FC236}">
                <a16:creationId xmlns:a16="http://schemas.microsoft.com/office/drawing/2014/main" id="{8EB3A427-957B-4E3A-A755-A21E0A612A62}"/>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1BC545CE-B9EE-4A57-B4D9-528FFAE770E0}"/>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776174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F8676EB-0B83-4804-AD0A-BCCF44C0D358}"/>
              </a:ext>
            </a:extLst>
          </p:cNvPr>
          <p:cNvSpPr>
            <a:spLocks noGrp="1"/>
          </p:cNvSpPr>
          <p:nvPr>
            <p:ph idx="1"/>
          </p:nvPr>
        </p:nvSpPr>
        <p:spPr>
          <a:xfrm>
            <a:off x="1465745" y="1630392"/>
            <a:ext cx="9359900" cy="4623759"/>
          </a:xfrm>
        </p:spPr>
        <p:txBody>
          <a:bodyPr>
            <a:noAutofit/>
          </a:bodyPr>
          <a:lstStyle/>
          <a:p>
            <a:pPr marL="0" lvl="0" indent="0">
              <a:lnSpc>
                <a:spcPct val="80000"/>
              </a:lnSpc>
              <a:buNone/>
            </a:pPr>
            <a:r>
              <a:rPr lang="sv-SE" sz="2000" dirty="0"/>
              <a:t>Du har blivit ombedd att utföra en speciell typ av injektion i ett pågående försök. Du har blivit utbildad i den här typen av injektion, och är godkänd, men du känner dig lite ringrostig och är orolig att du inte kommer kunna utföra proceduren korrekt. Om proceduren inte utförs korrekt är det troligt att du skadar djuren och påverkar forskningen. Du vill påpeka hur du känner inför uppgiften, men är rädd att andra inte förstår din oro och du vill inte framstå som att du inte kan ditt jobb. Du känner dig pressad till att utföra proceduren trots din osäkerhet. </a:t>
            </a:r>
            <a:br>
              <a:rPr lang="sv-SE" sz="2000" dirty="0"/>
            </a:br>
            <a:endParaRPr lang="sv-SE" sz="2000" dirty="0"/>
          </a:p>
          <a:p>
            <a:pPr lvl="1">
              <a:lnSpc>
                <a:spcPct val="80000"/>
              </a:lnSpc>
              <a:spcBef>
                <a:spcPts val="1000"/>
              </a:spcBef>
            </a:pPr>
            <a:r>
              <a:rPr lang="sv-SE" sz="2000" b="1" dirty="0"/>
              <a:t>Hur kan du som känner osäkerhet kring dina arbetsuppgifter lyfta detta med  dina kollegor och din chef?</a:t>
            </a:r>
          </a:p>
          <a:p>
            <a:pPr lvl="1">
              <a:lnSpc>
                <a:spcPct val="80000"/>
              </a:lnSpc>
              <a:spcBef>
                <a:spcPts val="1000"/>
              </a:spcBef>
            </a:pPr>
            <a:endParaRPr lang="sv-SE" sz="2000" dirty="0"/>
          </a:p>
          <a:p>
            <a:pPr lvl="1">
              <a:lnSpc>
                <a:spcPct val="80000"/>
              </a:lnSpc>
              <a:spcBef>
                <a:spcPts val="1000"/>
              </a:spcBef>
            </a:pPr>
            <a:r>
              <a:rPr lang="sv-SE" sz="2000" b="1" dirty="0"/>
              <a:t>Hur kan ni hjälpa medarbetare att känna sig mer självsäkra och trygga i den här typen av situation?</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ni alla hjälpas åt för att främja ett arbetsklimat som minimerar risken att den här typen av känslor uppstår hos medarbetare?</a:t>
            </a:r>
            <a:endParaRPr lang="sv-SE" sz="2000" dirty="0"/>
          </a:p>
        </p:txBody>
      </p:sp>
      <p:sp>
        <p:nvSpPr>
          <p:cNvPr id="2" name="Rubrik 1">
            <a:extLst>
              <a:ext uri="{FF2B5EF4-FFF2-40B4-BE49-F238E27FC236}">
                <a16:creationId xmlns:a16="http://schemas.microsoft.com/office/drawing/2014/main" id="{9F62F564-06C4-45FF-BCD8-8FDF9B1D40D7}"/>
              </a:ext>
            </a:extLst>
          </p:cNvPr>
          <p:cNvSpPr>
            <a:spLocks noGrp="1"/>
          </p:cNvSpPr>
          <p:nvPr>
            <p:ph type="title"/>
          </p:nvPr>
        </p:nvSpPr>
        <p:spPr>
          <a:xfrm>
            <a:off x="2165229" y="1"/>
            <a:ext cx="8660415" cy="1412874"/>
          </a:xfrm>
        </p:spPr>
        <p:txBody>
          <a:bodyPr anchor="b"/>
          <a:lstStyle/>
          <a:p>
            <a:r>
              <a:rPr lang="sv-SE" dirty="0"/>
              <a:t>24. Osäkerhet kring en procedur </a:t>
            </a:r>
          </a:p>
        </p:txBody>
      </p:sp>
      <p:sp>
        <p:nvSpPr>
          <p:cNvPr id="4" name="Platshållare för datum 3" hidden="1">
            <a:extLst>
              <a:ext uri="{FF2B5EF4-FFF2-40B4-BE49-F238E27FC236}">
                <a16:creationId xmlns:a16="http://schemas.microsoft.com/office/drawing/2014/main" id="{10EF9E04-5312-4ACC-8AE4-0F747058215D}"/>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E49F919E-CBE4-4128-A465-8DCB1417B27A}"/>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464937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C5E1B59E-CBA9-495D-9015-0898A3D60215}"/>
              </a:ext>
            </a:extLst>
          </p:cNvPr>
          <p:cNvSpPr>
            <a:spLocks noGrp="1"/>
          </p:cNvSpPr>
          <p:nvPr>
            <p:ph idx="1"/>
          </p:nvPr>
        </p:nvSpPr>
        <p:spPr>
          <a:xfrm>
            <a:off x="1465745" y="1621766"/>
            <a:ext cx="9359900" cy="4528868"/>
          </a:xfrm>
        </p:spPr>
        <p:txBody>
          <a:bodyPr>
            <a:normAutofit fontScale="92500" lnSpcReduction="10000"/>
          </a:bodyPr>
          <a:lstStyle/>
          <a:p>
            <a:pPr marL="0" lvl="0" indent="0">
              <a:buNone/>
            </a:pPr>
            <a:r>
              <a:rPr lang="sv-SE" sz="2200" dirty="0"/>
              <a:t>Du har en ny medarbetare på jobbet som är ivrig att lära sig och gör ett bra jobb överlag. Personen tycks dock ha svårt att be om hjälp där det hade behövts och du upptäcker flera misstag som hade kunnat undvikas om du, eller någon annan, hade känt till situationen. De här misstagen har lett till onödigt lidande för djuren och irriterade forskare. Du misstänker att den nya medarbetaren inte vågar fråga om hjälp med risk för att verka okunnig eller tjatig. Du har heller inte tid att observera allt medarbetaren gör för att säkerställa att det går rätt till. </a:t>
            </a:r>
            <a:br>
              <a:rPr lang="sv-SE" sz="2200" dirty="0"/>
            </a:br>
            <a:endParaRPr lang="sv-SE" sz="2200" dirty="0"/>
          </a:p>
          <a:p>
            <a:pPr lvl="1">
              <a:spcBef>
                <a:spcPts val="1000"/>
              </a:spcBef>
            </a:pPr>
            <a:r>
              <a:rPr lang="sv-SE" sz="2200" b="1" dirty="0"/>
              <a:t>Hur kan du prata med din nya medarbetare om problematiken?</a:t>
            </a:r>
          </a:p>
          <a:p>
            <a:pPr marL="457200" lvl="1" indent="0">
              <a:spcBef>
                <a:spcPts val="1000"/>
              </a:spcBef>
              <a:buNone/>
            </a:pPr>
            <a:endParaRPr lang="sv-SE" sz="2200" dirty="0"/>
          </a:p>
          <a:p>
            <a:pPr lvl="1">
              <a:spcBef>
                <a:spcPts val="1000"/>
              </a:spcBef>
            </a:pPr>
            <a:r>
              <a:rPr lang="sv-SE" sz="2200" b="1" dirty="0"/>
              <a:t>Borde den nya medarbetaren få en varning eller ligger det på chefen och mer erfarna kollegor att se till att den här typen av problematik inte uppstår? </a:t>
            </a:r>
          </a:p>
          <a:p>
            <a:pPr lvl="1">
              <a:spcBef>
                <a:spcPts val="1000"/>
              </a:spcBef>
            </a:pPr>
            <a:endParaRPr lang="sv-SE" sz="2200" b="1" dirty="0"/>
          </a:p>
          <a:p>
            <a:pPr lvl="1">
              <a:spcBef>
                <a:spcPts val="1000"/>
              </a:spcBef>
            </a:pPr>
            <a:r>
              <a:rPr lang="sv-SE" sz="2200" b="1" dirty="0"/>
              <a:t>Hur kan en introduktion och eventuellt mentorskap av nya personer utformas så att alla känner sig trygga i sin arbetsroll och bekväma i att be om hjälp? </a:t>
            </a:r>
            <a:endParaRPr lang="sv-SE" sz="2200" dirty="0"/>
          </a:p>
          <a:p>
            <a:pPr lvl="1"/>
            <a:endParaRPr lang="sv-SE" dirty="0"/>
          </a:p>
          <a:p>
            <a:endParaRPr lang="sv-SE" dirty="0"/>
          </a:p>
        </p:txBody>
      </p:sp>
      <p:sp>
        <p:nvSpPr>
          <p:cNvPr id="2" name="Rubrik 1">
            <a:extLst>
              <a:ext uri="{FF2B5EF4-FFF2-40B4-BE49-F238E27FC236}">
                <a16:creationId xmlns:a16="http://schemas.microsoft.com/office/drawing/2014/main" id="{E5943932-4B3C-4DD2-AD2C-4B0037F626A0}"/>
              </a:ext>
            </a:extLst>
          </p:cNvPr>
          <p:cNvSpPr>
            <a:spLocks noGrp="1"/>
          </p:cNvSpPr>
          <p:nvPr>
            <p:ph type="title"/>
          </p:nvPr>
        </p:nvSpPr>
        <p:spPr>
          <a:xfrm>
            <a:off x="2165229" y="1"/>
            <a:ext cx="8660415" cy="1440610"/>
          </a:xfrm>
        </p:spPr>
        <p:txBody>
          <a:bodyPr anchor="b"/>
          <a:lstStyle/>
          <a:p>
            <a:r>
              <a:rPr lang="sv-SE" dirty="0"/>
              <a:t>25. Oerfaren medarbetare</a:t>
            </a:r>
          </a:p>
        </p:txBody>
      </p:sp>
      <p:sp>
        <p:nvSpPr>
          <p:cNvPr id="4" name="Platshållare för datum 3" hidden="1">
            <a:extLst>
              <a:ext uri="{FF2B5EF4-FFF2-40B4-BE49-F238E27FC236}">
                <a16:creationId xmlns:a16="http://schemas.microsoft.com/office/drawing/2014/main" id="{4F3E07B9-3014-4294-964D-1C13796432E1}"/>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8403B68B-9A12-4FCF-957D-205067A61F0B}"/>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3559316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09A2F0-2F7B-4C77-B9D6-84F9B4BEC9B6}"/>
              </a:ext>
            </a:extLst>
          </p:cNvPr>
          <p:cNvSpPr>
            <a:spLocks noGrp="1"/>
          </p:cNvSpPr>
          <p:nvPr>
            <p:ph type="title"/>
          </p:nvPr>
        </p:nvSpPr>
        <p:spPr>
          <a:xfrm>
            <a:off x="1416050" y="2830513"/>
            <a:ext cx="9359900" cy="1196974"/>
          </a:xfrm>
        </p:spPr>
        <p:txBody>
          <a:bodyPr/>
          <a:lstStyle/>
          <a:p>
            <a:pPr algn="ctr"/>
            <a:r>
              <a:rPr lang="sv-SE" sz="5400" b="1" dirty="0"/>
              <a:t>Arbetsuppgifter och djurvälfärd</a:t>
            </a:r>
          </a:p>
        </p:txBody>
      </p:sp>
    </p:spTree>
    <p:extLst>
      <p:ext uri="{BB962C8B-B14F-4D97-AF65-F5344CB8AC3E}">
        <p14:creationId xmlns:p14="http://schemas.microsoft.com/office/powerpoint/2010/main" val="255160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C978F10F-FA30-4BE3-BABF-7DAD01437F17}"/>
              </a:ext>
            </a:extLst>
          </p:cNvPr>
          <p:cNvSpPr>
            <a:spLocks noGrp="1"/>
          </p:cNvSpPr>
          <p:nvPr>
            <p:ph idx="1"/>
          </p:nvPr>
        </p:nvSpPr>
        <p:spPr>
          <a:xfrm>
            <a:off x="1465745" y="1725283"/>
            <a:ext cx="9359900" cy="4188155"/>
          </a:xfrm>
        </p:spPr>
        <p:txBody>
          <a:bodyPr/>
          <a:lstStyle/>
          <a:p>
            <a:pPr marL="0" lvl="0" indent="0">
              <a:lnSpc>
                <a:spcPct val="80000"/>
              </a:lnSpc>
              <a:buNone/>
            </a:pPr>
            <a:r>
              <a:rPr lang="sv-SE" sz="2000" dirty="0"/>
              <a:t>En av dina medarbetare är mycket mån om djurvälfärden och tar alltid god tid på sig vid matning och rengöring av djurens boyta. Under den tiden byter medarbetaren ut berikning och interagerar med djuren. Detta leder till att medarbetaren genomför sina arbetsuppgifter långsammare än dina andra kollegor. På grund av att ni andra får mer gjort på kortare tid har en frustration uppstått bland dig och dina kollegor. </a:t>
            </a:r>
          </a:p>
          <a:p>
            <a:pPr marL="0" lvl="0" indent="0">
              <a:lnSpc>
                <a:spcPct val="80000"/>
              </a:lnSpc>
              <a:buNone/>
            </a:pPr>
            <a:r>
              <a:rPr lang="sv-SE" sz="2000" dirty="0"/>
              <a:t>Du och dina kollegor menar att det går att tillgodose djurens behov utan att ta så lång tid på sig och att alla borde sträva efter att ha samma arbetsbelastning. </a:t>
            </a:r>
          </a:p>
          <a:p>
            <a:pPr marL="0" lvl="0" indent="0">
              <a:lnSpc>
                <a:spcPct val="80000"/>
              </a:lnSpc>
              <a:buNone/>
            </a:pPr>
            <a:endParaRPr lang="sv-SE" sz="2000" dirty="0"/>
          </a:p>
          <a:p>
            <a:pPr lvl="1">
              <a:lnSpc>
                <a:spcPct val="80000"/>
              </a:lnSpc>
              <a:spcBef>
                <a:spcPts val="1000"/>
              </a:spcBef>
            </a:pPr>
            <a:r>
              <a:rPr lang="sv-SE" sz="2000" b="1" dirty="0"/>
              <a:t>Hur skulle du kommunicera dina tankar till din medarbetare utan att såra personens känslor?</a:t>
            </a:r>
          </a:p>
          <a:p>
            <a:pPr marL="457200" lvl="1" indent="0">
              <a:lnSpc>
                <a:spcPct val="80000"/>
              </a:lnSpc>
              <a:spcBef>
                <a:spcPts val="1000"/>
              </a:spcBef>
              <a:buNone/>
            </a:pPr>
            <a:endParaRPr lang="sv-SE" sz="2000" dirty="0"/>
          </a:p>
          <a:p>
            <a:pPr lvl="1">
              <a:lnSpc>
                <a:spcPct val="80000"/>
              </a:lnSpc>
              <a:spcBef>
                <a:spcPts val="1000"/>
              </a:spcBef>
            </a:pPr>
            <a:r>
              <a:rPr lang="sv-SE" sz="2000" b="1" dirty="0"/>
              <a:t>Vad kan arbetsgruppen göra för att komma fram till en lösning som känns bra för alla? </a:t>
            </a:r>
            <a:endParaRPr lang="sv-SE" sz="2000" dirty="0"/>
          </a:p>
        </p:txBody>
      </p:sp>
      <p:sp>
        <p:nvSpPr>
          <p:cNvPr id="2" name="Rubrik 1">
            <a:extLst>
              <a:ext uri="{FF2B5EF4-FFF2-40B4-BE49-F238E27FC236}">
                <a16:creationId xmlns:a16="http://schemas.microsoft.com/office/drawing/2014/main" id="{47CE9467-50E4-4FFE-8795-ECA55AC7E710}"/>
              </a:ext>
            </a:extLst>
          </p:cNvPr>
          <p:cNvSpPr>
            <a:spLocks noGrp="1"/>
          </p:cNvSpPr>
          <p:nvPr>
            <p:ph type="title"/>
          </p:nvPr>
        </p:nvSpPr>
        <p:spPr>
          <a:xfrm>
            <a:off x="2173857" y="0"/>
            <a:ext cx="8651788" cy="1449237"/>
          </a:xfrm>
        </p:spPr>
        <p:txBody>
          <a:bodyPr anchor="b"/>
          <a:lstStyle/>
          <a:p>
            <a:r>
              <a:rPr lang="sv-SE" dirty="0"/>
              <a:t>1. Effektivitet</a:t>
            </a:r>
          </a:p>
        </p:txBody>
      </p:sp>
      <p:sp>
        <p:nvSpPr>
          <p:cNvPr id="4" name="Platshållare för datum 3" hidden="1">
            <a:extLst>
              <a:ext uri="{FF2B5EF4-FFF2-40B4-BE49-F238E27FC236}">
                <a16:creationId xmlns:a16="http://schemas.microsoft.com/office/drawing/2014/main" id="{59C72457-5381-453D-95BB-3471AAE191B5}"/>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65E7F49A-2F90-48AF-9685-DE4DD46FE763}"/>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45118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FF5CC88-E091-4D50-B819-EB2EE82E7047}"/>
              </a:ext>
            </a:extLst>
          </p:cNvPr>
          <p:cNvSpPr>
            <a:spLocks noGrp="1"/>
          </p:cNvSpPr>
          <p:nvPr>
            <p:ph idx="1"/>
          </p:nvPr>
        </p:nvSpPr>
        <p:spPr>
          <a:xfrm>
            <a:off x="1465745" y="1716657"/>
            <a:ext cx="9359900" cy="4442603"/>
          </a:xfrm>
        </p:spPr>
        <p:txBody>
          <a:bodyPr>
            <a:noAutofit/>
          </a:bodyPr>
          <a:lstStyle/>
          <a:p>
            <a:pPr marL="0" lvl="0" indent="0">
              <a:lnSpc>
                <a:spcPct val="80000"/>
              </a:lnSpc>
              <a:buNone/>
            </a:pPr>
            <a:r>
              <a:rPr lang="sv-SE" sz="2000" dirty="0"/>
              <a:t>Du hoppar in för en medarbetare som har semester och upptäcker att personen ger betydligt mindre berikning och bomaterial till djuren än vad du själv och andra kollegor gör. Efter att ha påpekat detta svarar personen att djuren inte behöver mer och att de ändå inte använder materialet särskilt mycket. Du oroar dig för att medarbetaren inte bryr sig så mycket om djuren som man skulle önska eller rentav inte har prioriterat dessa saker på grund av lathet eller tidsbrist, vilket också gör dig irriterad.</a:t>
            </a:r>
          </a:p>
          <a:p>
            <a:pPr marL="0" lvl="0" indent="0">
              <a:lnSpc>
                <a:spcPct val="80000"/>
              </a:lnSpc>
              <a:buNone/>
            </a:pPr>
            <a:endParaRPr lang="sv-SE" sz="2000" dirty="0"/>
          </a:p>
          <a:p>
            <a:pPr lvl="1">
              <a:lnSpc>
                <a:spcPct val="80000"/>
              </a:lnSpc>
              <a:spcBef>
                <a:spcPts val="1000"/>
              </a:spcBef>
            </a:pPr>
            <a:r>
              <a:rPr lang="sv-SE" sz="2000" b="1" dirty="0"/>
              <a:t>Hur skulle du ta upp ditt sätt att se på saken med medarbetaren?</a:t>
            </a:r>
            <a:r>
              <a:rPr lang="sv-SE" sz="2000" dirty="0"/>
              <a:t> </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verksamheten försäkra sig om att alla som tar hand om djuren är överens om hur de ska tas omhand och vad de behöver? </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ett arbetsklimat med högt i tak främjas, så att alla känner sig bekväma med att lyfta liknande situationer med varandra?</a:t>
            </a:r>
            <a:endParaRPr lang="sv-SE" sz="2000" dirty="0"/>
          </a:p>
        </p:txBody>
      </p:sp>
      <p:sp>
        <p:nvSpPr>
          <p:cNvPr id="2" name="Rubrik 1">
            <a:extLst>
              <a:ext uri="{FF2B5EF4-FFF2-40B4-BE49-F238E27FC236}">
                <a16:creationId xmlns:a16="http://schemas.microsoft.com/office/drawing/2014/main" id="{08D9FD6F-A944-40ED-B90F-8375BAB78C59}"/>
              </a:ext>
            </a:extLst>
          </p:cNvPr>
          <p:cNvSpPr>
            <a:spLocks noGrp="1"/>
          </p:cNvSpPr>
          <p:nvPr>
            <p:ph type="title"/>
          </p:nvPr>
        </p:nvSpPr>
        <p:spPr>
          <a:xfrm>
            <a:off x="2173857" y="0"/>
            <a:ext cx="8651788" cy="1457864"/>
          </a:xfrm>
        </p:spPr>
        <p:txBody>
          <a:bodyPr anchor="b"/>
          <a:lstStyle/>
          <a:p>
            <a:r>
              <a:rPr lang="sv-SE" dirty="0"/>
              <a:t>2. Olika synsätt</a:t>
            </a:r>
          </a:p>
        </p:txBody>
      </p:sp>
      <p:sp>
        <p:nvSpPr>
          <p:cNvPr id="4" name="Platshållare för datum 3" hidden="1">
            <a:extLst>
              <a:ext uri="{FF2B5EF4-FFF2-40B4-BE49-F238E27FC236}">
                <a16:creationId xmlns:a16="http://schemas.microsoft.com/office/drawing/2014/main" id="{D392866C-C95D-4835-BF58-FB48A78B7417}"/>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EB9E1035-D8DD-4092-B187-1B10C07D08DD}"/>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0780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9CCF363-0AB5-4C2C-99AE-C105DEFDE4EF}"/>
              </a:ext>
            </a:extLst>
          </p:cNvPr>
          <p:cNvSpPr>
            <a:spLocks noGrp="1"/>
          </p:cNvSpPr>
          <p:nvPr>
            <p:ph idx="1"/>
          </p:nvPr>
        </p:nvSpPr>
        <p:spPr>
          <a:xfrm>
            <a:off x="1465745" y="1725283"/>
            <a:ext cx="9359900" cy="4188155"/>
          </a:xfrm>
        </p:spPr>
        <p:txBody>
          <a:bodyPr/>
          <a:lstStyle/>
          <a:p>
            <a:pPr marL="0" lvl="0" indent="0">
              <a:lnSpc>
                <a:spcPct val="80000"/>
              </a:lnSpc>
              <a:buNone/>
            </a:pPr>
            <a:r>
              <a:rPr lang="sv-SE" sz="2000" dirty="0"/>
              <a:t>Du är en erfaren djurtekniker som nyss har bytt avdelning. På den nya avdelningen märker du snart hur det slarvas med diverse uppgifter. Journaler uppdateras inte som de ska, djurens utrymmen görs inte rent ordentligt och det slarvas med hygienrutiner. Du vet att djuren har det bra och att personalen bryr sig om dem, men du misstänker att anläggningen skulle få anmärkningar vid en eventuell kontroll av Länsstyrelsen. Du känner dig inte bekväm med att ta upp problemen eftersom du är ny och du inte vill trampa någon på tårna.</a:t>
            </a:r>
          </a:p>
          <a:p>
            <a:pPr marL="0" lvl="0" indent="0">
              <a:lnSpc>
                <a:spcPct val="80000"/>
              </a:lnSpc>
              <a:buNone/>
            </a:pPr>
            <a:endParaRPr lang="sv-SE" sz="2000" dirty="0"/>
          </a:p>
          <a:p>
            <a:pPr lvl="1">
              <a:lnSpc>
                <a:spcPct val="80000"/>
              </a:lnSpc>
              <a:spcBef>
                <a:spcPts val="1000"/>
              </a:spcBef>
            </a:pPr>
            <a:r>
              <a:rPr lang="sv-SE" sz="2000" b="1" dirty="0"/>
              <a:t>Vilka bör du vända dig till i den här situationen?</a:t>
            </a:r>
          </a:p>
          <a:p>
            <a:pPr marL="457200" lvl="1" indent="0">
              <a:lnSpc>
                <a:spcPct val="80000"/>
              </a:lnSpc>
              <a:spcBef>
                <a:spcPts val="1000"/>
              </a:spcBef>
              <a:buNone/>
            </a:pPr>
            <a:endParaRPr lang="sv-SE" sz="2000" dirty="0"/>
          </a:p>
          <a:p>
            <a:pPr lvl="1">
              <a:lnSpc>
                <a:spcPct val="80000"/>
              </a:lnSpc>
              <a:spcBef>
                <a:spcPts val="1000"/>
              </a:spcBef>
            </a:pPr>
            <a:r>
              <a:rPr lang="sv-SE" sz="2000" b="1" dirty="0"/>
              <a:t>Hur kan du ta upp de problem du ser med dina kollegor utan att irritation och osämja uppstår?</a:t>
            </a:r>
            <a:endParaRPr lang="sv-SE" sz="2000" dirty="0"/>
          </a:p>
        </p:txBody>
      </p:sp>
      <p:sp>
        <p:nvSpPr>
          <p:cNvPr id="2" name="Rubrik 1">
            <a:extLst>
              <a:ext uri="{FF2B5EF4-FFF2-40B4-BE49-F238E27FC236}">
                <a16:creationId xmlns:a16="http://schemas.microsoft.com/office/drawing/2014/main" id="{ECABBDCF-D694-4765-BA12-D5E74245BB0A}"/>
              </a:ext>
            </a:extLst>
          </p:cNvPr>
          <p:cNvSpPr>
            <a:spLocks noGrp="1"/>
          </p:cNvSpPr>
          <p:nvPr>
            <p:ph type="title"/>
          </p:nvPr>
        </p:nvSpPr>
        <p:spPr>
          <a:xfrm>
            <a:off x="2173857" y="1"/>
            <a:ext cx="8651788" cy="1431984"/>
          </a:xfrm>
        </p:spPr>
        <p:txBody>
          <a:bodyPr anchor="b"/>
          <a:lstStyle/>
          <a:p>
            <a:r>
              <a:rPr lang="sv-SE" dirty="0"/>
              <a:t>3. Att uppfylla lagkraven</a:t>
            </a:r>
          </a:p>
        </p:txBody>
      </p:sp>
      <p:sp>
        <p:nvSpPr>
          <p:cNvPr id="4" name="Platshållare för datum 3" hidden="1">
            <a:extLst>
              <a:ext uri="{FF2B5EF4-FFF2-40B4-BE49-F238E27FC236}">
                <a16:creationId xmlns:a16="http://schemas.microsoft.com/office/drawing/2014/main" id="{DB51367C-F00B-4FE7-BF32-EBE5007B6844}"/>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77337426-5D34-47BA-B12A-C9B78F95C220}"/>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165081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642832D-7D73-400D-B370-B218182DD577}"/>
              </a:ext>
            </a:extLst>
          </p:cNvPr>
          <p:cNvSpPr>
            <a:spLocks noGrp="1"/>
          </p:cNvSpPr>
          <p:nvPr>
            <p:ph idx="1"/>
          </p:nvPr>
        </p:nvSpPr>
        <p:spPr>
          <a:xfrm>
            <a:off x="1465745" y="1733909"/>
            <a:ext cx="9359900" cy="4179529"/>
          </a:xfrm>
        </p:spPr>
        <p:txBody>
          <a:bodyPr/>
          <a:lstStyle/>
          <a:p>
            <a:pPr marL="0" lvl="0" indent="0">
              <a:lnSpc>
                <a:spcPct val="80000"/>
              </a:lnSpc>
              <a:buNone/>
            </a:pPr>
            <a:r>
              <a:rPr lang="sv-SE" sz="2000" dirty="0"/>
              <a:t>Du har som djurtekniker hand om utfodring i en metabolismstudie. Du har alltid skött arbetet bra och tagit väl hand om djuren, men en dag försover du dig. På grund av detta blir matningen i metabolismstudien en timme försenad. Den ansvariga forskaren blir arg och rapporterar dig till din chef som ringer upp dig för att ge dig en varning. </a:t>
            </a:r>
          </a:p>
          <a:p>
            <a:pPr marL="0" lvl="0" indent="0">
              <a:lnSpc>
                <a:spcPct val="80000"/>
              </a:lnSpc>
              <a:buNone/>
            </a:pPr>
            <a:endParaRPr lang="sv-SE" sz="2000" dirty="0"/>
          </a:p>
          <a:p>
            <a:pPr lvl="1">
              <a:lnSpc>
                <a:spcPct val="80000"/>
              </a:lnSpc>
              <a:spcBef>
                <a:spcPts val="1000"/>
              </a:spcBef>
            </a:pPr>
            <a:r>
              <a:rPr lang="sv-SE" sz="2000" b="1" dirty="0"/>
              <a:t>Vad skulle du ha gjort i den här situationen? </a:t>
            </a:r>
          </a:p>
          <a:p>
            <a:pPr marL="457200" lvl="1" indent="0">
              <a:lnSpc>
                <a:spcPct val="80000"/>
              </a:lnSpc>
              <a:spcBef>
                <a:spcPts val="1000"/>
              </a:spcBef>
              <a:buNone/>
            </a:pPr>
            <a:endParaRPr lang="sv-SE" sz="2000" b="1" dirty="0"/>
          </a:p>
          <a:p>
            <a:pPr lvl="1">
              <a:lnSpc>
                <a:spcPct val="80000"/>
              </a:lnSpc>
              <a:spcBef>
                <a:spcPts val="1000"/>
              </a:spcBef>
            </a:pPr>
            <a:r>
              <a:rPr lang="sv-SE" sz="2000" b="1" dirty="0"/>
              <a:t>Är det rätt att du tillrättavisas eller borde incidenten hanterats på ett annat sätt? </a:t>
            </a:r>
          </a:p>
          <a:p>
            <a:pPr lvl="1">
              <a:lnSpc>
                <a:spcPct val="80000"/>
              </a:lnSpc>
              <a:spcBef>
                <a:spcPts val="1000"/>
              </a:spcBef>
            </a:pPr>
            <a:endParaRPr lang="sv-SE" sz="2000" dirty="0"/>
          </a:p>
          <a:p>
            <a:pPr lvl="1">
              <a:lnSpc>
                <a:spcPct val="80000"/>
              </a:lnSpc>
              <a:spcBef>
                <a:spcPts val="1000"/>
              </a:spcBef>
            </a:pPr>
            <a:r>
              <a:rPr lang="sv-SE" sz="2000" b="1" dirty="0"/>
              <a:t>Vad säger situationen om arbetsplatsens kultur? </a:t>
            </a:r>
          </a:p>
          <a:p>
            <a:pPr marL="457200" lvl="1" indent="0">
              <a:lnSpc>
                <a:spcPct val="80000"/>
              </a:lnSpc>
              <a:spcBef>
                <a:spcPts val="1000"/>
              </a:spcBef>
              <a:buNone/>
            </a:pPr>
            <a:endParaRPr lang="sv-SE" sz="2000" dirty="0"/>
          </a:p>
          <a:p>
            <a:pPr lvl="1">
              <a:lnSpc>
                <a:spcPct val="80000"/>
              </a:lnSpc>
              <a:spcBef>
                <a:spcPts val="1000"/>
              </a:spcBef>
            </a:pPr>
            <a:r>
              <a:rPr lang="sv-SE" sz="2000" b="1" dirty="0"/>
              <a:t>Hur tror du att den här typen av situation kan undvikas i framtiden?</a:t>
            </a:r>
            <a:endParaRPr lang="sv-SE" sz="2000" dirty="0"/>
          </a:p>
        </p:txBody>
      </p:sp>
      <p:sp>
        <p:nvSpPr>
          <p:cNvPr id="2" name="Rubrik 1">
            <a:extLst>
              <a:ext uri="{FF2B5EF4-FFF2-40B4-BE49-F238E27FC236}">
                <a16:creationId xmlns:a16="http://schemas.microsoft.com/office/drawing/2014/main" id="{D152A8BB-E129-4421-BA67-274D16705FBE}"/>
              </a:ext>
            </a:extLst>
          </p:cNvPr>
          <p:cNvSpPr>
            <a:spLocks noGrp="1"/>
          </p:cNvSpPr>
          <p:nvPr>
            <p:ph type="title"/>
          </p:nvPr>
        </p:nvSpPr>
        <p:spPr>
          <a:xfrm>
            <a:off x="2173857" y="0"/>
            <a:ext cx="8651788" cy="1449237"/>
          </a:xfrm>
        </p:spPr>
        <p:txBody>
          <a:bodyPr anchor="b"/>
          <a:lstStyle/>
          <a:p>
            <a:r>
              <a:rPr lang="sv-SE" dirty="0"/>
              <a:t>4. Försenad procedur i försök</a:t>
            </a:r>
          </a:p>
        </p:txBody>
      </p:sp>
      <p:sp>
        <p:nvSpPr>
          <p:cNvPr id="4" name="Platshållare för datum 3" hidden="1">
            <a:extLst>
              <a:ext uri="{FF2B5EF4-FFF2-40B4-BE49-F238E27FC236}">
                <a16:creationId xmlns:a16="http://schemas.microsoft.com/office/drawing/2014/main" id="{6E65922C-9899-4738-8FFA-6A0F0211A798}"/>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3597CD66-926B-448A-8C12-D7BD5DB415EC}"/>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25887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A4BECCA-A7ED-4452-90DC-109764D59898}"/>
              </a:ext>
            </a:extLst>
          </p:cNvPr>
          <p:cNvSpPr>
            <a:spLocks noGrp="1"/>
          </p:cNvSpPr>
          <p:nvPr>
            <p:ph idx="1"/>
          </p:nvPr>
        </p:nvSpPr>
        <p:spPr>
          <a:xfrm>
            <a:off x="1465745" y="1621765"/>
            <a:ext cx="9359900" cy="4546121"/>
          </a:xfrm>
        </p:spPr>
        <p:txBody>
          <a:bodyPr>
            <a:noAutofit/>
          </a:bodyPr>
          <a:lstStyle/>
          <a:p>
            <a:pPr marL="0" lvl="0" indent="0">
              <a:lnSpc>
                <a:spcPct val="80000"/>
              </a:lnSpc>
              <a:buNone/>
            </a:pPr>
            <a:r>
              <a:rPr lang="sv-SE" sz="2000" dirty="0"/>
              <a:t>Du står i djurrummet och arbetar när du ser en forskare komma in. Du ser snabbt att forskaren inte följer hygienreglerna. Bland annat tar forskaren inte på sig en skyddsrock, tar i djuren utan handskar och ställer ner rent material direkt på golvet. Du vet att en brist i hygienrutinerna kan få stora konsekvenser och i värsta fall leda till att många djur måste avlivas, men du känner dig inte bekväm med att säga till forskaren. Tänk om personen blir arg? Eller inte lyssnar på dig som djurtekniker?</a:t>
            </a:r>
          </a:p>
          <a:p>
            <a:pPr marL="0" lvl="0" indent="0">
              <a:lnSpc>
                <a:spcPct val="80000"/>
              </a:lnSpc>
              <a:spcBef>
                <a:spcPts val="600"/>
              </a:spcBef>
              <a:buNone/>
            </a:pPr>
            <a:endParaRPr lang="sv-SE" sz="2000" dirty="0"/>
          </a:p>
          <a:p>
            <a:pPr lvl="1">
              <a:lnSpc>
                <a:spcPct val="80000"/>
              </a:lnSpc>
              <a:spcBef>
                <a:spcPts val="600"/>
              </a:spcBef>
            </a:pPr>
            <a:r>
              <a:rPr lang="sv-SE" sz="2000" b="1" dirty="0"/>
              <a:t>Hur kan du bemöta forskaren i den här situationen?</a:t>
            </a:r>
            <a:r>
              <a:rPr lang="sv-SE" sz="2000" dirty="0"/>
              <a:t> </a:t>
            </a:r>
          </a:p>
          <a:p>
            <a:pPr lvl="1">
              <a:lnSpc>
                <a:spcPct val="80000"/>
              </a:lnSpc>
              <a:spcBef>
                <a:spcPts val="600"/>
              </a:spcBef>
            </a:pPr>
            <a:endParaRPr lang="sv-SE" sz="2000" dirty="0"/>
          </a:p>
          <a:p>
            <a:pPr lvl="1">
              <a:lnSpc>
                <a:spcPct val="80000"/>
              </a:lnSpc>
              <a:spcBef>
                <a:spcPts val="600"/>
              </a:spcBef>
            </a:pPr>
            <a:r>
              <a:rPr lang="sv-SE" sz="2000" b="1" dirty="0"/>
              <a:t>Känner du dig som djurtekniker trygg i din befogenhet att säga till personen? Om inte, varför?</a:t>
            </a:r>
          </a:p>
          <a:p>
            <a:pPr lvl="1">
              <a:lnSpc>
                <a:spcPct val="80000"/>
              </a:lnSpc>
              <a:spcBef>
                <a:spcPts val="600"/>
              </a:spcBef>
            </a:pPr>
            <a:endParaRPr lang="sv-SE" sz="2000" dirty="0"/>
          </a:p>
          <a:p>
            <a:pPr lvl="1">
              <a:lnSpc>
                <a:spcPct val="80000"/>
              </a:lnSpc>
              <a:spcBef>
                <a:spcPts val="600"/>
              </a:spcBef>
            </a:pPr>
            <a:r>
              <a:rPr lang="sv-SE" sz="2000" b="1" dirty="0"/>
              <a:t>Vad kan göras för att minska risken att det sker igen? </a:t>
            </a:r>
          </a:p>
          <a:p>
            <a:pPr lvl="1">
              <a:lnSpc>
                <a:spcPct val="80000"/>
              </a:lnSpc>
              <a:spcBef>
                <a:spcPts val="600"/>
              </a:spcBef>
            </a:pPr>
            <a:endParaRPr lang="sv-SE" sz="2000" b="1" dirty="0"/>
          </a:p>
          <a:p>
            <a:pPr lvl="1">
              <a:lnSpc>
                <a:spcPct val="80000"/>
              </a:lnSpc>
              <a:spcBef>
                <a:spcPts val="600"/>
              </a:spcBef>
            </a:pPr>
            <a:r>
              <a:rPr lang="sv-SE" sz="2000" b="1" dirty="0"/>
              <a:t>Vad anser du är chefens och andra ledares ansvar i den här situationen?</a:t>
            </a:r>
            <a:endParaRPr lang="sv-SE" sz="2000" dirty="0"/>
          </a:p>
        </p:txBody>
      </p:sp>
      <p:sp>
        <p:nvSpPr>
          <p:cNvPr id="2" name="Rubrik 1">
            <a:extLst>
              <a:ext uri="{FF2B5EF4-FFF2-40B4-BE49-F238E27FC236}">
                <a16:creationId xmlns:a16="http://schemas.microsoft.com/office/drawing/2014/main" id="{64E86925-2324-421C-BD5E-6B10289D997B}"/>
              </a:ext>
            </a:extLst>
          </p:cNvPr>
          <p:cNvSpPr>
            <a:spLocks noGrp="1"/>
          </p:cNvSpPr>
          <p:nvPr>
            <p:ph type="title"/>
          </p:nvPr>
        </p:nvSpPr>
        <p:spPr>
          <a:xfrm>
            <a:off x="2165229" y="1"/>
            <a:ext cx="8660415" cy="1412874"/>
          </a:xfrm>
        </p:spPr>
        <p:txBody>
          <a:bodyPr anchor="b"/>
          <a:lstStyle/>
          <a:p>
            <a:r>
              <a:rPr lang="sv-SE" dirty="0"/>
              <a:t>5. Brist i rutiner</a:t>
            </a:r>
          </a:p>
        </p:txBody>
      </p:sp>
      <p:sp>
        <p:nvSpPr>
          <p:cNvPr id="4" name="Platshållare för datum 3" hidden="1">
            <a:extLst>
              <a:ext uri="{FF2B5EF4-FFF2-40B4-BE49-F238E27FC236}">
                <a16:creationId xmlns:a16="http://schemas.microsoft.com/office/drawing/2014/main" id="{9DC6AD1D-82F7-4607-AFA8-49549DE3F951}"/>
              </a:ext>
            </a:extLst>
          </p:cNvPr>
          <p:cNvSpPr>
            <a:spLocks noGrp="1"/>
          </p:cNvSpPr>
          <p:nvPr>
            <p:ph type="dt" sz="half" idx="10"/>
          </p:nvPr>
        </p:nvSpPr>
        <p:spPr/>
        <p:txBody>
          <a:bodyPr/>
          <a:lstStyle/>
          <a:p>
            <a:r>
              <a:rPr lang="sv-SE" dirty="0"/>
              <a:t> </a:t>
            </a:r>
          </a:p>
        </p:txBody>
      </p:sp>
      <p:sp>
        <p:nvSpPr>
          <p:cNvPr id="5" name="Platshållare för bildnummer 4" hidden="1">
            <a:extLst>
              <a:ext uri="{FF2B5EF4-FFF2-40B4-BE49-F238E27FC236}">
                <a16:creationId xmlns:a16="http://schemas.microsoft.com/office/drawing/2014/main" id="{A7EC0ECA-2C8F-41D2-991D-6C89A5F9ABC9}"/>
              </a:ext>
            </a:extLst>
          </p:cNvPr>
          <p:cNvSpPr>
            <a:spLocks noGrp="1"/>
          </p:cNvSpPr>
          <p:nvPr>
            <p:ph type="sldNum" sz="quarter" idx="12"/>
          </p:nvPr>
        </p:nvSpPr>
        <p:spPr/>
        <p:txBody>
          <a:bodyPr/>
          <a:lstStyle/>
          <a:p>
            <a:r>
              <a:rPr lang="sv-SE" dirty="0"/>
              <a:t> </a:t>
            </a:r>
          </a:p>
        </p:txBody>
      </p:sp>
    </p:spTree>
    <p:extLst>
      <p:ext uri="{BB962C8B-B14F-4D97-AF65-F5344CB8AC3E}">
        <p14:creationId xmlns:p14="http://schemas.microsoft.com/office/powerpoint/2010/main" val="2805082518"/>
      </p:ext>
    </p:extLst>
  </p:cSld>
  <p:clrMapOvr>
    <a:masterClrMapping/>
  </p:clrMapOvr>
</p:sld>
</file>

<file path=ppt/theme/theme1.xml><?xml version="1.0" encoding="utf-8"?>
<a:theme xmlns:a="http://schemas.openxmlformats.org/drawingml/2006/main" name="S3R">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3RC mall svenska" id="{6B6D3CEF-384C-4EBA-BF23-D70991BE7BF3}" vid="{12170DC5-E10A-4190-94DF-237C41EA393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S3RC mall svenska bredbild</Template>
  <TotalTime>2014</TotalTime>
  <Words>3604</Words>
  <Application>Microsoft Office PowerPoint</Application>
  <PresentationFormat>Bredbild</PresentationFormat>
  <Paragraphs>266</Paragraphs>
  <Slides>32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32</vt:i4>
      </vt:variant>
    </vt:vector>
  </HeadingPairs>
  <TitlesOfParts>
    <vt:vector size="37" baseType="lpstr">
      <vt:lpstr>Arial</vt:lpstr>
      <vt:lpstr>Calibri</vt:lpstr>
      <vt:lpstr>Calibri Light</vt:lpstr>
      <vt:lpstr>Times New Roman</vt:lpstr>
      <vt:lpstr>S3R</vt:lpstr>
      <vt:lpstr>Culture of Care – Scenarier på arbetsplatsen</vt:lpstr>
      <vt:lpstr>Vad är Culture of care?</vt:lpstr>
      <vt:lpstr>Hur ska detta verktyg användas?</vt:lpstr>
      <vt:lpstr>Arbetsuppgifter och djurvälfärd</vt:lpstr>
      <vt:lpstr>1. Effektivitet</vt:lpstr>
      <vt:lpstr>2. Olika synsätt</vt:lpstr>
      <vt:lpstr>3. Att uppfylla lagkraven</vt:lpstr>
      <vt:lpstr>4. Försenad procedur i försök</vt:lpstr>
      <vt:lpstr>5. Brist i rutiner</vt:lpstr>
      <vt:lpstr>6. Tankspridd medarbetare</vt:lpstr>
      <vt:lpstr>Arbetsbelastning</vt:lpstr>
      <vt:lpstr>7. Ojämn arbetsbelastning</vt:lpstr>
      <vt:lpstr>8. Ergonomi</vt:lpstr>
      <vt:lpstr>9. Efterfrågad kompetens</vt:lpstr>
      <vt:lpstr>10. Tung arbetsbelastning</vt:lpstr>
      <vt:lpstr>Attityd och bemötande</vt:lpstr>
      <vt:lpstr>11. Passiv aggressivitet</vt:lpstr>
      <vt:lpstr>12. Höjda röster</vt:lpstr>
      <vt:lpstr>13. Fel information </vt:lpstr>
      <vt:lpstr>14. Otillgänglig chef</vt:lpstr>
      <vt:lpstr>15. Skeptiska kollegor</vt:lpstr>
      <vt:lpstr>16. Medarbetare som skyller ifrån sig</vt:lpstr>
      <vt:lpstr>17. Otrevliga forskare</vt:lpstr>
      <vt:lpstr>18. Exkluderande kollegor</vt:lpstr>
      <vt:lpstr>19. Osämja mellan kollegor</vt:lpstr>
      <vt:lpstr>20. Den mer erfarna medarbetaren</vt:lpstr>
      <vt:lpstr>Självkänsla och arbetsglädje</vt:lpstr>
      <vt:lpstr>21. Obekväm med uppgiften</vt:lpstr>
      <vt:lpstr>22. Positiv feedback</vt:lpstr>
      <vt:lpstr>23. Beslut tagna utan dig</vt:lpstr>
      <vt:lpstr>24. Osäkerhet kring en procedur </vt:lpstr>
      <vt:lpstr>25. Oerfaren medarbetare</vt:lpstr>
    </vt:vector>
  </TitlesOfParts>
  <Company>Jordbruksverket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of care - Scenarier på arbetsplatsen</dc:title>
  <dc:creator>3Rcenter@jordbruksverket.se</dc:creator>
  <cp:lastModifiedBy>Emelie Jansson</cp:lastModifiedBy>
  <cp:revision>75</cp:revision>
  <dcterms:created xsi:type="dcterms:W3CDTF">2024-03-05T09:58:03Z</dcterms:created>
  <dcterms:modified xsi:type="dcterms:W3CDTF">2025-01-21T10:54:39Z</dcterms:modified>
</cp:coreProperties>
</file>