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6" r:id="rId5"/>
    <p:sldMasterId id="2147483753" r:id="rId6"/>
  </p:sldMasterIdLst>
  <p:notesMasterIdLst>
    <p:notesMasterId r:id="rId92"/>
  </p:notesMasterIdLst>
  <p:sldIdLst>
    <p:sldId id="299" r:id="rId7"/>
    <p:sldId id="263" r:id="rId8"/>
    <p:sldId id="259" r:id="rId9"/>
    <p:sldId id="4720" r:id="rId10"/>
    <p:sldId id="4817" r:id="rId11"/>
    <p:sldId id="4739" r:id="rId12"/>
    <p:sldId id="4733" r:id="rId13"/>
    <p:sldId id="4734" r:id="rId14"/>
    <p:sldId id="4735" r:id="rId15"/>
    <p:sldId id="477" r:id="rId16"/>
    <p:sldId id="464" r:id="rId17"/>
    <p:sldId id="486" r:id="rId18"/>
    <p:sldId id="4780" r:id="rId19"/>
    <p:sldId id="4853" r:id="rId20"/>
    <p:sldId id="4854" r:id="rId21"/>
    <p:sldId id="4855" r:id="rId22"/>
    <p:sldId id="4856" r:id="rId23"/>
    <p:sldId id="4857" r:id="rId24"/>
    <p:sldId id="4858" r:id="rId25"/>
    <p:sldId id="4859" r:id="rId26"/>
    <p:sldId id="4860" r:id="rId27"/>
    <p:sldId id="4861" r:id="rId28"/>
    <p:sldId id="4862" r:id="rId29"/>
    <p:sldId id="4863" r:id="rId30"/>
    <p:sldId id="4864" r:id="rId31"/>
    <p:sldId id="4865" r:id="rId32"/>
    <p:sldId id="4866" r:id="rId33"/>
    <p:sldId id="4738" r:id="rId34"/>
    <p:sldId id="260" r:id="rId35"/>
    <p:sldId id="271" r:id="rId36"/>
    <p:sldId id="4726" r:id="rId37"/>
    <p:sldId id="4725" r:id="rId38"/>
    <p:sldId id="261" r:id="rId39"/>
    <p:sldId id="262" r:id="rId40"/>
    <p:sldId id="4732" r:id="rId41"/>
    <p:sldId id="4727" r:id="rId42"/>
    <p:sldId id="268" r:id="rId43"/>
    <p:sldId id="4741" r:id="rId44"/>
    <p:sldId id="4742" r:id="rId45"/>
    <p:sldId id="4744" r:id="rId46"/>
    <p:sldId id="4781" r:id="rId47"/>
    <p:sldId id="4783" r:id="rId48"/>
    <p:sldId id="4746" r:id="rId49"/>
    <p:sldId id="4747" r:id="rId50"/>
    <p:sldId id="4748" r:id="rId51"/>
    <p:sldId id="4751" r:id="rId52"/>
    <p:sldId id="4749" r:id="rId53"/>
    <p:sldId id="4752" r:id="rId54"/>
    <p:sldId id="4750" r:id="rId55"/>
    <p:sldId id="4753" r:id="rId56"/>
    <p:sldId id="4867" r:id="rId57"/>
    <p:sldId id="4868" r:id="rId58"/>
    <p:sldId id="4869" r:id="rId59"/>
    <p:sldId id="4870" r:id="rId60"/>
    <p:sldId id="4871" r:id="rId61"/>
    <p:sldId id="4872" r:id="rId62"/>
    <p:sldId id="4873" r:id="rId63"/>
    <p:sldId id="4874" r:id="rId64"/>
    <p:sldId id="4875" r:id="rId65"/>
    <p:sldId id="4851" r:id="rId66"/>
    <p:sldId id="4743" r:id="rId67"/>
    <p:sldId id="4768" r:id="rId68"/>
    <p:sldId id="4769" r:id="rId69"/>
    <p:sldId id="4772" r:id="rId70"/>
    <p:sldId id="4771" r:id="rId71"/>
    <p:sldId id="4770" r:id="rId72"/>
    <p:sldId id="4774" r:id="rId73"/>
    <p:sldId id="4775" r:id="rId74"/>
    <p:sldId id="4776" r:id="rId75"/>
    <p:sldId id="4777" r:id="rId76"/>
    <p:sldId id="4876" r:id="rId77"/>
    <p:sldId id="4877" r:id="rId78"/>
    <p:sldId id="4878" r:id="rId79"/>
    <p:sldId id="4879" r:id="rId80"/>
    <p:sldId id="4880" r:id="rId81"/>
    <p:sldId id="4881" r:id="rId82"/>
    <p:sldId id="4882" r:id="rId83"/>
    <p:sldId id="4883" r:id="rId84"/>
    <p:sldId id="4852" r:id="rId85"/>
    <p:sldId id="4807" r:id="rId86"/>
    <p:sldId id="4822" r:id="rId87"/>
    <p:sldId id="4824" r:id="rId88"/>
    <p:sldId id="4825" r:id="rId89"/>
    <p:sldId id="4818" r:id="rId90"/>
    <p:sldId id="4820" r:id="rId91"/>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60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812102-EA9C-D911-EF94-EEB7FF355A0E}" name="Frimodig, Christina" initials="CF" userId="S::Christina.Frimodig@naturvardsverket.se::77e44319-15c4-4d60-8aff-7f9853b6e589" providerId="AD"/>
  <p188:author id="{BE833D16-D8C2-BC8D-570F-CDD67902E638}" name="von Rein, Kristina" initials="vK" userId="S::kristina.von-rein@naturvardsverket.se::3f0a5c6e-1ff6-4846-bed7-f3769b056939" providerId="AD"/>
  <p188:author id="{629FBD75-397C-C7AF-7858-9CF4D556CC77}" name="Sandra Lindström" initials="SL" userId="S::sandra.lindstrom_jordbruksverket.se#ext#@naturvardsverket.onmicrosoft.com::5a616896-3ff4-44f5-9233-e3f1f8d35ccf" providerId="AD"/>
  <p188:author id="{C8CDDC75-57A6-239B-6C96-A157EB40D575}" name="Magnusson Magnus    Skogsenheten" initials="MS" userId="S::magnus.magnusson_skogsstyrelsen.se#ext#@naturvardsverket.onmicrosoft.com::3db21ebe-12fc-4163-8005-15ed4d2fcd22" providerId="AD"/>
  <p188:author id="{DC1CFB77-8D85-1D30-1581-135DDEAB24CB}" name="Jacobson, Conny" initials="" userId="S::Conny.Jacobson@naturvardsverket.se::a72b6e94-01d4-47d4-96a9-c1500f1aeaa2" providerId="AD"/>
  <p188:author id="{E0995283-8203-FDBF-0584-469FE7FDB6FD}" name="von Rein, Kristina" initials="Kv" userId="S::Kristina.von-Rein@naturvardsverket.se::3f0a5c6e-1ff6-4846-bed7-f3769b056939" providerId="AD"/>
  <p188:author id="{FD2CA390-A69F-DBA6-0996-4726022C39EC}" name="Isberg Bondemark, Ulrika" initials="UI" userId="S::Ulrika.Isberg@naturvardsverket.se::e55e661f-6c21-4ebf-923f-74dddf80a1be" providerId="AD"/>
  <p188:author id="{E5790596-1D18-8AD0-E422-528027112F27}" name="Jacobson, Conny" initials="JC" userId="S::conny.jacobson@naturvardsverket.se::a72b6e94-01d4-47d4-96a9-c1500f1aeaa2" providerId="AD"/>
  <p188:author id="{AE6166B2-4C80-EF9D-97E5-435EBDF5AA9B}" name="Johansson Horner, Ingrid" initials="JI" userId="S::ingrid.johansson-horner@naturvardsverket.se::28adbafe-0a23-487d-84d9-182a2b15656b" providerId="AD"/>
  <p188:author id="{C0168BC0-28B9-7A0D-575D-791DC7B45FF0}" name="Johan Ahnström" initials="JA" userId="S::johan.ahnstrom_jordbruksverket.se#ext#@naturvardsverket.onmicrosoft.com::68f537da-107d-4c59-b361-87da68be4126" providerId="AD"/>
  <p188:author id="{B41398CA-C426-4155-58C8-28F7555D8C5F}" name="Erik Årnfelt" initials="EÅ" userId="S::erik.arnfelt_havochvatten.se#ext#@naturvardsverket.onmicrosoft.com::a5b4c8d1-f892-448f-8a36-29ed6d944c52" providerId="AD"/>
  <p188:author id="{CA0834CD-86B6-385A-A49E-43096F061BEC}" name="Veronica Berntson" initials="VB" userId="S::veronica.berntson_havochvatten.se#ext#@naturvardsverket.onmicrosoft.com::3b196067-2ccb-47f3-b8a0-663903db8361" providerId="AD"/>
  <p188:author id="{DA1E81DE-46D1-65B9-0366-E862EEA9DB13}" name="Frimodig, Christina" initials="FC" userId="S::christina.frimodig@naturvardsverket.se::77e44319-15c4-4d60-8aff-7f9853b6e589" providerId="AD"/>
  <p188:author id="{32CD34FD-5170-30F6-73BA-03755C430F09}" name="Ehlin Johanna    Enheten för områdesskydd och ekonomiska stöd" initials="Es" userId="S::johanna.ehlin_skogsstyrelsen.se#ext#@naturvardsverket.onmicrosoft.com::9ea3c82a-bdce-4283-a256-e19f9a6f659d" providerId="AD"/>
  <p188:author id="{7E2964FF-27AA-B764-28F1-4DC3B800063C}" name="Ottosson, Sara" initials="SO" userId="S::Sara.Ottosson@naturvardsverket.se::48154528-8ad7-455a-b43a-8d0b5c5a48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6F9"/>
    <a:srgbClr val="C2DDB0"/>
    <a:srgbClr val="67A073"/>
    <a:srgbClr val="2E614C"/>
    <a:srgbClr val="BE9F68"/>
    <a:srgbClr val="98BC86"/>
    <a:srgbClr val="FE823B"/>
    <a:srgbClr val="B8E0CF"/>
    <a:srgbClr val="5AFECB"/>
    <a:srgbClr val="5D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99" autoAdjust="0"/>
  </p:normalViewPr>
  <p:slideViewPr>
    <p:cSldViewPr snapToGrid="0">
      <p:cViewPr varScale="1">
        <p:scale>
          <a:sx n="124" d="100"/>
          <a:sy n="124" d="100"/>
        </p:scale>
        <p:origin x="1206" y="102"/>
      </p:cViewPr>
      <p:guideLst>
        <p:guide orient="horz" pos="1620"/>
        <p:guide pos="2880"/>
        <p:guide pos="56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theme" Target="theme/theme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B93D0-0970-4EE6-AECB-F57DE6B0426F}" type="doc">
      <dgm:prSet loTypeId="urn:microsoft.com/office/officeart/2005/8/layout/chevron1" loCatId="process" qsTypeId="urn:microsoft.com/office/officeart/2005/8/quickstyle/simple1" qsCatId="simple" csTypeId="urn:microsoft.com/office/officeart/2005/8/colors/accent1_2" csCatId="accent1" phldr="1"/>
      <dgm:spPr/>
    </dgm:pt>
    <dgm:pt modelId="{BE1C1940-C13B-44CE-B900-1BE37D8EC06D}">
      <dgm:prSet phldrT="[Text]" custT="1"/>
      <dgm:spPr/>
      <dgm:t>
        <a:bodyPr/>
        <a:lstStyle/>
        <a:p>
          <a:r>
            <a:rPr lang="sv-SE" sz="800" dirty="0">
              <a:solidFill>
                <a:schemeClr val="tx1">
                  <a:lumMod val="85000"/>
                  <a:lumOff val="15000"/>
                </a:schemeClr>
              </a:solidFill>
            </a:rPr>
            <a:t>Feb</a:t>
          </a:r>
          <a:r>
            <a:rPr lang="sv-SE" sz="800" dirty="0"/>
            <a:t> </a:t>
          </a:r>
        </a:p>
      </dgm:t>
    </dgm:pt>
    <dgm:pt modelId="{B6DA6F7A-EC8B-4F3D-A14C-E79C48744E8B}" type="parTrans" cxnId="{CCBF23B1-B119-4E34-93D0-54A7C531C78B}">
      <dgm:prSet/>
      <dgm:spPr/>
      <dgm:t>
        <a:bodyPr/>
        <a:lstStyle/>
        <a:p>
          <a:endParaRPr lang="sv-SE" sz="2400"/>
        </a:p>
      </dgm:t>
    </dgm:pt>
    <dgm:pt modelId="{BEB38D81-E188-4512-BEB8-7E0049557C99}" type="sibTrans" cxnId="{CCBF23B1-B119-4E34-93D0-54A7C531C78B}">
      <dgm:prSet/>
      <dgm:spPr/>
      <dgm:t>
        <a:bodyPr/>
        <a:lstStyle/>
        <a:p>
          <a:endParaRPr lang="sv-SE" sz="2400"/>
        </a:p>
      </dgm:t>
    </dgm:pt>
    <dgm:pt modelId="{82779E2D-DE45-4A1B-B46D-038A40C218DB}">
      <dgm:prSet phldrT="[Text]" custT="1"/>
      <dgm:spPr/>
      <dgm:t>
        <a:bodyPr/>
        <a:lstStyle/>
        <a:p>
          <a:r>
            <a:rPr lang="sv-SE" sz="800" dirty="0">
              <a:solidFill>
                <a:schemeClr val="tx1">
                  <a:lumMod val="85000"/>
                  <a:lumOff val="15000"/>
                </a:schemeClr>
              </a:solidFill>
            </a:rPr>
            <a:t>Mars</a:t>
          </a:r>
        </a:p>
      </dgm:t>
    </dgm:pt>
    <dgm:pt modelId="{834F65BF-73AC-4479-A397-3D8973BDAD25}" type="parTrans" cxnId="{BE2B77D8-5294-4211-A0ED-CA23189D3CFB}">
      <dgm:prSet/>
      <dgm:spPr/>
      <dgm:t>
        <a:bodyPr/>
        <a:lstStyle/>
        <a:p>
          <a:endParaRPr lang="sv-SE" sz="2400"/>
        </a:p>
      </dgm:t>
    </dgm:pt>
    <dgm:pt modelId="{7F9FF81D-AD30-48BD-A6A9-792929FB0AB3}" type="sibTrans" cxnId="{BE2B77D8-5294-4211-A0ED-CA23189D3CFB}">
      <dgm:prSet/>
      <dgm:spPr/>
      <dgm:t>
        <a:bodyPr/>
        <a:lstStyle/>
        <a:p>
          <a:endParaRPr lang="sv-SE" sz="2400"/>
        </a:p>
      </dgm:t>
    </dgm:pt>
    <dgm:pt modelId="{DFF8A59F-DB28-4051-813C-188279626887}">
      <dgm:prSet phldrT="[Text]" custT="1"/>
      <dgm:spPr/>
      <dgm:t>
        <a:bodyPr/>
        <a:lstStyle/>
        <a:p>
          <a:r>
            <a:rPr lang="sv-SE" sz="800" dirty="0">
              <a:solidFill>
                <a:schemeClr val="tx1">
                  <a:lumMod val="85000"/>
                  <a:lumOff val="15000"/>
                </a:schemeClr>
              </a:solidFill>
            </a:rPr>
            <a:t>April</a:t>
          </a:r>
        </a:p>
      </dgm:t>
    </dgm:pt>
    <dgm:pt modelId="{7E2F8EF1-0AE3-48E0-B686-9AFB15B199E7}" type="parTrans" cxnId="{85572A8C-D0BB-4D59-A2F3-56DDF1254B89}">
      <dgm:prSet/>
      <dgm:spPr/>
      <dgm:t>
        <a:bodyPr/>
        <a:lstStyle/>
        <a:p>
          <a:endParaRPr lang="sv-SE" sz="2400"/>
        </a:p>
      </dgm:t>
    </dgm:pt>
    <dgm:pt modelId="{50394C9D-7790-4A2D-8400-7AFCD7AB730D}" type="sibTrans" cxnId="{85572A8C-D0BB-4D59-A2F3-56DDF1254B89}">
      <dgm:prSet/>
      <dgm:spPr/>
      <dgm:t>
        <a:bodyPr/>
        <a:lstStyle/>
        <a:p>
          <a:endParaRPr lang="sv-SE" sz="2400"/>
        </a:p>
      </dgm:t>
    </dgm:pt>
    <dgm:pt modelId="{B7B6180B-A467-41FC-90F9-43D6762FA6AF}">
      <dgm:prSet phldrT="[Text]" custT="1"/>
      <dgm:spPr/>
      <dgm:t>
        <a:bodyPr/>
        <a:lstStyle/>
        <a:p>
          <a:r>
            <a:rPr lang="sv-SE" sz="800" dirty="0">
              <a:solidFill>
                <a:schemeClr val="tx1">
                  <a:lumMod val="85000"/>
                  <a:lumOff val="15000"/>
                </a:schemeClr>
              </a:solidFill>
            </a:rPr>
            <a:t>Maj</a:t>
          </a:r>
        </a:p>
      </dgm:t>
    </dgm:pt>
    <dgm:pt modelId="{108ABE02-88CA-4B6C-B6D0-230D3B632A2E}" type="parTrans" cxnId="{B44F51B9-93E6-4E09-AE2E-133F6EB88A00}">
      <dgm:prSet/>
      <dgm:spPr/>
      <dgm:t>
        <a:bodyPr/>
        <a:lstStyle/>
        <a:p>
          <a:endParaRPr lang="sv-SE" sz="2400"/>
        </a:p>
      </dgm:t>
    </dgm:pt>
    <dgm:pt modelId="{597F0487-6928-4110-ACC4-38194AF49D13}" type="sibTrans" cxnId="{B44F51B9-93E6-4E09-AE2E-133F6EB88A00}">
      <dgm:prSet/>
      <dgm:spPr/>
      <dgm:t>
        <a:bodyPr/>
        <a:lstStyle/>
        <a:p>
          <a:endParaRPr lang="sv-SE" sz="2400"/>
        </a:p>
      </dgm:t>
    </dgm:pt>
    <dgm:pt modelId="{9E7DCADA-ED00-4828-B5C7-2016B788CF61}">
      <dgm:prSet phldrT="[Text]" custT="1"/>
      <dgm:spPr>
        <a:solidFill>
          <a:srgbClr val="EAF6F9"/>
        </a:solidFill>
      </dgm:spPr>
      <dgm:t>
        <a:bodyPr/>
        <a:lstStyle/>
        <a:p>
          <a:r>
            <a:rPr lang="sv-SE" sz="800" dirty="0">
              <a:solidFill>
                <a:schemeClr val="tx1"/>
              </a:solidFill>
            </a:rPr>
            <a:t>Juni</a:t>
          </a:r>
        </a:p>
      </dgm:t>
    </dgm:pt>
    <dgm:pt modelId="{65B057A4-9832-417C-98E0-B890D7C5EB47}" type="parTrans" cxnId="{D0A98ABA-29F2-436E-9B14-E44798BAC0D5}">
      <dgm:prSet/>
      <dgm:spPr/>
      <dgm:t>
        <a:bodyPr/>
        <a:lstStyle/>
        <a:p>
          <a:endParaRPr lang="sv-SE" sz="2400"/>
        </a:p>
      </dgm:t>
    </dgm:pt>
    <dgm:pt modelId="{99478A87-F7BE-4779-BF69-346E080EA876}" type="sibTrans" cxnId="{D0A98ABA-29F2-436E-9B14-E44798BAC0D5}">
      <dgm:prSet/>
      <dgm:spPr/>
      <dgm:t>
        <a:bodyPr/>
        <a:lstStyle/>
        <a:p>
          <a:endParaRPr lang="sv-SE" sz="2400"/>
        </a:p>
      </dgm:t>
    </dgm:pt>
    <dgm:pt modelId="{80946034-9C76-43DA-A360-058A9DEA088A}">
      <dgm:prSet phldrT="[Text]" custT="1"/>
      <dgm:spPr>
        <a:solidFill>
          <a:srgbClr val="EAF6F9"/>
        </a:solidFill>
      </dgm:spPr>
      <dgm:t>
        <a:bodyPr/>
        <a:lstStyle/>
        <a:p>
          <a:r>
            <a:rPr lang="sv-SE" sz="800" dirty="0">
              <a:solidFill>
                <a:schemeClr val="tx1"/>
              </a:solidFill>
            </a:rPr>
            <a:t>Juli</a:t>
          </a:r>
        </a:p>
      </dgm:t>
    </dgm:pt>
    <dgm:pt modelId="{9A564C77-DC76-4FF6-B900-F5E7EE69529B}" type="parTrans" cxnId="{8D28CA87-85E5-41CC-91D5-4E3670E07B33}">
      <dgm:prSet/>
      <dgm:spPr/>
      <dgm:t>
        <a:bodyPr/>
        <a:lstStyle/>
        <a:p>
          <a:endParaRPr lang="sv-SE" sz="2400"/>
        </a:p>
      </dgm:t>
    </dgm:pt>
    <dgm:pt modelId="{4AB1D400-A632-4137-BF36-98EEEA1DD89A}" type="sibTrans" cxnId="{8D28CA87-85E5-41CC-91D5-4E3670E07B33}">
      <dgm:prSet/>
      <dgm:spPr/>
      <dgm:t>
        <a:bodyPr/>
        <a:lstStyle/>
        <a:p>
          <a:endParaRPr lang="sv-SE" sz="2400"/>
        </a:p>
      </dgm:t>
    </dgm:pt>
    <dgm:pt modelId="{7D8E6E12-ADA4-4ECC-BCC5-01D949DE9B99}">
      <dgm:prSet phldrT="[Text]" custT="1"/>
      <dgm:spPr>
        <a:solidFill>
          <a:srgbClr val="EAF6F9"/>
        </a:solidFill>
      </dgm:spPr>
      <dgm:t>
        <a:bodyPr/>
        <a:lstStyle/>
        <a:p>
          <a:r>
            <a:rPr lang="sv-SE" sz="800" dirty="0">
              <a:solidFill>
                <a:schemeClr val="tx1"/>
              </a:solidFill>
            </a:rPr>
            <a:t>Aug</a:t>
          </a:r>
        </a:p>
      </dgm:t>
    </dgm:pt>
    <dgm:pt modelId="{7CA1E103-1BA9-47A7-B6CD-C8A59C61EB0C}" type="parTrans" cxnId="{596E56CA-E931-4268-9AB2-0A46C55727B5}">
      <dgm:prSet/>
      <dgm:spPr/>
      <dgm:t>
        <a:bodyPr/>
        <a:lstStyle/>
        <a:p>
          <a:endParaRPr lang="sv-SE" sz="2400"/>
        </a:p>
      </dgm:t>
    </dgm:pt>
    <dgm:pt modelId="{12DFA248-F16B-4AD1-85C4-22C94F264FAF}" type="sibTrans" cxnId="{596E56CA-E931-4268-9AB2-0A46C55727B5}">
      <dgm:prSet/>
      <dgm:spPr/>
      <dgm:t>
        <a:bodyPr/>
        <a:lstStyle/>
        <a:p>
          <a:endParaRPr lang="sv-SE" sz="2400"/>
        </a:p>
      </dgm:t>
    </dgm:pt>
    <dgm:pt modelId="{842200C9-0B97-445B-87EE-17A4B5C31A64}">
      <dgm:prSet phldrT="[Text]" custT="1"/>
      <dgm:spPr/>
      <dgm:t>
        <a:bodyPr/>
        <a:lstStyle/>
        <a:p>
          <a:r>
            <a:rPr lang="sv-SE" sz="800" dirty="0" err="1">
              <a:solidFill>
                <a:schemeClr val="tx1">
                  <a:lumMod val="85000"/>
                  <a:lumOff val="15000"/>
                </a:schemeClr>
              </a:solidFill>
            </a:rPr>
            <a:t>Sept</a:t>
          </a:r>
          <a:endParaRPr lang="sv-SE" sz="800" dirty="0">
            <a:solidFill>
              <a:schemeClr val="tx1">
                <a:lumMod val="85000"/>
                <a:lumOff val="15000"/>
              </a:schemeClr>
            </a:solidFill>
          </a:endParaRPr>
        </a:p>
      </dgm:t>
    </dgm:pt>
    <dgm:pt modelId="{70A5FBAB-51B4-4686-A3F0-12875D670C4E}" type="parTrans" cxnId="{11AC3592-7644-465E-9717-A040B1ECD7C4}">
      <dgm:prSet/>
      <dgm:spPr/>
      <dgm:t>
        <a:bodyPr/>
        <a:lstStyle/>
        <a:p>
          <a:endParaRPr lang="sv-SE" sz="2400"/>
        </a:p>
      </dgm:t>
    </dgm:pt>
    <dgm:pt modelId="{A682D6C4-8878-4898-9F46-C7C8AB899824}" type="sibTrans" cxnId="{11AC3592-7644-465E-9717-A040B1ECD7C4}">
      <dgm:prSet/>
      <dgm:spPr/>
      <dgm:t>
        <a:bodyPr/>
        <a:lstStyle/>
        <a:p>
          <a:endParaRPr lang="sv-SE" sz="2400"/>
        </a:p>
      </dgm:t>
    </dgm:pt>
    <dgm:pt modelId="{7B07CA82-69B2-4426-8CEA-AF3D9E1A4FDB}">
      <dgm:prSet phldrT="[Text]" custT="1"/>
      <dgm:spPr/>
      <dgm:t>
        <a:bodyPr/>
        <a:lstStyle/>
        <a:p>
          <a:r>
            <a:rPr lang="sv-SE" sz="800" dirty="0">
              <a:solidFill>
                <a:schemeClr val="tx1">
                  <a:lumMod val="85000"/>
                  <a:lumOff val="15000"/>
                </a:schemeClr>
              </a:solidFill>
            </a:rPr>
            <a:t>Okt</a:t>
          </a:r>
        </a:p>
      </dgm:t>
    </dgm:pt>
    <dgm:pt modelId="{9E97AA3E-3181-4E6B-965A-A9B02FFD2F76}" type="parTrans" cxnId="{6C0B64CB-7CCA-41F1-BC77-C6AB0F5E6F44}">
      <dgm:prSet/>
      <dgm:spPr/>
      <dgm:t>
        <a:bodyPr/>
        <a:lstStyle/>
        <a:p>
          <a:endParaRPr lang="sv-SE" sz="2400"/>
        </a:p>
      </dgm:t>
    </dgm:pt>
    <dgm:pt modelId="{7557EFB7-04A3-4E5F-8CCB-5478D7D621EB}" type="sibTrans" cxnId="{6C0B64CB-7CCA-41F1-BC77-C6AB0F5E6F44}">
      <dgm:prSet/>
      <dgm:spPr/>
      <dgm:t>
        <a:bodyPr/>
        <a:lstStyle/>
        <a:p>
          <a:endParaRPr lang="sv-SE" sz="2400"/>
        </a:p>
      </dgm:t>
    </dgm:pt>
    <dgm:pt modelId="{261E9E42-6188-4A3C-9512-321691241971}">
      <dgm:prSet phldrT="[Text]" custT="1"/>
      <dgm:spPr/>
      <dgm:t>
        <a:bodyPr/>
        <a:lstStyle/>
        <a:p>
          <a:r>
            <a:rPr lang="sv-SE" sz="800" dirty="0">
              <a:solidFill>
                <a:schemeClr val="tx1">
                  <a:lumMod val="85000"/>
                  <a:lumOff val="15000"/>
                </a:schemeClr>
              </a:solidFill>
            </a:rPr>
            <a:t>Nov</a:t>
          </a:r>
          <a:r>
            <a:rPr lang="sv-SE" sz="800" dirty="0"/>
            <a:t> </a:t>
          </a:r>
        </a:p>
      </dgm:t>
    </dgm:pt>
    <dgm:pt modelId="{C9969EC5-F589-45B8-911C-C48E29EAC77C}" type="parTrans" cxnId="{A8C14DBC-9549-4D6E-9F47-DACA5E13B2CD}">
      <dgm:prSet/>
      <dgm:spPr/>
      <dgm:t>
        <a:bodyPr/>
        <a:lstStyle/>
        <a:p>
          <a:endParaRPr lang="sv-SE" sz="2400"/>
        </a:p>
      </dgm:t>
    </dgm:pt>
    <dgm:pt modelId="{83DA991A-7185-4E0E-BD28-A3855CBE7870}" type="sibTrans" cxnId="{A8C14DBC-9549-4D6E-9F47-DACA5E13B2CD}">
      <dgm:prSet/>
      <dgm:spPr/>
      <dgm:t>
        <a:bodyPr/>
        <a:lstStyle/>
        <a:p>
          <a:endParaRPr lang="sv-SE" sz="2400"/>
        </a:p>
      </dgm:t>
    </dgm:pt>
    <dgm:pt modelId="{2586A3FF-5941-4659-AF64-1661458763A2}">
      <dgm:prSet phldrT="[Text]" custT="1"/>
      <dgm:spPr/>
      <dgm:t>
        <a:bodyPr/>
        <a:lstStyle/>
        <a:p>
          <a:r>
            <a:rPr lang="sv-SE" sz="800" dirty="0">
              <a:solidFill>
                <a:schemeClr val="tx1">
                  <a:lumMod val="85000"/>
                  <a:lumOff val="15000"/>
                </a:schemeClr>
              </a:solidFill>
            </a:rPr>
            <a:t>Dec</a:t>
          </a:r>
        </a:p>
      </dgm:t>
    </dgm:pt>
    <dgm:pt modelId="{BBB1D9CA-6E25-464E-83E9-429BFD15D505}" type="parTrans" cxnId="{058B3B9C-D514-4EBA-BDA1-BEEB0676AA91}">
      <dgm:prSet/>
      <dgm:spPr/>
      <dgm:t>
        <a:bodyPr/>
        <a:lstStyle/>
        <a:p>
          <a:endParaRPr lang="sv-SE" sz="2400"/>
        </a:p>
      </dgm:t>
    </dgm:pt>
    <dgm:pt modelId="{6D59B972-CA75-43F2-BCF5-DFBB3C930868}" type="sibTrans" cxnId="{058B3B9C-D514-4EBA-BDA1-BEEB0676AA91}">
      <dgm:prSet/>
      <dgm:spPr/>
      <dgm:t>
        <a:bodyPr/>
        <a:lstStyle/>
        <a:p>
          <a:endParaRPr lang="sv-SE" sz="2400"/>
        </a:p>
      </dgm:t>
    </dgm:pt>
    <dgm:pt modelId="{879DE6F8-26BD-4461-AF52-4C29CE62E12B}">
      <dgm:prSet phldrT="[Text]" custT="1"/>
      <dgm:spPr/>
      <dgm:t>
        <a:bodyPr/>
        <a:lstStyle/>
        <a:p>
          <a:r>
            <a:rPr lang="sv-SE" sz="800" dirty="0">
              <a:solidFill>
                <a:schemeClr val="tx1">
                  <a:lumMod val="85000"/>
                  <a:lumOff val="15000"/>
                </a:schemeClr>
              </a:solidFill>
            </a:rPr>
            <a:t>Jan 26</a:t>
          </a:r>
        </a:p>
      </dgm:t>
    </dgm:pt>
    <dgm:pt modelId="{00F270C1-0B8F-4B44-B8C3-9622BCF3BA29}" type="parTrans" cxnId="{0E358218-E43A-4411-B1B2-54DB2F37F28D}">
      <dgm:prSet/>
      <dgm:spPr/>
      <dgm:t>
        <a:bodyPr/>
        <a:lstStyle/>
        <a:p>
          <a:endParaRPr lang="sv-SE" sz="2400"/>
        </a:p>
      </dgm:t>
    </dgm:pt>
    <dgm:pt modelId="{7D961B02-780F-4E2F-BAF2-855731CFD900}" type="sibTrans" cxnId="{0E358218-E43A-4411-B1B2-54DB2F37F28D}">
      <dgm:prSet/>
      <dgm:spPr/>
      <dgm:t>
        <a:bodyPr/>
        <a:lstStyle/>
        <a:p>
          <a:endParaRPr lang="sv-SE" sz="2400"/>
        </a:p>
      </dgm:t>
    </dgm:pt>
    <dgm:pt modelId="{04BFB9F1-C657-46C0-B78C-F0980BCB5806}">
      <dgm:prSet phldrT="[Text]" custT="1"/>
      <dgm:spPr/>
      <dgm:t>
        <a:bodyPr/>
        <a:lstStyle/>
        <a:p>
          <a:r>
            <a:rPr lang="sv-SE" sz="800" dirty="0">
              <a:solidFill>
                <a:schemeClr val="tx1">
                  <a:lumMod val="85000"/>
                  <a:lumOff val="15000"/>
                </a:schemeClr>
              </a:solidFill>
            </a:rPr>
            <a:t>Feb 26</a:t>
          </a:r>
        </a:p>
      </dgm:t>
    </dgm:pt>
    <dgm:pt modelId="{F7FD98A5-DCDE-4E20-B242-D41C2FDEE8E1}" type="parTrans" cxnId="{F8D6BAA8-CD46-4649-98EF-66D76F196EC6}">
      <dgm:prSet/>
      <dgm:spPr/>
      <dgm:t>
        <a:bodyPr/>
        <a:lstStyle/>
        <a:p>
          <a:endParaRPr lang="sv-SE" sz="2400"/>
        </a:p>
      </dgm:t>
    </dgm:pt>
    <dgm:pt modelId="{BC8644C6-7803-4467-B5FA-054679CC81B9}" type="sibTrans" cxnId="{F8D6BAA8-CD46-4649-98EF-66D76F196EC6}">
      <dgm:prSet/>
      <dgm:spPr/>
      <dgm:t>
        <a:bodyPr/>
        <a:lstStyle/>
        <a:p>
          <a:endParaRPr lang="sv-SE" sz="2400"/>
        </a:p>
      </dgm:t>
    </dgm:pt>
    <dgm:pt modelId="{E2058D3C-761C-4532-AFB3-6A1A4C385080}" type="pres">
      <dgm:prSet presAssocID="{734B93D0-0970-4EE6-AECB-F57DE6B0426F}" presName="Name0" presStyleCnt="0">
        <dgm:presLayoutVars>
          <dgm:dir/>
          <dgm:animLvl val="lvl"/>
          <dgm:resizeHandles val="exact"/>
        </dgm:presLayoutVars>
      </dgm:prSet>
      <dgm:spPr/>
    </dgm:pt>
    <dgm:pt modelId="{3D96DA68-4FB5-4822-9B08-6A50752BBB62}" type="pres">
      <dgm:prSet presAssocID="{BE1C1940-C13B-44CE-B900-1BE37D8EC06D}" presName="parTxOnly" presStyleLbl="node1" presStyleIdx="0" presStyleCnt="13">
        <dgm:presLayoutVars>
          <dgm:chMax val="0"/>
          <dgm:chPref val="0"/>
          <dgm:bulletEnabled val="1"/>
        </dgm:presLayoutVars>
      </dgm:prSet>
      <dgm:spPr/>
    </dgm:pt>
    <dgm:pt modelId="{5F64E8B6-8CB7-46E0-9B98-F3160C364764}" type="pres">
      <dgm:prSet presAssocID="{BEB38D81-E188-4512-BEB8-7E0049557C99}" presName="parTxOnlySpace" presStyleCnt="0"/>
      <dgm:spPr/>
    </dgm:pt>
    <dgm:pt modelId="{6FA21587-8704-4B61-9660-FB1E800358B7}" type="pres">
      <dgm:prSet presAssocID="{82779E2D-DE45-4A1B-B46D-038A40C218DB}" presName="parTxOnly" presStyleLbl="node1" presStyleIdx="1" presStyleCnt="13">
        <dgm:presLayoutVars>
          <dgm:chMax val="0"/>
          <dgm:chPref val="0"/>
          <dgm:bulletEnabled val="1"/>
        </dgm:presLayoutVars>
      </dgm:prSet>
      <dgm:spPr/>
    </dgm:pt>
    <dgm:pt modelId="{43A27761-C087-4F4A-92B5-B5AD4A1506A6}" type="pres">
      <dgm:prSet presAssocID="{7F9FF81D-AD30-48BD-A6A9-792929FB0AB3}" presName="parTxOnlySpace" presStyleCnt="0"/>
      <dgm:spPr/>
    </dgm:pt>
    <dgm:pt modelId="{7CEF0F15-6882-43B7-8A34-EBC05A984508}" type="pres">
      <dgm:prSet presAssocID="{DFF8A59F-DB28-4051-813C-188279626887}" presName="parTxOnly" presStyleLbl="node1" presStyleIdx="2" presStyleCnt="13">
        <dgm:presLayoutVars>
          <dgm:chMax val="0"/>
          <dgm:chPref val="0"/>
          <dgm:bulletEnabled val="1"/>
        </dgm:presLayoutVars>
      </dgm:prSet>
      <dgm:spPr/>
    </dgm:pt>
    <dgm:pt modelId="{A7CC2284-11F2-4AAE-B0A6-E368CB08B881}" type="pres">
      <dgm:prSet presAssocID="{50394C9D-7790-4A2D-8400-7AFCD7AB730D}" presName="parTxOnlySpace" presStyleCnt="0"/>
      <dgm:spPr/>
    </dgm:pt>
    <dgm:pt modelId="{4F0FB7AE-2261-4F73-A7F8-2A3E5179F2D1}" type="pres">
      <dgm:prSet presAssocID="{B7B6180B-A467-41FC-90F9-43D6762FA6AF}" presName="parTxOnly" presStyleLbl="node1" presStyleIdx="3" presStyleCnt="13">
        <dgm:presLayoutVars>
          <dgm:chMax val="0"/>
          <dgm:chPref val="0"/>
          <dgm:bulletEnabled val="1"/>
        </dgm:presLayoutVars>
      </dgm:prSet>
      <dgm:spPr/>
    </dgm:pt>
    <dgm:pt modelId="{E84E7F7B-03AE-4731-B463-450C4206C0C5}" type="pres">
      <dgm:prSet presAssocID="{597F0487-6928-4110-ACC4-38194AF49D13}" presName="parTxOnlySpace" presStyleCnt="0"/>
      <dgm:spPr/>
    </dgm:pt>
    <dgm:pt modelId="{C912150D-DBA8-4D73-8D87-A17F5B59BC04}" type="pres">
      <dgm:prSet presAssocID="{9E7DCADA-ED00-4828-B5C7-2016B788CF61}" presName="parTxOnly" presStyleLbl="node1" presStyleIdx="4" presStyleCnt="13">
        <dgm:presLayoutVars>
          <dgm:chMax val="0"/>
          <dgm:chPref val="0"/>
          <dgm:bulletEnabled val="1"/>
        </dgm:presLayoutVars>
      </dgm:prSet>
      <dgm:spPr/>
    </dgm:pt>
    <dgm:pt modelId="{730BDE92-7493-487D-984F-C99767548632}" type="pres">
      <dgm:prSet presAssocID="{99478A87-F7BE-4779-BF69-346E080EA876}" presName="parTxOnlySpace" presStyleCnt="0"/>
      <dgm:spPr/>
    </dgm:pt>
    <dgm:pt modelId="{5B2D2A91-BBC5-4704-A269-209BDE48EB36}" type="pres">
      <dgm:prSet presAssocID="{80946034-9C76-43DA-A360-058A9DEA088A}" presName="parTxOnly" presStyleLbl="node1" presStyleIdx="5" presStyleCnt="13">
        <dgm:presLayoutVars>
          <dgm:chMax val="0"/>
          <dgm:chPref val="0"/>
          <dgm:bulletEnabled val="1"/>
        </dgm:presLayoutVars>
      </dgm:prSet>
      <dgm:spPr/>
    </dgm:pt>
    <dgm:pt modelId="{B08C12C4-2165-4387-A2B7-BA3A0B78A889}" type="pres">
      <dgm:prSet presAssocID="{4AB1D400-A632-4137-BF36-98EEEA1DD89A}" presName="parTxOnlySpace" presStyleCnt="0"/>
      <dgm:spPr/>
    </dgm:pt>
    <dgm:pt modelId="{AD02A360-F20D-4F53-935C-B4F94C719811}" type="pres">
      <dgm:prSet presAssocID="{7D8E6E12-ADA4-4ECC-BCC5-01D949DE9B99}" presName="parTxOnly" presStyleLbl="node1" presStyleIdx="6" presStyleCnt="13">
        <dgm:presLayoutVars>
          <dgm:chMax val="0"/>
          <dgm:chPref val="0"/>
          <dgm:bulletEnabled val="1"/>
        </dgm:presLayoutVars>
      </dgm:prSet>
      <dgm:spPr/>
    </dgm:pt>
    <dgm:pt modelId="{BBAD89CF-A6EF-4B10-B9F0-05055F56F201}" type="pres">
      <dgm:prSet presAssocID="{12DFA248-F16B-4AD1-85C4-22C94F264FAF}" presName="parTxOnlySpace" presStyleCnt="0"/>
      <dgm:spPr/>
    </dgm:pt>
    <dgm:pt modelId="{59034A6F-F511-4D66-A82E-C93B3A6BB59F}" type="pres">
      <dgm:prSet presAssocID="{842200C9-0B97-445B-87EE-17A4B5C31A64}" presName="parTxOnly" presStyleLbl="node1" presStyleIdx="7" presStyleCnt="13">
        <dgm:presLayoutVars>
          <dgm:chMax val="0"/>
          <dgm:chPref val="0"/>
          <dgm:bulletEnabled val="1"/>
        </dgm:presLayoutVars>
      </dgm:prSet>
      <dgm:spPr/>
    </dgm:pt>
    <dgm:pt modelId="{F25EC060-1F40-4C2F-8697-B7F3B2CCD8F9}" type="pres">
      <dgm:prSet presAssocID="{A682D6C4-8878-4898-9F46-C7C8AB899824}" presName="parTxOnlySpace" presStyleCnt="0"/>
      <dgm:spPr/>
    </dgm:pt>
    <dgm:pt modelId="{7E07DF0E-AD15-43E1-9625-4AEFD2CF750F}" type="pres">
      <dgm:prSet presAssocID="{7B07CA82-69B2-4426-8CEA-AF3D9E1A4FDB}" presName="parTxOnly" presStyleLbl="node1" presStyleIdx="8" presStyleCnt="13">
        <dgm:presLayoutVars>
          <dgm:chMax val="0"/>
          <dgm:chPref val="0"/>
          <dgm:bulletEnabled val="1"/>
        </dgm:presLayoutVars>
      </dgm:prSet>
      <dgm:spPr/>
    </dgm:pt>
    <dgm:pt modelId="{E7B8DB87-5D9C-454F-8131-C1E694259493}" type="pres">
      <dgm:prSet presAssocID="{7557EFB7-04A3-4E5F-8CCB-5478D7D621EB}" presName="parTxOnlySpace" presStyleCnt="0"/>
      <dgm:spPr/>
    </dgm:pt>
    <dgm:pt modelId="{7E385ABC-8387-4C9F-8171-53D1EB635A32}" type="pres">
      <dgm:prSet presAssocID="{261E9E42-6188-4A3C-9512-321691241971}" presName="parTxOnly" presStyleLbl="node1" presStyleIdx="9" presStyleCnt="13">
        <dgm:presLayoutVars>
          <dgm:chMax val="0"/>
          <dgm:chPref val="0"/>
          <dgm:bulletEnabled val="1"/>
        </dgm:presLayoutVars>
      </dgm:prSet>
      <dgm:spPr/>
    </dgm:pt>
    <dgm:pt modelId="{0172044C-B205-4F14-9AB3-9B8343634A62}" type="pres">
      <dgm:prSet presAssocID="{83DA991A-7185-4E0E-BD28-A3855CBE7870}" presName="parTxOnlySpace" presStyleCnt="0"/>
      <dgm:spPr/>
    </dgm:pt>
    <dgm:pt modelId="{2AC1F351-45E8-4341-9ADA-727A5B75B4E1}" type="pres">
      <dgm:prSet presAssocID="{2586A3FF-5941-4659-AF64-1661458763A2}" presName="parTxOnly" presStyleLbl="node1" presStyleIdx="10" presStyleCnt="13">
        <dgm:presLayoutVars>
          <dgm:chMax val="0"/>
          <dgm:chPref val="0"/>
          <dgm:bulletEnabled val="1"/>
        </dgm:presLayoutVars>
      </dgm:prSet>
      <dgm:spPr/>
    </dgm:pt>
    <dgm:pt modelId="{671570FD-77A6-48A8-91B9-391E8D9628D9}" type="pres">
      <dgm:prSet presAssocID="{6D59B972-CA75-43F2-BCF5-DFBB3C930868}" presName="parTxOnlySpace" presStyleCnt="0"/>
      <dgm:spPr/>
    </dgm:pt>
    <dgm:pt modelId="{52FD0214-7CD1-4D91-8F74-AB2854A8EFD4}" type="pres">
      <dgm:prSet presAssocID="{879DE6F8-26BD-4461-AF52-4C29CE62E12B}" presName="parTxOnly" presStyleLbl="node1" presStyleIdx="11" presStyleCnt="13">
        <dgm:presLayoutVars>
          <dgm:chMax val="0"/>
          <dgm:chPref val="0"/>
          <dgm:bulletEnabled val="1"/>
        </dgm:presLayoutVars>
      </dgm:prSet>
      <dgm:spPr/>
    </dgm:pt>
    <dgm:pt modelId="{E6A616A6-471E-44BB-93C9-4BC162B24894}" type="pres">
      <dgm:prSet presAssocID="{7D961B02-780F-4E2F-BAF2-855731CFD900}" presName="parTxOnlySpace" presStyleCnt="0"/>
      <dgm:spPr/>
    </dgm:pt>
    <dgm:pt modelId="{F58A9020-7C43-4FC8-BBC0-0F37469AC3F5}" type="pres">
      <dgm:prSet presAssocID="{04BFB9F1-C657-46C0-B78C-F0980BCB5806}" presName="parTxOnly" presStyleLbl="node1" presStyleIdx="12" presStyleCnt="13">
        <dgm:presLayoutVars>
          <dgm:chMax val="0"/>
          <dgm:chPref val="0"/>
          <dgm:bulletEnabled val="1"/>
        </dgm:presLayoutVars>
      </dgm:prSet>
      <dgm:spPr/>
    </dgm:pt>
  </dgm:ptLst>
  <dgm:cxnLst>
    <dgm:cxn modelId="{31052408-4218-4632-9B48-C56A5E578AD2}" type="presOf" srcId="{BE1C1940-C13B-44CE-B900-1BE37D8EC06D}" destId="{3D96DA68-4FB5-4822-9B08-6A50752BBB62}" srcOrd="0" destOrd="0" presId="urn:microsoft.com/office/officeart/2005/8/layout/chevron1"/>
    <dgm:cxn modelId="{4B150A11-24D6-4BEE-BCD2-F44B45D30DD7}" type="presOf" srcId="{2586A3FF-5941-4659-AF64-1661458763A2}" destId="{2AC1F351-45E8-4341-9ADA-727A5B75B4E1}" srcOrd="0" destOrd="0" presId="urn:microsoft.com/office/officeart/2005/8/layout/chevron1"/>
    <dgm:cxn modelId="{20AB7714-D408-44CD-B22A-3D7CEEDC129E}" type="presOf" srcId="{7D8E6E12-ADA4-4ECC-BCC5-01D949DE9B99}" destId="{AD02A360-F20D-4F53-935C-B4F94C719811}" srcOrd="0" destOrd="0" presId="urn:microsoft.com/office/officeart/2005/8/layout/chevron1"/>
    <dgm:cxn modelId="{0E358218-E43A-4411-B1B2-54DB2F37F28D}" srcId="{734B93D0-0970-4EE6-AECB-F57DE6B0426F}" destId="{879DE6F8-26BD-4461-AF52-4C29CE62E12B}" srcOrd="11" destOrd="0" parTransId="{00F270C1-0B8F-4B44-B8C3-9622BCF3BA29}" sibTransId="{7D961B02-780F-4E2F-BAF2-855731CFD900}"/>
    <dgm:cxn modelId="{442E4C1C-C666-4010-9255-BAE1C011FBB6}" type="presOf" srcId="{842200C9-0B97-445B-87EE-17A4B5C31A64}" destId="{59034A6F-F511-4D66-A82E-C93B3A6BB59F}" srcOrd="0" destOrd="0" presId="urn:microsoft.com/office/officeart/2005/8/layout/chevron1"/>
    <dgm:cxn modelId="{27423322-2310-4112-A6BE-97C9A6935609}" type="presOf" srcId="{261E9E42-6188-4A3C-9512-321691241971}" destId="{7E385ABC-8387-4C9F-8171-53D1EB635A32}" srcOrd="0" destOrd="0" presId="urn:microsoft.com/office/officeart/2005/8/layout/chevron1"/>
    <dgm:cxn modelId="{640A9E27-C301-43B0-ACBD-4C0B15EE35AA}" type="presOf" srcId="{80946034-9C76-43DA-A360-058A9DEA088A}" destId="{5B2D2A91-BBC5-4704-A269-209BDE48EB36}" srcOrd="0" destOrd="0" presId="urn:microsoft.com/office/officeart/2005/8/layout/chevron1"/>
    <dgm:cxn modelId="{52CBF047-34BA-4830-9CDC-DEE1F19260DC}" type="presOf" srcId="{DFF8A59F-DB28-4051-813C-188279626887}" destId="{7CEF0F15-6882-43B7-8A34-EBC05A984508}" srcOrd="0" destOrd="0" presId="urn:microsoft.com/office/officeart/2005/8/layout/chevron1"/>
    <dgm:cxn modelId="{01B2F573-CD7C-411D-BCEB-02DE7CBEC1A5}" type="presOf" srcId="{7B07CA82-69B2-4426-8CEA-AF3D9E1A4FDB}" destId="{7E07DF0E-AD15-43E1-9625-4AEFD2CF750F}" srcOrd="0" destOrd="0" presId="urn:microsoft.com/office/officeart/2005/8/layout/chevron1"/>
    <dgm:cxn modelId="{8D28CA87-85E5-41CC-91D5-4E3670E07B33}" srcId="{734B93D0-0970-4EE6-AECB-F57DE6B0426F}" destId="{80946034-9C76-43DA-A360-058A9DEA088A}" srcOrd="5" destOrd="0" parTransId="{9A564C77-DC76-4FF6-B900-F5E7EE69529B}" sibTransId="{4AB1D400-A632-4137-BF36-98EEEA1DD89A}"/>
    <dgm:cxn modelId="{85572A8C-D0BB-4D59-A2F3-56DDF1254B89}" srcId="{734B93D0-0970-4EE6-AECB-F57DE6B0426F}" destId="{DFF8A59F-DB28-4051-813C-188279626887}" srcOrd="2" destOrd="0" parTransId="{7E2F8EF1-0AE3-48E0-B686-9AFB15B199E7}" sibTransId="{50394C9D-7790-4A2D-8400-7AFCD7AB730D}"/>
    <dgm:cxn modelId="{02719D8F-6056-41C8-A10E-135EAB4AB9B1}" type="presOf" srcId="{879DE6F8-26BD-4461-AF52-4C29CE62E12B}" destId="{52FD0214-7CD1-4D91-8F74-AB2854A8EFD4}" srcOrd="0" destOrd="0" presId="urn:microsoft.com/office/officeart/2005/8/layout/chevron1"/>
    <dgm:cxn modelId="{11AC3592-7644-465E-9717-A040B1ECD7C4}" srcId="{734B93D0-0970-4EE6-AECB-F57DE6B0426F}" destId="{842200C9-0B97-445B-87EE-17A4B5C31A64}" srcOrd="7" destOrd="0" parTransId="{70A5FBAB-51B4-4686-A3F0-12875D670C4E}" sibTransId="{A682D6C4-8878-4898-9F46-C7C8AB899824}"/>
    <dgm:cxn modelId="{1900EC97-0FDE-4E25-8F9D-01249964C788}" type="presOf" srcId="{734B93D0-0970-4EE6-AECB-F57DE6B0426F}" destId="{E2058D3C-761C-4532-AFB3-6A1A4C385080}" srcOrd="0" destOrd="0" presId="urn:microsoft.com/office/officeart/2005/8/layout/chevron1"/>
    <dgm:cxn modelId="{058B3B9C-D514-4EBA-BDA1-BEEB0676AA91}" srcId="{734B93D0-0970-4EE6-AECB-F57DE6B0426F}" destId="{2586A3FF-5941-4659-AF64-1661458763A2}" srcOrd="10" destOrd="0" parTransId="{BBB1D9CA-6E25-464E-83E9-429BFD15D505}" sibTransId="{6D59B972-CA75-43F2-BCF5-DFBB3C930868}"/>
    <dgm:cxn modelId="{F8D6BAA8-CD46-4649-98EF-66D76F196EC6}" srcId="{734B93D0-0970-4EE6-AECB-F57DE6B0426F}" destId="{04BFB9F1-C657-46C0-B78C-F0980BCB5806}" srcOrd="12" destOrd="0" parTransId="{F7FD98A5-DCDE-4E20-B242-D41C2FDEE8E1}" sibTransId="{BC8644C6-7803-4467-B5FA-054679CC81B9}"/>
    <dgm:cxn modelId="{CCBF23B1-B119-4E34-93D0-54A7C531C78B}" srcId="{734B93D0-0970-4EE6-AECB-F57DE6B0426F}" destId="{BE1C1940-C13B-44CE-B900-1BE37D8EC06D}" srcOrd="0" destOrd="0" parTransId="{B6DA6F7A-EC8B-4F3D-A14C-E79C48744E8B}" sibTransId="{BEB38D81-E188-4512-BEB8-7E0049557C99}"/>
    <dgm:cxn modelId="{B44F51B9-93E6-4E09-AE2E-133F6EB88A00}" srcId="{734B93D0-0970-4EE6-AECB-F57DE6B0426F}" destId="{B7B6180B-A467-41FC-90F9-43D6762FA6AF}" srcOrd="3" destOrd="0" parTransId="{108ABE02-88CA-4B6C-B6D0-230D3B632A2E}" sibTransId="{597F0487-6928-4110-ACC4-38194AF49D13}"/>
    <dgm:cxn modelId="{D0A98ABA-29F2-436E-9B14-E44798BAC0D5}" srcId="{734B93D0-0970-4EE6-AECB-F57DE6B0426F}" destId="{9E7DCADA-ED00-4828-B5C7-2016B788CF61}" srcOrd="4" destOrd="0" parTransId="{65B057A4-9832-417C-98E0-B890D7C5EB47}" sibTransId="{99478A87-F7BE-4779-BF69-346E080EA876}"/>
    <dgm:cxn modelId="{A8C14DBC-9549-4D6E-9F47-DACA5E13B2CD}" srcId="{734B93D0-0970-4EE6-AECB-F57DE6B0426F}" destId="{261E9E42-6188-4A3C-9512-321691241971}" srcOrd="9" destOrd="0" parTransId="{C9969EC5-F589-45B8-911C-C48E29EAC77C}" sibTransId="{83DA991A-7185-4E0E-BD28-A3855CBE7870}"/>
    <dgm:cxn modelId="{2FB8C4BE-F6FC-4079-967B-E0F3A89673B4}" type="presOf" srcId="{04BFB9F1-C657-46C0-B78C-F0980BCB5806}" destId="{F58A9020-7C43-4FC8-BBC0-0F37469AC3F5}" srcOrd="0" destOrd="0" presId="urn:microsoft.com/office/officeart/2005/8/layout/chevron1"/>
    <dgm:cxn modelId="{596E56CA-E931-4268-9AB2-0A46C55727B5}" srcId="{734B93D0-0970-4EE6-AECB-F57DE6B0426F}" destId="{7D8E6E12-ADA4-4ECC-BCC5-01D949DE9B99}" srcOrd="6" destOrd="0" parTransId="{7CA1E103-1BA9-47A7-B6CD-C8A59C61EB0C}" sibTransId="{12DFA248-F16B-4AD1-85C4-22C94F264FAF}"/>
    <dgm:cxn modelId="{6C0B64CB-7CCA-41F1-BC77-C6AB0F5E6F44}" srcId="{734B93D0-0970-4EE6-AECB-F57DE6B0426F}" destId="{7B07CA82-69B2-4426-8CEA-AF3D9E1A4FDB}" srcOrd="8" destOrd="0" parTransId="{9E97AA3E-3181-4E6B-965A-A9B02FFD2F76}" sibTransId="{7557EFB7-04A3-4E5F-8CCB-5478D7D621EB}"/>
    <dgm:cxn modelId="{BE2B77D8-5294-4211-A0ED-CA23189D3CFB}" srcId="{734B93D0-0970-4EE6-AECB-F57DE6B0426F}" destId="{82779E2D-DE45-4A1B-B46D-038A40C218DB}" srcOrd="1" destOrd="0" parTransId="{834F65BF-73AC-4479-A397-3D8973BDAD25}" sibTransId="{7F9FF81D-AD30-48BD-A6A9-792929FB0AB3}"/>
    <dgm:cxn modelId="{76F2A5DA-A16C-4E12-A61D-C74A06D50C83}" type="presOf" srcId="{9E7DCADA-ED00-4828-B5C7-2016B788CF61}" destId="{C912150D-DBA8-4D73-8D87-A17F5B59BC04}" srcOrd="0" destOrd="0" presId="urn:microsoft.com/office/officeart/2005/8/layout/chevron1"/>
    <dgm:cxn modelId="{A873BADB-7D73-41E3-801A-C943F02DC49F}" type="presOf" srcId="{B7B6180B-A467-41FC-90F9-43D6762FA6AF}" destId="{4F0FB7AE-2261-4F73-A7F8-2A3E5179F2D1}" srcOrd="0" destOrd="0" presId="urn:microsoft.com/office/officeart/2005/8/layout/chevron1"/>
    <dgm:cxn modelId="{A58B4BEB-72CC-4F33-8EB9-23E6BDF79E56}" type="presOf" srcId="{82779E2D-DE45-4A1B-B46D-038A40C218DB}" destId="{6FA21587-8704-4B61-9660-FB1E800358B7}" srcOrd="0" destOrd="0" presId="urn:microsoft.com/office/officeart/2005/8/layout/chevron1"/>
    <dgm:cxn modelId="{5EEEFA04-5250-44A8-BC32-067FC19365F0}" type="presParOf" srcId="{E2058D3C-761C-4532-AFB3-6A1A4C385080}" destId="{3D96DA68-4FB5-4822-9B08-6A50752BBB62}" srcOrd="0" destOrd="0" presId="urn:microsoft.com/office/officeart/2005/8/layout/chevron1"/>
    <dgm:cxn modelId="{2F75DE23-3633-4C5E-979D-A84F654AAB88}" type="presParOf" srcId="{E2058D3C-761C-4532-AFB3-6A1A4C385080}" destId="{5F64E8B6-8CB7-46E0-9B98-F3160C364764}" srcOrd="1" destOrd="0" presId="urn:microsoft.com/office/officeart/2005/8/layout/chevron1"/>
    <dgm:cxn modelId="{E5BA3310-76CB-4382-BD6C-FAFC32A65CA8}" type="presParOf" srcId="{E2058D3C-761C-4532-AFB3-6A1A4C385080}" destId="{6FA21587-8704-4B61-9660-FB1E800358B7}" srcOrd="2" destOrd="0" presId="urn:microsoft.com/office/officeart/2005/8/layout/chevron1"/>
    <dgm:cxn modelId="{4706376F-2F7A-4231-A24C-BF0A7CC8842F}" type="presParOf" srcId="{E2058D3C-761C-4532-AFB3-6A1A4C385080}" destId="{43A27761-C087-4F4A-92B5-B5AD4A1506A6}" srcOrd="3" destOrd="0" presId="urn:microsoft.com/office/officeart/2005/8/layout/chevron1"/>
    <dgm:cxn modelId="{F3BC55E8-A569-4807-8796-EC5E97009479}" type="presParOf" srcId="{E2058D3C-761C-4532-AFB3-6A1A4C385080}" destId="{7CEF0F15-6882-43B7-8A34-EBC05A984508}" srcOrd="4" destOrd="0" presId="urn:microsoft.com/office/officeart/2005/8/layout/chevron1"/>
    <dgm:cxn modelId="{3BB115D8-CA6A-44F5-8196-26891DC92756}" type="presParOf" srcId="{E2058D3C-761C-4532-AFB3-6A1A4C385080}" destId="{A7CC2284-11F2-4AAE-B0A6-E368CB08B881}" srcOrd="5" destOrd="0" presId="urn:microsoft.com/office/officeart/2005/8/layout/chevron1"/>
    <dgm:cxn modelId="{A838AA14-08B9-4703-B9D3-0A1B6030A343}" type="presParOf" srcId="{E2058D3C-761C-4532-AFB3-6A1A4C385080}" destId="{4F0FB7AE-2261-4F73-A7F8-2A3E5179F2D1}" srcOrd="6" destOrd="0" presId="urn:microsoft.com/office/officeart/2005/8/layout/chevron1"/>
    <dgm:cxn modelId="{D7658E0E-4CAD-4A0D-BF46-C9D4D9DC5112}" type="presParOf" srcId="{E2058D3C-761C-4532-AFB3-6A1A4C385080}" destId="{E84E7F7B-03AE-4731-B463-450C4206C0C5}" srcOrd="7" destOrd="0" presId="urn:microsoft.com/office/officeart/2005/8/layout/chevron1"/>
    <dgm:cxn modelId="{80C9FDFD-3DA1-42F7-9646-007E774A5B56}" type="presParOf" srcId="{E2058D3C-761C-4532-AFB3-6A1A4C385080}" destId="{C912150D-DBA8-4D73-8D87-A17F5B59BC04}" srcOrd="8" destOrd="0" presId="urn:microsoft.com/office/officeart/2005/8/layout/chevron1"/>
    <dgm:cxn modelId="{DBCC5370-4BE1-4495-9C62-0B1B0F0AD6CC}" type="presParOf" srcId="{E2058D3C-761C-4532-AFB3-6A1A4C385080}" destId="{730BDE92-7493-487D-984F-C99767548632}" srcOrd="9" destOrd="0" presId="urn:microsoft.com/office/officeart/2005/8/layout/chevron1"/>
    <dgm:cxn modelId="{7F07D929-8F15-43F8-A479-5DCE73C2B236}" type="presParOf" srcId="{E2058D3C-761C-4532-AFB3-6A1A4C385080}" destId="{5B2D2A91-BBC5-4704-A269-209BDE48EB36}" srcOrd="10" destOrd="0" presId="urn:microsoft.com/office/officeart/2005/8/layout/chevron1"/>
    <dgm:cxn modelId="{67D0581E-7A03-4EF6-9D91-7666BD424FA5}" type="presParOf" srcId="{E2058D3C-761C-4532-AFB3-6A1A4C385080}" destId="{B08C12C4-2165-4387-A2B7-BA3A0B78A889}" srcOrd="11" destOrd="0" presId="urn:microsoft.com/office/officeart/2005/8/layout/chevron1"/>
    <dgm:cxn modelId="{9AA3DD1B-F49F-4C13-8BCF-0D6FABDD4C2C}" type="presParOf" srcId="{E2058D3C-761C-4532-AFB3-6A1A4C385080}" destId="{AD02A360-F20D-4F53-935C-B4F94C719811}" srcOrd="12" destOrd="0" presId="urn:microsoft.com/office/officeart/2005/8/layout/chevron1"/>
    <dgm:cxn modelId="{73391907-7E39-414D-9345-A6515DFEE406}" type="presParOf" srcId="{E2058D3C-761C-4532-AFB3-6A1A4C385080}" destId="{BBAD89CF-A6EF-4B10-B9F0-05055F56F201}" srcOrd="13" destOrd="0" presId="urn:microsoft.com/office/officeart/2005/8/layout/chevron1"/>
    <dgm:cxn modelId="{F08DD7C8-467C-4707-B645-FB1304C1E506}" type="presParOf" srcId="{E2058D3C-761C-4532-AFB3-6A1A4C385080}" destId="{59034A6F-F511-4D66-A82E-C93B3A6BB59F}" srcOrd="14" destOrd="0" presId="urn:microsoft.com/office/officeart/2005/8/layout/chevron1"/>
    <dgm:cxn modelId="{43735566-95A5-40DE-99BC-9FF551B603B1}" type="presParOf" srcId="{E2058D3C-761C-4532-AFB3-6A1A4C385080}" destId="{F25EC060-1F40-4C2F-8697-B7F3B2CCD8F9}" srcOrd="15" destOrd="0" presId="urn:microsoft.com/office/officeart/2005/8/layout/chevron1"/>
    <dgm:cxn modelId="{2BD0F00D-66AB-46F5-98BB-26AA67ACDC93}" type="presParOf" srcId="{E2058D3C-761C-4532-AFB3-6A1A4C385080}" destId="{7E07DF0E-AD15-43E1-9625-4AEFD2CF750F}" srcOrd="16" destOrd="0" presId="urn:microsoft.com/office/officeart/2005/8/layout/chevron1"/>
    <dgm:cxn modelId="{245F507D-7266-4A6F-B369-22BE5DD89B04}" type="presParOf" srcId="{E2058D3C-761C-4532-AFB3-6A1A4C385080}" destId="{E7B8DB87-5D9C-454F-8131-C1E694259493}" srcOrd="17" destOrd="0" presId="urn:microsoft.com/office/officeart/2005/8/layout/chevron1"/>
    <dgm:cxn modelId="{8E3E897D-4B09-427F-A470-FDB2957CC812}" type="presParOf" srcId="{E2058D3C-761C-4532-AFB3-6A1A4C385080}" destId="{7E385ABC-8387-4C9F-8171-53D1EB635A32}" srcOrd="18" destOrd="0" presId="urn:microsoft.com/office/officeart/2005/8/layout/chevron1"/>
    <dgm:cxn modelId="{5D9ED435-FB1A-4D22-BA6B-FA36D15FEBFF}" type="presParOf" srcId="{E2058D3C-761C-4532-AFB3-6A1A4C385080}" destId="{0172044C-B205-4F14-9AB3-9B8343634A62}" srcOrd="19" destOrd="0" presId="urn:microsoft.com/office/officeart/2005/8/layout/chevron1"/>
    <dgm:cxn modelId="{A12AC1E2-B0D4-453D-8BDA-D923C8369B96}" type="presParOf" srcId="{E2058D3C-761C-4532-AFB3-6A1A4C385080}" destId="{2AC1F351-45E8-4341-9ADA-727A5B75B4E1}" srcOrd="20" destOrd="0" presId="urn:microsoft.com/office/officeart/2005/8/layout/chevron1"/>
    <dgm:cxn modelId="{DABD7301-3288-40CF-87A8-17FBBA12F455}" type="presParOf" srcId="{E2058D3C-761C-4532-AFB3-6A1A4C385080}" destId="{671570FD-77A6-48A8-91B9-391E8D9628D9}" srcOrd="21" destOrd="0" presId="urn:microsoft.com/office/officeart/2005/8/layout/chevron1"/>
    <dgm:cxn modelId="{FA81F5C9-F860-4CE1-9029-CD609E7A9241}" type="presParOf" srcId="{E2058D3C-761C-4532-AFB3-6A1A4C385080}" destId="{52FD0214-7CD1-4D91-8F74-AB2854A8EFD4}" srcOrd="22" destOrd="0" presId="urn:microsoft.com/office/officeart/2005/8/layout/chevron1"/>
    <dgm:cxn modelId="{610EF577-C34F-4E77-BE91-22FD676918A6}" type="presParOf" srcId="{E2058D3C-761C-4532-AFB3-6A1A4C385080}" destId="{E6A616A6-471E-44BB-93C9-4BC162B24894}" srcOrd="23" destOrd="0" presId="urn:microsoft.com/office/officeart/2005/8/layout/chevron1"/>
    <dgm:cxn modelId="{7299511B-F9AB-4FD8-A35F-92AAA5B93A51}" type="presParOf" srcId="{E2058D3C-761C-4532-AFB3-6A1A4C385080}" destId="{F58A9020-7C43-4FC8-BBC0-0F37469AC3F5}"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D95A14-4EB0-4454-B116-9EB01237DD7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sv-SE"/>
        </a:p>
      </dgm:t>
    </dgm:pt>
    <dgm:pt modelId="{200584CB-66C1-44F1-A25F-10E69D5CBCE9}">
      <dgm:prSet phldrT="[Text]"/>
      <dgm:spPr/>
      <dgm:t>
        <a:bodyPr/>
        <a:lstStyle/>
        <a:p>
          <a:r>
            <a:rPr lang="sv-SE" dirty="0">
              <a:solidFill>
                <a:schemeClr val="tx1">
                  <a:lumMod val="85000"/>
                  <a:lumOff val="15000"/>
                </a:schemeClr>
              </a:solidFill>
            </a:rPr>
            <a:t>Samhällets aktörer</a:t>
          </a:r>
        </a:p>
      </dgm:t>
    </dgm:pt>
    <dgm:pt modelId="{22EE226C-4A6A-4A76-9D19-4B70E9135495}" type="parTrans" cxnId="{AD1974D3-2E35-447F-A58A-CB4C05C65D3A}">
      <dgm:prSet/>
      <dgm:spPr/>
      <dgm:t>
        <a:bodyPr/>
        <a:lstStyle/>
        <a:p>
          <a:endParaRPr lang="sv-SE"/>
        </a:p>
      </dgm:t>
    </dgm:pt>
    <dgm:pt modelId="{4E2DC59A-26D0-4291-8DF3-BA6AC72D22E1}" type="sibTrans" cxnId="{AD1974D3-2E35-447F-A58A-CB4C05C65D3A}">
      <dgm:prSet/>
      <dgm:spPr/>
      <dgm:t>
        <a:bodyPr/>
        <a:lstStyle/>
        <a:p>
          <a:endParaRPr lang="sv-SE"/>
        </a:p>
      </dgm:t>
    </dgm:pt>
    <dgm:pt modelId="{9FC4FD07-232C-4F0A-894C-34BE0D184921}">
      <dgm:prSet phldrT="[Text]"/>
      <dgm:spPr/>
      <dgm:t>
        <a:bodyPr/>
        <a:lstStyle/>
        <a:p>
          <a:r>
            <a:rPr lang="sv-SE" dirty="0">
              <a:solidFill>
                <a:schemeClr val="tx1">
                  <a:lumMod val="85000"/>
                  <a:lumOff val="15000"/>
                </a:schemeClr>
              </a:solidFill>
            </a:rPr>
            <a:t>Naturvårdsverkets GD beslut efter godkännande av de fyra andra myndigheterna</a:t>
          </a:r>
        </a:p>
      </dgm:t>
    </dgm:pt>
    <dgm:pt modelId="{CCBE0340-DE05-48A9-82D9-BC1BB5DBC536}" type="parTrans" cxnId="{0FD38F09-6359-4F55-AB46-0D41839F1B9B}">
      <dgm:prSet/>
      <dgm:spPr/>
      <dgm:t>
        <a:bodyPr/>
        <a:lstStyle/>
        <a:p>
          <a:endParaRPr lang="sv-SE"/>
        </a:p>
      </dgm:t>
    </dgm:pt>
    <dgm:pt modelId="{9E0C40CB-A15A-4D11-B758-95B9742530C4}" type="sibTrans" cxnId="{0FD38F09-6359-4F55-AB46-0D41839F1B9B}">
      <dgm:prSet/>
      <dgm:spPr/>
      <dgm:t>
        <a:bodyPr/>
        <a:lstStyle/>
        <a:p>
          <a:endParaRPr lang="sv-SE"/>
        </a:p>
      </dgm:t>
    </dgm:pt>
    <dgm:pt modelId="{FBADA4C1-0081-4200-AB35-5E6448257B84}">
      <dgm:prSet phldrT="[Text]"/>
      <dgm:spPr/>
      <dgm:t>
        <a:bodyPr/>
        <a:lstStyle/>
        <a:p>
          <a:r>
            <a:rPr lang="sv-SE" dirty="0"/>
            <a:t>Inspel och dialog kring förslag till nationell plan</a:t>
          </a:r>
        </a:p>
      </dgm:t>
    </dgm:pt>
    <dgm:pt modelId="{72895BB4-5571-48A6-AEE3-F43547A93F7B}" type="parTrans" cxnId="{0ABCBDE3-1F5C-4A9B-82F8-348966A3AB8D}">
      <dgm:prSet/>
      <dgm:spPr/>
      <dgm:t>
        <a:bodyPr/>
        <a:lstStyle/>
        <a:p>
          <a:endParaRPr lang="sv-SE"/>
        </a:p>
      </dgm:t>
    </dgm:pt>
    <dgm:pt modelId="{7528FD02-6EF8-4648-8EC1-7C727D6D2F70}" type="sibTrans" cxnId="{0ABCBDE3-1F5C-4A9B-82F8-348966A3AB8D}">
      <dgm:prSet/>
      <dgm:spPr/>
      <dgm:t>
        <a:bodyPr/>
        <a:lstStyle/>
        <a:p>
          <a:endParaRPr lang="sv-SE"/>
        </a:p>
      </dgm:t>
    </dgm:pt>
    <dgm:pt modelId="{8DD14EE0-E9BD-43BF-8365-E875350690E6}">
      <dgm:prSet phldrT="[Text]"/>
      <dgm:spPr/>
      <dgm:t>
        <a:bodyPr/>
        <a:lstStyle/>
        <a:p>
          <a:r>
            <a:rPr lang="sv-SE" dirty="0">
              <a:solidFill>
                <a:schemeClr val="tx1">
                  <a:lumMod val="85000"/>
                  <a:lumOff val="15000"/>
                </a:schemeClr>
              </a:solidFill>
            </a:rPr>
            <a:t>Regeringen</a:t>
          </a:r>
        </a:p>
      </dgm:t>
    </dgm:pt>
    <dgm:pt modelId="{CD1875DF-0C8E-4C91-BB24-AD5BA3BF0540}" type="parTrans" cxnId="{64261B12-9766-4BDA-9071-7598778A24C0}">
      <dgm:prSet/>
      <dgm:spPr/>
      <dgm:t>
        <a:bodyPr/>
        <a:lstStyle/>
        <a:p>
          <a:endParaRPr lang="sv-SE"/>
        </a:p>
      </dgm:t>
    </dgm:pt>
    <dgm:pt modelId="{2BE3FA98-3DE7-4CBF-8312-7E47FEF238E9}" type="sibTrans" cxnId="{64261B12-9766-4BDA-9071-7598778A24C0}">
      <dgm:prSet/>
      <dgm:spPr/>
      <dgm:t>
        <a:bodyPr/>
        <a:lstStyle/>
        <a:p>
          <a:endParaRPr lang="sv-SE"/>
        </a:p>
      </dgm:t>
    </dgm:pt>
    <dgm:pt modelId="{0C76175C-F9D8-433A-8939-1F54B0D433B3}">
      <dgm:prSet phldrT="[Text]" custT="1"/>
      <dgm:spPr/>
      <dgm:t>
        <a:bodyPr/>
        <a:lstStyle/>
        <a:p>
          <a:r>
            <a:rPr lang="sv-SE" sz="1600" dirty="0">
              <a:solidFill>
                <a:schemeClr val="tx1">
                  <a:lumMod val="85000"/>
                  <a:lumOff val="15000"/>
                </a:schemeClr>
              </a:solidFill>
            </a:rPr>
            <a:t>Beslut om plan som skickas till EU-kommissionen, sep 2026.</a:t>
          </a:r>
        </a:p>
      </dgm:t>
    </dgm:pt>
    <dgm:pt modelId="{165C3825-4986-4425-94FF-F94A7AE94789}" type="parTrans" cxnId="{FB9B1BF4-03C7-48F6-9D30-8D2E24ACA6DF}">
      <dgm:prSet/>
      <dgm:spPr/>
      <dgm:t>
        <a:bodyPr/>
        <a:lstStyle/>
        <a:p>
          <a:endParaRPr lang="sv-SE"/>
        </a:p>
      </dgm:t>
    </dgm:pt>
    <dgm:pt modelId="{ABF3CF8E-F1C3-49CC-8812-5AB5873158AE}" type="sibTrans" cxnId="{FB9B1BF4-03C7-48F6-9D30-8D2E24ACA6DF}">
      <dgm:prSet/>
      <dgm:spPr/>
      <dgm:t>
        <a:bodyPr/>
        <a:lstStyle/>
        <a:p>
          <a:endParaRPr lang="sv-SE"/>
        </a:p>
      </dgm:t>
    </dgm:pt>
    <dgm:pt modelId="{39E08040-E680-47E5-BD71-F5780AFFCE65}">
      <dgm:prSet phldr="0"/>
      <dgm:spPr/>
      <dgm:t>
        <a:bodyPr/>
        <a:lstStyle/>
        <a:p>
          <a:pPr rtl="0"/>
          <a:r>
            <a:rPr lang="sv-SE" dirty="0">
              <a:latin typeface="Arial"/>
              <a:cs typeface="Arial"/>
            </a:rPr>
            <a:t>Förslag till plan</a:t>
          </a:r>
        </a:p>
      </dgm:t>
    </dgm:pt>
    <dgm:pt modelId="{519A39D8-0DDE-49BC-9002-4675ABEEC447}" type="parTrans" cxnId="{6ED53965-D118-4C9B-8496-FE2CE442CD5B}">
      <dgm:prSet/>
      <dgm:spPr/>
      <dgm:t>
        <a:bodyPr/>
        <a:lstStyle/>
        <a:p>
          <a:endParaRPr lang="sv-SE"/>
        </a:p>
      </dgm:t>
    </dgm:pt>
    <dgm:pt modelId="{DC87E85A-375F-4FE4-AD5B-2285CD465F7A}" type="sibTrans" cxnId="{6ED53965-D118-4C9B-8496-FE2CE442CD5B}">
      <dgm:prSet/>
      <dgm:spPr/>
      <dgm:t>
        <a:bodyPr/>
        <a:lstStyle/>
        <a:p>
          <a:endParaRPr lang="sv-SE"/>
        </a:p>
      </dgm:t>
    </dgm:pt>
    <dgm:pt modelId="{C67F335A-8062-4BB8-91A1-9D063B166FF9}" type="pres">
      <dgm:prSet presAssocID="{C3D95A14-4EB0-4454-B116-9EB01237DD77}" presName="rootnode" presStyleCnt="0">
        <dgm:presLayoutVars>
          <dgm:chMax/>
          <dgm:chPref/>
          <dgm:dir/>
          <dgm:animLvl val="lvl"/>
        </dgm:presLayoutVars>
      </dgm:prSet>
      <dgm:spPr/>
    </dgm:pt>
    <dgm:pt modelId="{86FC2D14-FE69-4963-B2D4-FCB77CBEDEED}" type="pres">
      <dgm:prSet presAssocID="{200584CB-66C1-44F1-A25F-10E69D5CBCE9}" presName="composite" presStyleCnt="0"/>
      <dgm:spPr/>
    </dgm:pt>
    <dgm:pt modelId="{753BC660-465C-4866-938C-F3EED2E6F5EF}" type="pres">
      <dgm:prSet presAssocID="{200584CB-66C1-44F1-A25F-10E69D5CBCE9}" presName="bentUpArrow1" presStyleLbl="alignImgPlace1" presStyleIdx="0" presStyleCnt="2"/>
      <dgm:spPr/>
    </dgm:pt>
    <dgm:pt modelId="{446B2BAD-325C-45D6-9E23-4B1E47F6F0AB}" type="pres">
      <dgm:prSet presAssocID="{200584CB-66C1-44F1-A25F-10E69D5CBCE9}" presName="ParentText" presStyleLbl="node1" presStyleIdx="0" presStyleCnt="3">
        <dgm:presLayoutVars>
          <dgm:chMax val="1"/>
          <dgm:chPref val="1"/>
          <dgm:bulletEnabled val="1"/>
        </dgm:presLayoutVars>
      </dgm:prSet>
      <dgm:spPr/>
    </dgm:pt>
    <dgm:pt modelId="{AFA35DF8-8905-41A2-9E34-8A60C98274E4}" type="pres">
      <dgm:prSet presAssocID="{200584CB-66C1-44F1-A25F-10E69D5CBCE9}" presName="ChildText" presStyleLbl="revTx" presStyleIdx="0" presStyleCnt="3">
        <dgm:presLayoutVars>
          <dgm:chMax val="0"/>
          <dgm:chPref val="0"/>
          <dgm:bulletEnabled val="1"/>
        </dgm:presLayoutVars>
      </dgm:prSet>
      <dgm:spPr/>
    </dgm:pt>
    <dgm:pt modelId="{4A17AFBB-CB61-4EA8-882D-9A2C71C1C73C}" type="pres">
      <dgm:prSet presAssocID="{4E2DC59A-26D0-4291-8DF3-BA6AC72D22E1}" presName="sibTrans" presStyleCnt="0"/>
      <dgm:spPr/>
    </dgm:pt>
    <dgm:pt modelId="{7CA3EE1F-09ED-4FAD-9252-5943F4E0E776}" type="pres">
      <dgm:prSet presAssocID="{9FC4FD07-232C-4F0A-894C-34BE0D184921}" presName="composite" presStyleCnt="0"/>
      <dgm:spPr/>
    </dgm:pt>
    <dgm:pt modelId="{3A006D51-00A6-48B8-A4B1-84CE4A64B579}" type="pres">
      <dgm:prSet presAssocID="{9FC4FD07-232C-4F0A-894C-34BE0D184921}" presName="bentUpArrow1" presStyleLbl="alignImgPlace1" presStyleIdx="1" presStyleCnt="2"/>
      <dgm:spPr/>
    </dgm:pt>
    <dgm:pt modelId="{B46EA61D-18FB-422F-AA45-DB127B37C26C}" type="pres">
      <dgm:prSet presAssocID="{9FC4FD07-232C-4F0A-894C-34BE0D184921}" presName="ParentText" presStyleLbl="node1" presStyleIdx="1" presStyleCnt="3">
        <dgm:presLayoutVars>
          <dgm:chMax val="1"/>
          <dgm:chPref val="1"/>
          <dgm:bulletEnabled val="1"/>
        </dgm:presLayoutVars>
      </dgm:prSet>
      <dgm:spPr/>
    </dgm:pt>
    <dgm:pt modelId="{FE4C0766-C7DA-4767-AB7D-43EF6EC952AB}" type="pres">
      <dgm:prSet presAssocID="{9FC4FD07-232C-4F0A-894C-34BE0D184921}" presName="ChildText" presStyleLbl="revTx" presStyleIdx="1" presStyleCnt="3">
        <dgm:presLayoutVars>
          <dgm:chMax val="0"/>
          <dgm:chPref val="0"/>
          <dgm:bulletEnabled val="1"/>
        </dgm:presLayoutVars>
      </dgm:prSet>
      <dgm:spPr/>
    </dgm:pt>
    <dgm:pt modelId="{253EF0D3-5C49-48E1-A9FE-959E7663710A}" type="pres">
      <dgm:prSet presAssocID="{9E0C40CB-A15A-4D11-B758-95B9742530C4}" presName="sibTrans" presStyleCnt="0"/>
      <dgm:spPr/>
    </dgm:pt>
    <dgm:pt modelId="{D949031F-0DC7-44D0-9AA4-8A721EA8489E}" type="pres">
      <dgm:prSet presAssocID="{8DD14EE0-E9BD-43BF-8365-E875350690E6}" presName="composite" presStyleCnt="0"/>
      <dgm:spPr/>
    </dgm:pt>
    <dgm:pt modelId="{736672E5-DC69-48B5-8D5D-09C32E92D450}" type="pres">
      <dgm:prSet presAssocID="{8DD14EE0-E9BD-43BF-8365-E875350690E6}" presName="ParentText" presStyleLbl="node1" presStyleIdx="2" presStyleCnt="3">
        <dgm:presLayoutVars>
          <dgm:chMax val="1"/>
          <dgm:chPref val="1"/>
          <dgm:bulletEnabled val="1"/>
        </dgm:presLayoutVars>
      </dgm:prSet>
      <dgm:spPr/>
    </dgm:pt>
    <dgm:pt modelId="{B1E7585F-E94B-48C7-A4E6-BB902B8D5E26}" type="pres">
      <dgm:prSet presAssocID="{8DD14EE0-E9BD-43BF-8365-E875350690E6}" presName="FinalChildText" presStyleLbl="revTx" presStyleIdx="2" presStyleCnt="3" custScaleX="130759" custLinFactNeighborX="12562" custLinFactNeighborY="-32">
        <dgm:presLayoutVars>
          <dgm:chMax val="0"/>
          <dgm:chPref val="0"/>
          <dgm:bulletEnabled val="1"/>
        </dgm:presLayoutVars>
      </dgm:prSet>
      <dgm:spPr/>
    </dgm:pt>
  </dgm:ptLst>
  <dgm:cxnLst>
    <dgm:cxn modelId="{0FD38F09-6359-4F55-AB46-0D41839F1B9B}" srcId="{C3D95A14-4EB0-4454-B116-9EB01237DD77}" destId="{9FC4FD07-232C-4F0A-894C-34BE0D184921}" srcOrd="1" destOrd="0" parTransId="{CCBE0340-DE05-48A9-82D9-BC1BB5DBC536}" sibTransId="{9E0C40CB-A15A-4D11-B758-95B9742530C4}"/>
    <dgm:cxn modelId="{96F19010-D7E4-475A-A10C-B8D41C27D7F1}" type="presOf" srcId="{200584CB-66C1-44F1-A25F-10E69D5CBCE9}" destId="{446B2BAD-325C-45D6-9E23-4B1E47F6F0AB}" srcOrd="0" destOrd="0" presId="urn:microsoft.com/office/officeart/2005/8/layout/StepDownProcess"/>
    <dgm:cxn modelId="{64261B12-9766-4BDA-9071-7598778A24C0}" srcId="{C3D95A14-4EB0-4454-B116-9EB01237DD77}" destId="{8DD14EE0-E9BD-43BF-8365-E875350690E6}" srcOrd="2" destOrd="0" parTransId="{CD1875DF-0C8E-4C91-BB24-AD5BA3BF0540}" sibTransId="{2BE3FA98-3DE7-4CBF-8312-7E47FEF238E9}"/>
    <dgm:cxn modelId="{0042BA5D-44F9-4F2F-885C-94B08A813A64}" type="presOf" srcId="{8DD14EE0-E9BD-43BF-8365-E875350690E6}" destId="{736672E5-DC69-48B5-8D5D-09C32E92D450}" srcOrd="0" destOrd="0" presId="urn:microsoft.com/office/officeart/2005/8/layout/StepDownProcess"/>
    <dgm:cxn modelId="{64A77064-8415-4022-9216-30D72CB8AEA1}" type="presOf" srcId="{39E08040-E680-47E5-BD71-F5780AFFCE65}" destId="{FE4C0766-C7DA-4767-AB7D-43EF6EC952AB}" srcOrd="0" destOrd="0" presId="urn:microsoft.com/office/officeart/2005/8/layout/StepDownProcess"/>
    <dgm:cxn modelId="{6ED53965-D118-4C9B-8496-FE2CE442CD5B}" srcId="{9FC4FD07-232C-4F0A-894C-34BE0D184921}" destId="{39E08040-E680-47E5-BD71-F5780AFFCE65}" srcOrd="0" destOrd="0" parTransId="{519A39D8-0DDE-49BC-9002-4675ABEEC447}" sibTransId="{DC87E85A-375F-4FE4-AD5B-2285CD465F7A}"/>
    <dgm:cxn modelId="{F9CFBF51-FB58-4B32-A9C3-1926D164AB70}" type="presOf" srcId="{FBADA4C1-0081-4200-AB35-5E6448257B84}" destId="{AFA35DF8-8905-41A2-9E34-8A60C98274E4}" srcOrd="0" destOrd="0" presId="urn:microsoft.com/office/officeart/2005/8/layout/StepDownProcess"/>
    <dgm:cxn modelId="{D98B4F7D-439B-4D38-8A10-986FBF4AF92A}" type="presOf" srcId="{9FC4FD07-232C-4F0A-894C-34BE0D184921}" destId="{B46EA61D-18FB-422F-AA45-DB127B37C26C}" srcOrd="0" destOrd="0" presId="urn:microsoft.com/office/officeart/2005/8/layout/StepDownProcess"/>
    <dgm:cxn modelId="{39319C82-37E0-495E-AAEE-B3A3A85418A8}" type="presOf" srcId="{C3D95A14-4EB0-4454-B116-9EB01237DD77}" destId="{C67F335A-8062-4BB8-91A1-9D063B166FF9}" srcOrd="0" destOrd="0" presId="urn:microsoft.com/office/officeart/2005/8/layout/StepDownProcess"/>
    <dgm:cxn modelId="{AD1974D3-2E35-447F-A58A-CB4C05C65D3A}" srcId="{C3D95A14-4EB0-4454-B116-9EB01237DD77}" destId="{200584CB-66C1-44F1-A25F-10E69D5CBCE9}" srcOrd="0" destOrd="0" parTransId="{22EE226C-4A6A-4A76-9D19-4B70E9135495}" sibTransId="{4E2DC59A-26D0-4291-8DF3-BA6AC72D22E1}"/>
    <dgm:cxn modelId="{0ABCBDE3-1F5C-4A9B-82F8-348966A3AB8D}" srcId="{200584CB-66C1-44F1-A25F-10E69D5CBCE9}" destId="{FBADA4C1-0081-4200-AB35-5E6448257B84}" srcOrd="0" destOrd="0" parTransId="{72895BB4-5571-48A6-AEE3-F43547A93F7B}" sibTransId="{7528FD02-6EF8-4648-8EC1-7C727D6D2F70}"/>
    <dgm:cxn modelId="{F4C7F5E7-6414-4953-BA6A-6F7BC2AD2A36}" type="presOf" srcId="{0C76175C-F9D8-433A-8939-1F54B0D433B3}" destId="{B1E7585F-E94B-48C7-A4E6-BB902B8D5E26}" srcOrd="0" destOrd="0" presId="urn:microsoft.com/office/officeart/2005/8/layout/StepDownProcess"/>
    <dgm:cxn modelId="{FB9B1BF4-03C7-48F6-9D30-8D2E24ACA6DF}" srcId="{8DD14EE0-E9BD-43BF-8365-E875350690E6}" destId="{0C76175C-F9D8-433A-8939-1F54B0D433B3}" srcOrd="0" destOrd="0" parTransId="{165C3825-4986-4425-94FF-F94A7AE94789}" sibTransId="{ABF3CF8E-F1C3-49CC-8812-5AB5873158AE}"/>
    <dgm:cxn modelId="{9E85CA70-8BB6-4731-9E55-FF941B8BEA1F}" type="presParOf" srcId="{C67F335A-8062-4BB8-91A1-9D063B166FF9}" destId="{86FC2D14-FE69-4963-B2D4-FCB77CBEDEED}" srcOrd="0" destOrd="0" presId="urn:microsoft.com/office/officeart/2005/8/layout/StepDownProcess"/>
    <dgm:cxn modelId="{DF7B0C9C-EB0D-4E43-A5AB-27532BD3645E}" type="presParOf" srcId="{86FC2D14-FE69-4963-B2D4-FCB77CBEDEED}" destId="{753BC660-465C-4866-938C-F3EED2E6F5EF}" srcOrd="0" destOrd="0" presId="urn:microsoft.com/office/officeart/2005/8/layout/StepDownProcess"/>
    <dgm:cxn modelId="{B86BDEC1-25F0-4BB6-B9B7-4ABF279BA6E5}" type="presParOf" srcId="{86FC2D14-FE69-4963-B2D4-FCB77CBEDEED}" destId="{446B2BAD-325C-45D6-9E23-4B1E47F6F0AB}" srcOrd="1" destOrd="0" presId="urn:microsoft.com/office/officeart/2005/8/layout/StepDownProcess"/>
    <dgm:cxn modelId="{9CEB3060-BE95-4BA4-A780-44793FCCD01D}" type="presParOf" srcId="{86FC2D14-FE69-4963-B2D4-FCB77CBEDEED}" destId="{AFA35DF8-8905-41A2-9E34-8A60C98274E4}" srcOrd="2" destOrd="0" presId="urn:microsoft.com/office/officeart/2005/8/layout/StepDownProcess"/>
    <dgm:cxn modelId="{FA780195-9D8D-4947-8AAF-1DB711065DF7}" type="presParOf" srcId="{C67F335A-8062-4BB8-91A1-9D063B166FF9}" destId="{4A17AFBB-CB61-4EA8-882D-9A2C71C1C73C}" srcOrd="1" destOrd="0" presId="urn:microsoft.com/office/officeart/2005/8/layout/StepDownProcess"/>
    <dgm:cxn modelId="{408D9797-A3E3-4441-BA11-40FAD142F102}" type="presParOf" srcId="{C67F335A-8062-4BB8-91A1-9D063B166FF9}" destId="{7CA3EE1F-09ED-4FAD-9252-5943F4E0E776}" srcOrd="2" destOrd="0" presId="urn:microsoft.com/office/officeart/2005/8/layout/StepDownProcess"/>
    <dgm:cxn modelId="{CE11376D-8B5B-4331-A4FF-FD9F1C67481B}" type="presParOf" srcId="{7CA3EE1F-09ED-4FAD-9252-5943F4E0E776}" destId="{3A006D51-00A6-48B8-A4B1-84CE4A64B579}" srcOrd="0" destOrd="0" presId="urn:microsoft.com/office/officeart/2005/8/layout/StepDownProcess"/>
    <dgm:cxn modelId="{43D42AE3-BD7B-4361-B310-B317384858BF}" type="presParOf" srcId="{7CA3EE1F-09ED-4FAD-9252-5943F4E0E776}" destId="{B46EA61D-18FB-422F-AA45-DB127B37C26C}" srcOrd="1" destOrd="0" presId="urn:microsoft.com/office/officeart/2005/8/layout/StepDownProcess"/>
    <dgm:cxn modelId="{DB99760A-FBCC-48E1-8036-2D1BA6FE3651}" type="presParOf" srcId="{7CA3EE1F-09ED-4FAD-9252-5943F4E0E776}" destId="{FE4C0766-C7DA-4767-AB7D-43EF6EC952AB}" srcOrd="2" destOrd="0" presId="urn:microsoft.com/office/officeart/2005/8/layout/StepDownProcess"/>
    <dgm:cxn modelId="{E35ED474-76E0-4FC7-AC10-B7FE42A5265E}" type="presParOf" srcId="{C67F335A-8062-4BB8-91A1-9D063B166FF9}" destId="{253EF0D3-5C49-48E1-A9FE-959E7663710A}" srcOrd="3" destOrd="0" presId="urn:microsoft.com/office/officeart/2005/8/layout/StepDownProcess"/>
    <dgm:cxn modelId="{854D961E-52AA-4C02-818A-A09B340D014D}" type="presParOf" srcId="{C67F335A-8062-4BB8-91A1-9D063B166FF9}" destId="{D949031F-0DC7-44D0-9AA4-8A721EA8489E}" srcOrd="4" destOrd="0" presId="urn:microsoft.com/office/officeart/2005/8/layout/StepDownProcess"/>
    <dgm:cxn modelId="{0023AAE5-044F-449C-9909-06DEFD3C9B81}" type="presParOf" srcId="{D949031F-0DC7-44D0-9AA4-8A721EA8489E}" destId="{736672E5-DC69-48B5-8D5D-09C32E92D450}" srcOrd="0" destOrd="0" presId="urn:microsoft.com/office/officeart/2005/8/layout/StepDownProcess"/>
    <dgm:cxn modelId="{E0D52EE1-0EAD-4B13-952E-8EDB8A48E80B}" type="presParOf" srcId="{D949031F-0DC7-44D0-9AA4-8A721EA8489E}" destId="{B1E7585F-E94B-48C7-A4E6-BB902B8D5E2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15D58-2ACE-4BE3-B951-07CFD2F60BA4}" type="doc">
      <dgm:prSet loTypeId="urn:microsoft.com/office/officeart/2005/8/layout/hProcess3" loCatId="process" qsTypeId="urn:microsoft.com/office/officeart/2005/8/quickstyle/simple1" qsCatId="simple" csTypeId="urn:microsoft.com/office/officeart/2005/8/colors/accent1_2" csCatId="accent1" phldr="1"/>
      <dgm:spPr/>
    </dgm:pt>
    <dgm:pt modelId="{A19768EE-ADD0-4A6B-AB0B-F13E7AD77D41}">
      <dgm:prSet phldrT="[Text]" custT="1"/>
      <dgm:spPr/>
      <dgm:t>
        <a:bodyPr/>
        <a:lstStyle/>
        <a:p>
          <a:r>
            <a:rPr lang="sv-SE" sz="2400" dirty="0">
              <a:solidFill>
                <a:schemeClr val="bg1"/>
              </a:solidFill>
            </a:rPr>
            <a:t>Förordningen gäller från augusti 2024</a:t>
          </a:r>
        </a:p>
      </dgm:t>
    </dgm:pt>
    <dgm:pt modelId="{4A7CF6E3-5914-4051-A3B1-7B3B97AD410E}" type="parTrans" cxnId="{5B0FD93B-8409-4824-BCA2-FCE157552622}">
      <dgm:prSet/>
      <dgm:spPr/>
      <dgm:t>
        <a:bodyPr/>
        <a:lstStyle/>
        <a:p>
          <a:endParaRPr lang="sv-SE"/>
        </a:p>
      </dgm:t>
    </dgm:pt>
    <dgm:pt modelId="{CCF5FC46-37D5-4F46-A848-EF17CB34454C}" type="sibTrans" cxnId="{5B0FD93B-8409-4824-BCA2-FCE157552622}">
      <dgm:prSet/>
      <dgm:spPr/>
      <dgm:t>
        <a:bodyPr/>
        <a:lstStyle/>
        <a:p>
          <a:endParaRPr lang="sv-SE"/>
        </a:p>
      </dgm:t>
    </dgm:pt>
    <dgm:pt modelId="{4A97F169-12BF-485B-B4EB-17D726393E0A}" type="pres">
      <dgm:prSet presAssocID="{0C315D58-2ACE-4BE3-B951-07CFD2F60BA4}" presName="Name0" presStyleCnt="0">
        <dgm:presLayoutVars>
          <dgm:dir/>
          <dgm:animLvl val="lvl"/>
          <dgm:resizeHandles val="exact"/>
        </dgm:presLayoutVars>
      </dgm:prSet>
      <dgm:spPr/>
    </dgm:pt>
    <dgm:pt modelId="{3E3D7463-0745-4121-9FED-123DAB720BCA}" type="pres">
      <dgm:prSet presAssocID="{0C315D58-2ACE-4BE3-B951-07CFD2F60BA4}" presName="dummy" presStyleCnt="0"/>
      <dgm:spPr/>
    </dgm:pt>
    <dgm:pt modelId="{68CA0FA5-CF1C-4695-83AE-5C374E185CE9}" type="pres">
      <dgm:prSet presAssocID="{0C315D58-2ACE-4BE3-B951-07CFD2F60BA4}" presName="linH" presStyleCnt="0"/>
      <dgm:spPr/>
    </dgm:pt>
    <dgm:pt modelId="{27CE8811-6899-4F61-84B4-E5EC9F65900D}" type="pres">
      <dgm:prSet presAssocID="{0C315D58-2ACE-4BE3-B951-07CFD2F60BA4}" presName="padding1" presStyleCnt="0"/>
      <dgm:spPr/>
    </dgm:pt>
    <dgm:pt modelId="{1871E9AD-C19A-4A5C-A791-C9165524B463}" type="pres">
      <dgm:prSet presAssocID="{A19768EE-ADD0-4A6B-AB0B-F13E7AD77D41}" presName="linV" presStyleCnt="0"/>
      <dgm:spPr/>
    </dgm:pt>
    <dgm:pt modelId="{ED9E371F-987A-417B-B4E8-04DCEB962367}" type="pres">
      <dgm:prSet presAssocID="{A19768EE-ADD0-4A6B-AB0B-F13E7AD77D41}" presName="spVertical1" presStyleCnt="0"/>
      <dgm:spPr/>
    </dgm:pt>
    <dgm:pt modelId="{85299CC0-15FB-41A7-95B5-55C31C22845C}" type="pres">
      <dgm:prSet presAssocID="{A19768EE-ADD0-4A6B-AB0B-F13E7AD77D41}" presName="parTx" presStyleLbl="revTx" presStyleIdx="0" presStyleCnt="1">
        <dgm:presLayoutVars>
          <dgm:chMax val="0"/>
          <dgm:chPref val="0"/>
          <dgm:bulletEnabled val="1"/>
        </dgm:presLayoutVars>
      </dgm:prSet>
      <dgm:spPr/>
    </dgm:pt>
    <dgm:pt modelId="{4F741B5F-441A-4B44-BC55-F80C693269B4}" type="pres">
      <dgm:prSet presAssocID="{A19768EE-ADD0-4A6B-AB0B-F13E7AD77D41}" presName="spVertical2" presStyleCnt="0"/>
      <dgm:spPr/>
    </dgm:pt>
    <dgm:pt modelId="{A6C94B3C-28F6-4D6D-A271-E99ABD0BE012}" type="pres">
      <dgm:prSet presAssocID="{A19768EE-ADD0-4A6B-AB0B-F13E7AD77D41}" presName="spVertical3" presStyleCnt="0"/>
      <dgm:spPr/>
    </dgm:pt>
    <dgm:pt modelId="{5C7C97CB-FC61-40C3-8653-F4219E85A588}" type="pres">
      <dgm:prSet presAssocID="{0C315D58-2ACE-4BE3-B951-07CFD2F60BA4}" presName="padding2" presStyleCnt="0"/>
      <dgm:spPr/>
    </dgm:pt>
    <dgm:pt modelId="{96D12E75-E42C-483B-BD02-1D4233AD8146}" type="pres">
      <dgm:prSet presAssocID="{0C315D58-2ACE-4BE3-B951-07CFD2F60BA4}" presName="negArrow" presStyleCnt="0"/>
      <dgm:spPr/>
    </dgm:pt>
    <dgm:pt modelId="{680812A5-40A5-4FBF-AFE5-D47D770AA07F}" type="pres">
      <dgm:prSet presAssocID="{0C315D58-2ACE-4BE3-B951-07CFD2F60BA4}" presName="backgroundArrow" presStyleLbl="node1" presStyleIdx="0" presStyleCnt="1" custScaleY="152400"/>
      <dgm:spPr/>
    </dgm:pt>
  </dgm:ptLst>
  <dgm:cxnLst>
    <dgm:cxn modelId="{5B0FD93B-8409-4824-BCA2-FCE157552622}" srcId="{0C315D58-2ACE-4BE3-B951-07CFD2F60BA4}" destId="{A19768EE-ADD0-4A6B-AB0B-F13E7AD77D41}" srcOrd="0" destOrd="0" parTransId="{4A7CF6E3-5914-4051-A3B1-7B3B97AD410E}" sibTransId="{CCF5FC46-37D5-4F46-A848-EF17CB34454C}"/>
    <dgm:cxn modelId="{D8B9353F-1ED1-4D52-A7FA-2677364A719B}" type="presOf" srcId="{A19768EE-ADD0-4A6B-AB0B-F13E7AD77D41}" destId="{85299CC0-15FB-41A7-95B5-55C31C22845C}" srcOrd="0" destOrd="0" presId="urn:microsoft.com/office/officeart/2005/8/layout/hProcess3"/>
    <dgm:cxn modelId="{3AB2518D-91F5-4AE3-BA87-387E21E9CC15}" type="presOf" srcId="{0C315D58-2ACE-4BE3-B951-07CFD2F60BA4}" destId="{4A97F169-12BF-485B-B4EB-17D726393E0A}" srcOrd="0" destOrd="0" presId="urn:microsoft.com/office/officeart/2005/8/layout/hProcess3"/>
    <dgm:cxn modelId="{3DC98B55-B37A-4866-AA1E-AC032FC52F22}" type="presParOf" srcId="{4A97F169-12BF-485B-B4EB-17D726393E0A}" destId="{3E3D7463-0745-4121-9FED-123DAB720BCA}" srcOrd="0" destOrd="0" presId="urn:microsoft.com/office/officeart/2005/8/layout/hProcess3"/>
    <dgm:cxn modelId="{60581B03-4F22-47E4-974D-8C4C3B13A6B5}" type="presParOf" srcId="{4A97F169-12BF-485B-B4EB-17D726393E0A}" destId="{68CA0FA5-CF1C-4695-83AE-5C374E185CE9}" srcOrd="1" destOrd="0" presId="urn:microsoft.com/office/officeart/2005/8/layout/hProcess3"/>
    <dgm:cxn modelId="{2B35453F-8F94-4F0F-898E-289B2196DEF4}" type="presParOf" srcId="{68CA0FA5-CF1C-4695-83AE-5C374E185CE9}" destId="{27CE8811-6899-4F61-84B4-E5EC9F65900D}" srcOrd="0" destOrd="0" presId="urn:microsoft.com/office/officeart/2005/8/layout/hProcess3"/>
    <dgm:cxn modelId="{3F666AA0-ADE8-4921-B97A-7AF0FBF71913}" type="presParOf" srcId="{68CA0FA5-CF1C-4695-83AE-5C374E185CE9}" destId="{1871E9AD-C19A-4A5C-A791-C9165524B463}" srcOrd="1" destOrd="0" presId="urn:microsoft.com/office/officeart/2005/8/layout/hProcess3"/>
    <dgm:cxn modelId="{EB119E41-3FC7-44D2-99B3-640ABFB95475}" type="presParOf" srcId="{1871E9AD-C19A-4A5C-A791-C9165524B463}" destId="{ED9E371F-987A-417B-B4E8-04DCEB962367}" srcOrd="0" destOrd="0" presId="urn:microsoft.com/office/officeart/2005/8/layout/hProcess3"/>
    <dgm:cxn modelId="{032FDC36-6850-4059-AA1E-C0F296AFDB59}" type="presParOf" srcId="{1871E9AD-C19A-4A5C-A791-C9165524B463}" destId="{85299CC0-15FB-41A7-95B5-55C31C22845C}" srcOrd="1" destOrd="0" presId="urn:microsoft.com/office/officeart/2005/8/layout/hProcess3"/>
    <dgm:cxn modelId="{81101629-536B-4EF4-9F8C-5308A7C85B50}" type="presParOf" srcId="{1871E9AD-C19A-4A5C-A791-C9165524B463}" destId="{4F741B5F-441A-4B44-BC55-F80C693269B4}" srcOrd="2" destOrd="0" presId="urn:microsoft.com/office/officeart/2005/8/layout/hProcess3"/>
    <dgm:cxn modelId="{86CD9345-4D0D-4DC6-8312-B752B666AECE}" type="presParOf" srcId="{1871E9AD-C19A-4A5C-A791-C9165524B463}" destId="{A6C94B3C-28F6-4D6D-A271-E99ABD0BE012}" srcOrd="3" destOrd="0" presId="urn:microsoft.com/office/officeart/2005/8/layout/hProcess3"/>
    <dgm:cxn modelId="{A1B6125B-02D4-4F53-8E6D-8E66A503A890}" type="presParOf" srcId="{68CA0FA5-CF1C-4695-83AE-5C374E185CE9}" destId="{5C7C97CB-FC61-40C3-8653-F4219E85A588}" srcOrd="2" destOrd="0" presId="urn:microsoft.com/office/officeart/2005/8/layout/hProcess3"/>
    <dgm:cxn modelId="{FCFD3479-ABEA-4E73-BAB4-3EB775A56D88}" type="presParOf" srcId="{68CA0FA5-CF1C-4695-83AE-5C374E185CE9}" destId="{96D12E75-E42C-483B-BD02-1D4233AD8146}" srcOrd="3" destOrd="0" presId="urn:microsoft.com/office/officeart/2005/8/layout/hProcess3"/>
    <dgm:cxn modelId="{C61BD0E3-1A21-4919-ADE8-5F44648B42C2}" type="presParOf" srcId="{68CA0FA5-CF1C-4695-83AE-5C374E185CE9}" destId="{680812A5-40A5-4FBF-AFE5-D47D770AA07F}"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6DA68-4FB5-4822-9B08-6A50752BBB62}">
      <dsp:nvSpPr>
        <dsp:cNvPr id="0" name=""/>
        <dsp:cNvSpPr/>
      </dsp:nvSpPr>
      <dsp:spPr>
        <a:xfrm>
          <a:off x="1079"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Feb</a:t>
          </a:r>
          <a:r>
            <a:rPr lang="sv-SE" sz="800" kern="1200" dirty="0"/>
            <a:t> </a:t>
          </a:r>
        </a:p>
      </dsp:txBody>
      <dsp:txXfrm>
        <a:off x="108153" y="371237"/>
        <a:ext cx="321220" cy="214147"/>
      </dsp:txXfrm>
    </dsp:sp>
    <dsp:sp modelId="{6FA21587-8704-4B61-9660-FB1E800358B7}">
      <dsp:nvSpPr>
        <dsp:cNvPr id="0" name=""/>
        <dsp:cNvSpPr/>
      </dsp:nvSpPr>
      <dsp:spPr>
        <a:xfrm>
          <a:off x="482910"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Mars</a:t>
          </a:r>
        </a:p>
      </dsp:txBody>
      <dsp:txXfrm>
        <a:off x="589984" y="371237"/>
        <a:ext cx="321220" cy="214147"/>
      </dsp:txXfrm>
    </dsp:sp>
    <dsp:sp modelId="{7CEF0F15-6882-43B7-8A34-EBC05A984508}">
      <dsp:nvSpPr>
        <dsp:cNvPr id="0" name=""/>
        <dsp:cNvSpPr/>
      </dsp:nvSpPr>
      <dsp:spPr>
        <a:xfrm>
          <a:off x="964741"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April</a:t>
          </a:r>
        </a:p>
      </dsp:txBody>
      <dsp:txXfrm>
        <a:off x="1071815" y="371237"/>
        <a:ext cx="321220" cy="214147"/>
      </dsp:txXfrm>
    </dsp:sp>
    <dsp:sp modelId="{4F0FB7AE-2261-4F73-A7F8-2A3E5179F2D1}">
      <dsp:nvSpPr>
        <dsp:cNvPr id="0" name=""/>
        <dsp:cNvSpPr/>
      </dsp:nvSpPr>
      <dsp:spPr>
        <a:xfrm>
          <a:off x="1446572"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Maj</a:t>
          </a:r>
        </a:p>
      </dsp:txBody>
      <dsp:txXfrm>
        <a:off x="1553646" y="371237"/>
        <a:ext cx="321220" cy="214147"/>
      </dsp:txXfrm>
    </dsp:sp>
    <dsp:sp modelId="{C912150D-DBA8-4D73-8D87-A17F5B59BC04}">
      <dsp:nvSpPr>
        <dsp:cNvPr id="0" name=""/>
        <dsp:cNvSpPr/>
      </dsp:nvSpPr>
      <dsp:spPr>
        <a:xfrm>
          <a:off x="1928403" y="371237"/>
          <a:ext cx="535367" cy="214147"/>
        </a:xfrm>
        <a:prstGeom prst="chevron">
          <a:avLst/>
        </a:prstGeom>
        <a:solidFill>
          <a:srgbClr val="EAF6F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solidFill>
            </a:rPr>
            <a:t>Juni</a:t>
          </a:r>
        </a:p>
      </dsp:txBody>
      <dsp:txXfrm>
        <a:off x="2035477" y="371237"/>
        <a:ext cx="321220" cy="214147"/>
      </dsp:txXfrm>
    </dsp:sp>
    <dsp:sp modelId="{5B2D2A91-BBC5-4704-A269-209BDE48EB36}">
      <dsp:nvSpPr>
        <dsp:cNvPr id="0" name=""/>
        <dsp:cNvSpPr/>
      </dsp:nvSpPr>
      <dsp:spPr>
        <a:xfrm>
          <a:off x="2410234" y="371237"/>
          <a:ext cx="535367" cy="214147"/>
        </a:xfrm>
        <a:prstGeom prst="chevron">
          <a:avLst/>
        </a:prstGeom>
        <a:solidFill>
          <a:srgbClr val="EAF6F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solidFill>
            </a:rPr>
            <a:t>Juli</a:t>
          </a:r>
        </a:p>
      </dsp:txBody>
      <dsp:txXfrm>
        <a:off x="2517308" y="371237"/>
        <a:ext cx="321220" cy="214147"/>
      </dsp:txXfrm>
    </dsp:sp>
    <dsp:sp modelId="{AD02A360-F20D-4F53-935C-B4F94C719811}">
      <dsp:nvSpPr>
        <dsp:cNvPr id="0" name=""/>
        <dsp:cNvSpPr/>
      </dsp:nvSpPr>
      <dsp:spPr>
        <a:xfrm>
          <a:off x="2892065" y="371237"/>
          <a:ext cx="535367" cy="214147"/>
        </a:xfrm>
        <a:prstGeom prst="chevron">
          <a:avLst/>
        </a:prstGeom>
        <a:solidFill>
          <a:srgbClr val="EAF6F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solidFill>
            </a:rPr>
            <a:t>Aug</a:t>
          </a:r>
        </a:p>
      </dsp:txBody>
      <dsp:txXfrm>
        <a:off x="2999139" y="371237"/>
        <a:ext cx="321220" cy="214147"/>
      </dsp:txXfrm>
    </dsp:sp>
    <dsp:sp modelId="{59034A6F-F511-4D66-A82E-C93B3A6BB59F}">
      <dsp:nvSpPr>
        <dsp:cNvPr id="0" name=""/>
        <dsp:cNvSpPr/>
      </dsp:nvSpPr>
      <dsp:spPr>
        <a:xfrm>
          <a:off x="3373896"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err="1">
              <a:solidFill>
                <a:schemeClr val="tx1">
                  <a:lumMod val="85000"/>
                  <a:lumOff val="15000"/>
                </a:schemeClr>
              </a:solidFill>
            </a:rPr>
            <a:t>Sept</a:t>
          </a:r>
          <a:endParaRPr lang="sv-SE" sz="800" kern="1200" dirty="0">
            <a:solidFill>
              <a:schemeClr val="tx1">
                <a:lumMod val="85000"/>
                <a:lumOff val="15000"/>
              </a:schemeClr>
            </a:solidFill>
          </a:endParaRPr>
        </a:p>
      </dsp:txBody>
      <dsp:txXfrm>
        <a:off x="3480970" y="371237"/>
        <a:ext cx="321220" cy="214147"/>
      </dsp:txXfrm>
    </dsp:sp>
    <dsp:sp modelId="{7E07DF0E-AD15-43E1-9625-4AEFD2CF750F}">
      <dsp:nvSpPr>
        <dsp:cNvPr id="0" name=""/>
        <dsp:cNvSpPr/>
      </dsp:nvSpPr>
      <dsp:spPr>
        <a:xfrm>
          <a:off x="3855727"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Okt</a:t>
          </a:r>
        </a:p>
      </dsp:txBody>
      <dsp:txXfrm>
        <a:off x="3962801" y="371237"/>
        <a:ext cx="321220" cy="214147"/>
      </dsp:txXfrm>
    </dsp:sp>
    <dsp:sp modelId="{7E385ABC-8387-4C9F-8171-53D1EB635A32}">
      <dsp:nvSpPr>
        <dsp:cNvPr id="0" name=""/>
        <dsp:cNvSpPr/>
      </dsp:nvSpPr>
      <dsp:spPr>
        <a:xfrm>
          <a:off x="4337558"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Nov</a:t>
          </a:r>
          <a:r>
            <a:rPr lang="sv-SE" sz="800" kern="1200" dirty="0"/>
            <a:t> </a:t>
          </a:r>
        </a:p>
      </dsp:txBody>
      <dsp:txXfrm>
        <a:off x="4444632" y="371237"/>
        <a:ext cx="321220" cy="214147"/>
      </dsp:txXfrm>
    </dsp:sp>
    <dsp:sp modelId="{2AC1F351-45E8-4341-9ADA-727A5B75B4E1}">
      <dsp:nvSpPr>
        <dsp:cNvPr id="0" name=""/>
        <dsp:cNvSpPr/>
      </dsp:nvSpPr>
      <dsp:spPr>
        <a:xfrm>
          <a:off x="4819389"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Dec</a:t>
          </a:r>
        </a:p>
      </dsp:txBody>
      <dsp:txXfrm>
        <a:off x="4926463" y="371237"/>
        <a:ext cx="321220" cy="214147"/>
      </dsp:txXfrm>
    </dsp:sp>
    <dsp:sp modelId="{52FD0214-7CD1-4D91-8F74-AB2854A8EFD4}">
      <dsp:nvSpPr>
        <dsp:cNvPr id="0" name=""/>
        <dsp:cNvSpPr/>
      </dsp:nvSpPr>
      <dsp:spPr>
        <a:xfrm>
          <a:off x="5301220"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Jan 26</a:t>
          </a:r>
        </a:p>
      </dsp:txBody>
      <dsp:txXfrm>
        <a:off x="5408294" y="371237"/>
        <a:ext cx="321220" cy="214147"/>
      </dsp:txXfrm>
    </dsp:sp>
    <dsp:sp modelId="{F58A9020-7C43-4FC8-BBC0-0F37469AC3F5}">
      <dsp:nvSpPr>
        <dsp:cNvPr id="0" name=""/>
        <dsp:cNvSpPr/>
      </dsp:nvSpPr>
      <dsp:spPr>
        <a:xfrm>
          <a:off x="5783051" y="371237"/>
          <a:ext cx="535367" cy="2141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sv-SE" sz="800" kern="1200" dirty="0">
              <a:solidFill>
                <a:schemeClr val="tx1">
                  <a:lumMod val="85000"/>
                  <a:lumOff val="15000"/>
                </a:schemeClr>
              </a:solidFill>
            </a:rPr>
            <a:t>Feb 26</a:t>
          </a:r>
        </a:p>
      </dsp:txBody>
      <dsp:txXfrm>
        <a:off x="5890125" y="371237"/>
        <a:ext cx="321220" cy="214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C660-465C-4866-938C-F3EED2E6F5EF}">
      <dsp:nvSpPr>
        <dsp:cNvPr id="0" name=""/>
        <dsp:cNvSpPr/>
      </dsp:nvSpPr>
      <dsp:spPr>
        <a:xfrm rot="5400000">
          <a:off x="452000" y="1326973"/>
          <a:ext cx="1173593" cy="133609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B2BAD-325C-45D6-9E23-4B1E47F6F0AB}">
      <dsp:nvSpPr>
        <dsp:cNvPr id="0" name=""/>
        <dsp:cNvSpPr/>
      </dsp:nvSpPr>
      <dsp:spPr>
        <a:xfrm>
          <a:off x="141069" y="26021"/>
          <a:ext cx="1975640" cy="138288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lumMod val="85000"/>
                  <a:lumOff val="15000"/>
                </a:schemeClr>
              </a:solidFill>
            </a:rPr>
            <a:t>Samhällets aktörer</a:t>
          </a:r>
        </a:p>
      </dsp:txBody>
      <dsp:txXfrm>
        <a:off x="208588" y="93540"/>
        <a:ext cx="1840602" cy="1247846"/>
      </dsp:txXfrm>
    </dsp:sp>
    <dsp:sp modelId="{AFA35DF8-8905-41A2-9E34-8A60C98274E4}">
      <dsp:nvSpPr>
        <dsp:cNvPr id="0" name=""/>
        <dsp:cNvSpPr/>
      </dsp:nvSpPr>
      <dsp:spPr>
        <a:xfrm>
          <a:off x="2116709" y="157910"/>
          <a:ext cx="1436892" cy="111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sv-SE" sz="1200" kern="1200" dirty="0"/>
            <a:t>Inspel och dialog kring förslag till nationell plan</a:t>
          </a:r>
        </a:p>
      </dsp:txBody>
      <dsp:txXfrm>
        <a:off x="2116709" y="157910"/>
        <a:ext cx="1436892" cy="1117708"/>
      </dsp:txXfrm>
    </dsp:sp>
    <dsp:sp modelId="{3A006D51-00A6-48B8-A4B1-84CE4A64B579}">
      <dsp:nvSpPr>
        <dsp:cNvPr id="0" name=""/>
        <dsp:cNvSpPr/>
      </dsp:nvSpPr>
      <dsp:spPr>
        <a:xfrm rot="5400000">
          <a:off x="2090016" y="2880408"/>
          <a:ext cx="1173593" cy="133609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6EA61D-18FB-422F-AA45-DB127B37C26C}">
      <dsp:nvSpPr>
        <dsp:cNvPr id="0" name=""/>
        <dsp:cNvSpPr/>
      </dsp:nvSpPr>
      <dsp:spPr>
        <a:xfrm>
          <a:off x="1779085" y="1579456"/>
          <a:ext cx="1975640" cy="138288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lumMod val="85000"/>
                  <a:lumOff val="15000"/>
                </a:schemeClr>
              </a:solidFill>
            </a:rPr>
            <a:t>Naturvårdsverkets GD beslut efter godkännande av de fyra andra myndigheterna</a:t>
          </a:r>
        </a:p>
      </dsp:txBody>
      <dsp:txXfrm>
        <a:off x="1846604" y="1646975"/>
        <a:ext cx="1840602" cy="1247846"/>
      </dsp:txXfrm>
    </dsp:sp>
    <dsp:sp modelId="{FE4C0766-C7DA-4767-AB7D-43EF6EC952AB}">
      <dsp:nvSpPr>
        <dsp:cNvPr id="0" name=""/>
        <dsp:cNvSpPr/>
      </dsp:nvSpPr>
      <dsp:spPr>
        <a:xfrm>
          <a:off x="3754725" y="1711346"/>
          <a:ext cx="1436892" cy="111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rtl="0">
            <a:lnSpc>
              <a:spcPct val="90000"/>
            </a:lnSpc>
            <a:spcBef>
              <a:spcPct val="0"/>
            </a:spcBef>
            <a:spcAft>
              <a:spcPct val="15000"/>
            </a:spcAft>
            <a:buChar char="•"/>
          </a:pPr>
          <a:r>
            <a:rPr lang="sv-SE" sz="1200" kern="1200" dirty="0">
              <a:latin typeface="Arial"/>
              <a:cs typeface="Arial"/>
            </a:rPr>
            <a:t>Förslag till plan</a:t>
          </a:r>
        </a:p>
      </dsp:txBody>
      <dsp:txXfrm>
        <a:off x="3754725" y="1711346"/>
        <a:ext cx="1436892" cy="1117708"/>
      </dsp:txXfrm>
    </dsp:sp>
    <dsp:sp modelId="{736672E5-DC69-48B5-8D5D-09C32E92D450}">
      <dsp:nvSpPr>
        <dsp:cNvPr id="0" name=""/>
        <dsp:cNvSpPr/>
      </dsp:nvSpPr>
      <dsp:spPr>
        <a:xfrm>
          <a:off x="3417101" y="3132892"/>
          <a:ext cx="1975640" cy="138288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lumMod val="85000"/>
                  <a:lumOff val="15000"/>
                </a:schemeClr>
              </a:solidFill>
            </a:rPr>
            <a:t>Regeringen</a:t>
          </a:r>
        </a:p>
      </dsp:txBody>
      <dsp:txXfrm>
        <a:off x="3484620" y="3200411"/>
        <a:ext cx="1840602" cy="1247846"/>
      </dsp:txXfrm>
    </dsp:sp>
    <dsp:sp modelId="{B1E7585F-E94B-48C7-A4E6-BB902B8D5E26}">
      <dsp:nvSpPr>
        <dsp:cNvPr id="0" name=""/>
        <dsp:cNvSpPr/>
      </dsp:nvSpPr>
      <dsp:spPr>
        <a:xfrm>
          <a:off x="5312824" y="3264424"/>
          <a:ext cx="1878866" cy="111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solidFill>
                <a:schemeClr val="tx1">
                  <a:lumMod val="85000"/>
                  <a:lumOff val="15000"/>
                </a:schemeClr>
              </a:solidFill>
            </a:rPr>
            <a:t>Beslut om plan som skickas till EU-kommissionen, sep 2026.</a:t>
          </a:r>
        </a:p>
      </dsp:txBody>
      <dsp:txXfrm>
        <a:off x="5312824" y="3264424"/>
        <a:ext cx="1878866" cy="1117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812A5-40A5-4FBF-AFE5-D47D770AA07F}">
      <dsp:nvSpPr>
        <dsp:cNvPr id="0" name=""/>
        <dsp:cNvSpPr/>
      </dsp:nvSpPr>
      <dsp:spPr>
        <a:xfrm>
          <a:off x="21039" y="0"/>
          <a:ext cx="8592492" cy="845106"/>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99CC0-15FB-41A7-95B5-55C31C22845C}">
      <dsp:nvSpPr>
        <dsp:cNvPr id="0" name=""/>
        <dsp:cNvSpPr/>
      </dsp:nvSpPr>
      <dsp:spPr>
        <a:xfrm>
          <a:off x="708640" y="211250"/>
          <a:ext cx="7694643" cy="422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chemeClr val="bg1"/>
              </a:solidFill>
            </a:rPr>
            <a:t>Förordningen gäller från augusti 2024</a:t>
          </a:r>
        </a:p>
      </dsp:txBody>
      <dsp:txXfrm>
        <a:off x="708640" y="211250"/>
        <a:ext cx="7694643" cy="4225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95C1DA4F-C733-4485-BCAA-ED66A1937FEB}" type="datetimeFigureOut">
              <a:rPr lang="sv-SE" smtClean="0"/>
              <a:pPr/>
              <a:t>2025-10-23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97AE7156-62F3-4CA3-9C03-D68BF7374B4F}" type="slidenum">
              <a:rPr lang="sv-SE" smtClean="0"/>
              <a:pPr/>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Hälsa välkommen</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1</a:t>
            </a:fld>
            <a:endParaRPr lang="sv-SE"/>
          </a:p>
        </p:txBody>
      </p:sp>
    </p:spTree>
    <p:extLst>
      <p:ext uri="{BB962C8B-B14F-4D97-AF65-F5344CB8AC3E}">
        <p14:creationId xmlns:p14="http://schemas.microsoft.com/office/powerpoint/2010/main" val="313732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Dialogunderlaget är publicerat på Naturvårdsverkets webbplats sedan igår och ni når det även via Jordbruksverkets webbplats. Det som står i dialogunderlaget och som rör jordbruksekosystemen är det som vi kommer ha dialog om den 11 november. </a:t>
            </a:r>
          </a:p>
          <a:p>
            <a:endParaRPr lang="sv-SE" dirty="0"/>
          </a:p>
          <a:p>
            <a:r>
              <a:rPr lang="sv-SE" dirty="0"/>
              <a:t>Först så vill vi vara tydliga med att dialogunderlaget är ett utkast till förslag till plan för att genomföra naturrestaureringsförordningen. Det bygger på våra egna tankar om hur målen ska nås men också på de förslag som kom in vid dialog 1 som vi hade i slutet av maj. </a:t>
            </a:r>
          </a:p>
          <a:p>
            <a:endParaRPr lang="sv-SE" dirty="0"/>
          </a:p>
          <a:p>
            <a:r>
              <a:rPr lang="sv-SE" dirty="0"/>
              <a:t>Vi vill också vara tydliga med att vi har ett uttryckliga instruktioner från regeringskansliet att de åtgärder som vi föreslår inte ska överskrida miniminivåerna i förordningen.</a:t>
            </a:r>
          </a:p>
          <a:p>
            <a:endParaRPr lang="sv-SE" dirty="0"/>
          </a:p>
          <a:p>
            <a:r>
              <a:rPr lang="sv-SE" dirty="0"/>
              <a:t>Dialogunderlaget är omfångsrikt och det kräver en hel del att ta del av de åtgärdsförslag som föreslås för jordbruksekosystemen, tanken är att denna presentation ska fungera lite som en läsanvisning i era förberedelser. Det är det som står i den här presentationen som vi kommer att ha dialog om, vi kommer till åtgärdsförslagen om en liten stund. Så ni vet, vi har inte dialog om allt, ett exempel är åtgärdsförslaget ”</a:t>
            </a:r>
            <a:r>
              <a:rPr lang="sv-SE" sz="1200" b="0" i="0" kern="1200" dirty="0">
                <a:solidFill>
                  <a:schemeClr val="tx1"/>
                </a:solidFill>
                <a:effectLst/>
                <a:latin typeface="Times New Roman" panose="02020603050405020304" pitchFamily="18" charset="0"/>
                <a:ea typeface="+mn-ea"/>
                <a:cs typeface="+mn-cs"/>
              </a:rPr>
              <a:t>Minskade risker med växtskyddsmedel” som redan är bearbetade i Sveriges befintliga växtskyddsstrategi. </a:t>
            </a:r>
          </a:p>
          <a:p>
            <a:endParaRPr lang="sv-SE" sz="1200" b="0" i="0" kern="1200" dirty="0">
              <a:solidFill>
                <a:schemeClr val="tx1"/>
              </a:solidFill>
              <a:effectLst/>
              <a:latin typeface="Times New Roman" panose="02020603050405020304" pitchFamily="18" charset="0"/>
              <a:ea typeface="+mn-ea"/>
              <a:cs typeface="+mn-cs"/>
            </a:endParaRPr>
          </a:p>
          <a:p>
            <a:r>
              <a:rPr lang="sv-SE" sz="1200" b="0" i="0" kern="1200" dirty="0">
                <a:solidFill>
                  <a:schemeClr val="tx1"/>
                </a:solidFill>
                <a:effectLst/>
                <a:latin typeface="Times New Roman" panose="02020603050405020304" pitchFamily="18" charset="0"/>
                <a:ea typeface="+mn-ea"/>
                <a:cs typeface="+mn-cs"/>
              </a:rPr>
              <a:t>Ja, det som vi kommer ha dialog om är det som vi visar i denna presentation. Och som vi givetvis kommer att skicka ut till er. Det är viktigt att komma ihåg det. Vill ni lämna synpunkter på övriga delar så gör ni det via webbenkäten, mer om den strax.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17</a:t>
            </a:fld>
            <a:endParaRPr lang="sv-SE"/>
          </a:p>
        </p:txBody>
      </p:sp>
    </p:spTree>
    <p:extLst>
      <p:ext uri="{BB962C8B-B14F-4D97-AF65-F5344CB8AC3E}">
        <p14:creationId xmlns:p14="http://schemas.microsoft.com/office/powerpoint/2010/main" val="283909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Times New Roman" panose="02020603050405020304" pitchFamily="18" charset="0"/>
                <a:ea typeface="+mn-ea"/>
                <a:cs typeface="+mn-cs"/>
              </a:rPr>
              <a:t>Ni och era organisationer kan alltså lämna synpunkter på dialogmötet den 11 november men även via den webbenkät som är ute sedan igår. Har ni mycket som ni vill skicka in så gör det i bilaga via vårt nrf-adress. </a:t>
            </a:r>
          </a:p>
          <a:p>
            <a:r>
              <a:rPr lang="sv-SE" sz="1200" b="0" i="0" kern="1200" dirty="0">
                <a:solidFill>
                  <a:schemeClr val="tx1"/>
                </a:solidFill>
                <a:effectLst/>
                <a:latin typeface="Times New Roman" panose="02020603050405020304" pitchFamily="18" charset="0"/>
                <a:ea typeface="+mn-ea"/>
                <a:cs typeface="+mn-cs"/>
              </a:rPr>
              <a:t>Webbenkäten öppnade igår (</a:t>
            </a:r>
            <a:r>
              <a:rPr lang="sv-SE" sz="1200" b="1" i="0" kern="1200" dirty="0">
                <a:solidFill>
                  <a:schemeClr val="tx1"/>
                </a:solidFill>
                <a:effectLst/>
                <a:latin typeface="Times New Roman" panose="02020603050405020304" pitchFamily="18" charset="0"/>
                <a:ea typeface="+mn-ea"/>
                <a:cs typeface="+mn-cs"/>
              </a:rPr>
              <a:t>KLICKA</a:t>
            </a:r>
            <a:r>
              <a:rPr lang="sv-SE" sz="1200" b="0" i="0" kern="1200" dirty="0">
                <a:solidFill>
                  <a:schemeClr val="tx1"/>
                </a:solidFill>
                <a:effectLst/>
                <a:latin typeface="Times New Roman" panose="02020603050405020304" pitchFamily="18" charset="0"/>
                <a:ea typeface="+mn-ea"/>
                <a:cs typeface="+mn-cs"/>
              </a:rPr>
              <a:t>) och är utmärkt för att lägga till saker som man glömde under dialogen eller kom på i efterhand. Webbenkäten är öppen för alla att fylla i och den kan fyllas i flera gånger. Här tittar vi på jordbruksekosystemen. Myndigheterna kommer inte att skicka planförslaget ut på remiss. Om regeringskansliet väljer att skicka ut det på remiss återstår att se.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18</a:t>
            </a:fld>
            <a:endParaRPr lang="sv-SE"/>
          </a:p>
        </p:txBody>
      </p:sp>
    </p:spTree>
    <p:extLst>
      <p:ext uri="{BB962C8B-B14F-4D97-AF65-F5344CB8AC3E}">
        <p14:creationId xmlns:p14="http://schemas.microsoft.com/office/powerpoint/2010/main" val="423186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vi alla datum för dialogerna och en del andra viktiga datum, vi ser att samrådet för miljöbedömning startar den 20 oktober och att skogsstyrelsen har sin dialog om </a:t>
            </a:r>
            <a:r>
              <a:rPr lang="sv-SE" dirty="0" err="1"/>
              <a:t>skosekosystemen</a:t>
            </a:r>
            <a:r>
              <a:rPr lang="sv-SE" dirty="0"/>
              <a:t> den 13 november och att de andra myndigheterna ligger runt omkring den dialog som vi har den 11 november.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19</a:t>
            </a:fld>
            <a:endParaRPr lang="sv-SE"/>
          </a:p>
        </p:txBody>
      </p:sp>
    </p:spTree>
    <p:extLst>
      <p:ext uri="{BB962C8B-B14F-4D97-AF65-F5344CB8AC3E}">
        <p14:creationId xmlns:p14="http://schemas.microsoft.com/office/powerpoint/2010/main" val="271888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50000"/>
              </a:lnSpc>
              <a:buFont typeface="Arial" panose="020B0604020202020204" pitchFamily="34" charset="0"/>
              <a:buNone/>
            </a:pPr>
            <a:r>
              <a:rPr lang="sv-SE" dirty="0"/>
              <a:t>Utifrån Dialogunderlaget och den här presentationen så vill vi ställa följande frågor till er aktörer under dialogmötet. </a:t>
            </a:r>
          </a:p>
          <a:p>
            <a:pPr marL="0" indent="0">
              <a:lnSpc>
                <a:spcPct val="150000"/>
              </a:lnSpc>
              <a:buFont typeface="Arial" panose="020B0604020202020204" pitchFamily="34" charset="0"/>
              <a:buNone/>
            </a:pPr>
            <a:r>
              <a:rPr lang="sv-SE" dirty="0"/>
              <a:t>Är det någon åtgärd som du saknar i underlaget? Vilken? </a:t>
            </a:r>
          </a:p>
          <a:p>
            <a:pPr marL="0" indent="0">
              <a:lnSpc>
                <a:spcPct val="150000"/>
              </a:lnSpc>
              <a:buFont typeface="Arial" panose="020B0604020202020204" pitchFamily="34" charset="0"/>
              <a:buNone/>
            </a:pPr>
            <a:r>
              <a:rPr lang="sv-SE" dirty="0"/>
              <a:t>Och</a:t>
            </a:r>
          </a:p>
          <a:p>
            <a:pPr marL="0" indent="0">
              <a:lnSpc>
                <a:spcPct val="150000"/>
              </a:lnSpc>
              <a:buFont typeface="Arial" panose="020B0604020202020204" pitchFamily="34" charset="0"/>
              <a:buNone/>
            </a:pPr>
            <a:r>
              <a:rPr lang="sv-SE" dirty="0"/>
              <a:t>Hur kan åtgärdsförslagen utvecklas eller förbättras för att vi ska nå målen? </a:t>
            </a:r>
          </a:p>
          <a:p>
            <a:pPr marL="285750" indent="-285750">
              <a:lnSpc>
                <a:spcPct val="150000"/>
              </a:lnSpc>
              <a:buFont typeface="Arial" panose="020B0604020202020204" pitchFamily="34" charset="0"/>
              <a:buChar char="•"/>
            </a:pPr>
            <a:endParaRPr lang="sv-SE" dirty="0"/>
          </a:p>
          <a:p>
            <a:pPr marL="285750" indent="-285750">
              <a:lnSpc>
                <a:spcPct val="150000"/>
              </a:lnSpc>
              <a:buFont typeface="Arial" panose="020B0604020202020204" pitchFamily="34" charset="0"/>
              <a:buChar char="•"/>
            </a:pPr>
            <a:r>
              <a:rPr lang="sv-SE" dirty="0"/>
              <a:t>Vilka är de viktigaste konsekvenserna av de åtgärder som presenteras? Positiva såväl som negativa? </a:t>
            </a: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20</a:t>
            </a:fld>
            <a:endParaRPr lang="sv-SE"/>
          </a:p>
        </p:txBody>
      </p:sp>
    </p:spTree>
    <p:extLst>
      <p:ext uri="{BB962C8B-B14F-4D97-AF65-F5344CB8AC3E}">
        <p14:creationId xmlns:p14="http://schemas.microsoft.com/office/powerpoint/2010/main" val="424866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Dialogen är en heldag men Dialogunderlaget är omfattande så för att det ska bli bra dialog så ber vi er att komma förberedda. Tanken är att den här presentationen som ni ser ska vara till stor hjälp i era förberedelser. Och att det för många av er i stort sett ska räcka med denna presentation för att förbereda er. Men dialogunderlaget i sin helhet ligger på Naturvårdsverkets webbplats sedan igår. Där ligger också utkastet till miljökonsekvensbeskrivning. Men viktigast är alltså att ni i er organisation diskuterar de åtgärdsförslag och dess möjliga konsekvenser.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21</a:t>
            </a:fld>
            <a:endParaRPr lang="sv-SE"/>
          </a:p>
        </p:txBody>
      </p:sp>
    </p:spTree>
    <p:extLst>
      <p:ext uri="{BB962C8B-B14F-4D97-AF65-F5344CB8AC3E}">
        <p14:creationId xmlns:p14="http://schemas.microsoft.com/office/powerpoint/2010/main" val="399043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bjudit in drygt 100 organisationer till dialog 2. Det är de som vi bedöms kommer att beröras av det som naturrestaureringsförordningen innebär för jordbruksekosystemen. Det finns en lista på vår webbplats. </a:t>
            </a:r>
          </a:p>
          <a:p>
            <a:r>
              <a:rPr lang="sv-SE" dirty="0"/>
              <a:t>Organisationer kan anmäla en representant, de allra största kan anmäla fler. </a:t>
            </a:r>
          </a:p>
          <a:p>
            <a:r>
              <a:rPr lang="sv-SE" dirty="0"/>
              <a:t>Privatpersoner har möjlighet att lämna synpunkter via webbenkäten.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22</a:t>
            </a:fld>
            <a:endParaRPr lang="sv-SE"/>
          </a:p>
        </p:txBody>
      </p:sp>
    </p:spTree>
    <p:extLst>
      <p:ext uri="{BB962C8B-B14F-4D97-AF65-F5344CB8AC3E}">
        <p14:creationId xmlns:p14="http://schemas.microsoft.com/office/powerpoint/2010/main" val="137667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ser programmet ut, vi startar 0830 med en inledning och går sedan över till gruppsamtal om Dialogunderlaget. Vi har ett inledande pass om de övergripande åtgärdsförslagen. Vi har sedan två stycken gruppsamtal före lunch där man deltar i på förhand valda ämnen att prata om, vi kommer till de alldeles strax. Efter lunch ytterligare två gruppsamtal före vi avslutar med frågestund, en utcheckning och en framåtblick. Vi avslutar senast 1615.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23</a:t>
            </a:fld>
            <a:endParaRPr lang="sv-SE"/>
          </a:p>
        </p:txBody>
      </p:sp>
    </p:spTree>
    <p:extLst>
      <p:ext uri="{BB962C8B-B14F-4D97-AF65-F5344CB8AC3E}">
        <p14:creationId xmlns:p14="http://schemas.microsoft.com/office/powerpoint/2010/main" val="3581915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här är de ämnesområden med rubriker som ni kan välja mellan, framgår av anmälningsformuläret (kort). </a:t>
            </a:r>
            <a:r>
              <a:rPr lang="sv-SE" b="1" dirty="0"/>
              <a:t>Klicka</a:t>
            </a:r>
            <a:r>
              <a:rPr lang="sv-SE" dirty="0"/>
              <a:t>, Marina miljöer – </a:t>
            </a:r>
            <a:r>
              <a:rPr lang="sv-SE" dirty="0" err="1"/>
              <a:t>HaVs</a:t>
            </a:r>
            <a:r>
              <a:rPr lang="sv-SE" dirty="0"/>
              <a:t> dialoger</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24</a:t>
            </a:fld>
            <a:endParaRPr lang="sv-SE"/>
          </a:p>
        </p:txBody>
      </p:sp>
    </p:spTree>
    <p:extLst>
      <p:ext uri="{BB962C8B-B14F-4D97-AF65-F5344CB8AC3E}">
        <p14:creationId xmlns:p14="http://schemas.microsoft.com/office/powerpoint/2010/main" val="3365947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anmäler er till dialog 2 via anmälningslänk som är skickad till era organisationer. Observera att anmälan inte ligger öppen på nätet utan ni måste ha rätt länk för att kunna anmäla er. Den är inte </a:t>
            </a:r>
            <a:r>
              <a:rPr lang="sv-SE" dirty="0" err="1"/>
              <a:t>googlingsbar</a:t>
            </a:r>
            <a:r>
              <a:rPr lang="sv-SE" dirty="0"/>
              <a:t> </a:t>
            </a:r>
            <a:r>
              <a:rPr lang="sv-SE" dirty="0">
                <a:sym typeface="Wingdings" panose="05000000000000000000" pitchFamily="2" charset="2"/>
              </a:rPr>
              <a:t> </a:t>
            </a:r>
            <a:r>
              <a:rPr lang="sv-SE" b="1" dirty="0">
                <a:sym typeface="Wingdings" panose="05000000000000000000" pitchFamily="2" charset="2"/>
              </a:rPr>
              <a:t>Vi tittar på länken</a:t>
            </a:r>
            <a:r>
              <a:rPr lang="sv-SE" dirty="0">
                <a:sym typeface="Wingdings" panose="05000000000000000000" pitchFamily="2" charset="2"/>
              </a:rPr>
              <a:t>. Ni väljer ämnesområden, och prioriterar dem 1-4. Om det är något ämnesområde som ni inte vill delta i så anger ni ”inte aktuellt”.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25</a:t>
            </a:fld>
            <a:endParaRPr lang="sv-SE"/>
          </a:p>
        </p:txBody>
      </p:sp>
    </p:spTree>
    <p:extLst>
      <p:ext uri="{BB962C8B-B14F-4D97-AF65-F5344CB8AC3E}">
        <p14:creationId xmlns:p14="http://schemas.microsoft.com/office/powerpoint/2010/main" val="207345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 förberedd så att vi kan prata om rätt saker, ta del av denna presentation. Tiden är knapp så det är viktigt att vi bara pratar om åtgärdsförslag som hör till respektive ämnesområde. Vi vill ha öppna och nyfikna samtal, alla perspektiv är intressanta. Och kommer ni på saker i efterhand så fyller ni i webbenkäten.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26</a:t>
            </a:fld>
            <a:endParaRPr lang="sv-SE"/>
          </a:p>
        </p:txBody>
      </p:sp>
    </p:spTree>
    <p:extLst>
      <p:ext uri="{BB962C8B-B14F-4D97-AF65-F5344CB8AC3E}">
        <p14:creationId xmlns:p14="http://schemas.microsoft.com/office/powerpoint/2010/main" val="341465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2</a:t>
            </a:fld>
            <a:endParaRPr lang="sv-SE"/>
          </a:p>
        </p:txBody>
      </p:sp>
    </p:spTree>
    <p:extLst>
      <p:ext uri="{BB962C8B-B14F-4D97-AF65-F5344CB8AC3E}">
        <p14:creationId xmlns:p14="http://schemas.microsoft.com/office/powerpoint/2010/main" val="2451348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sist så för vi anteckningar under dialogmötet som vi skickar vidare till artikelgrupperna som arbetar in dem i förslaget till plan för restaurering </a:t>
            </a:r>
            <a:r>
              <a:rPr lang="sv-SE"/>
              <a:t>av natur.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27</a:t>
            </a:fld>
            <a:endParaRPr lang="sv-SE"/>
          </a:p>
        </p:txBody>
      </p:sp>
    </p:spTree>
    <p:extLst>
      <p:ext uri="{BB962C8B-B14F-4D97-AF65-F5344CB8AC3E}">
        <p14:creationId xmlns:p14="http://schemas.microsoft.com/office/powerpoint/2010/main" val="84202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dialogmötet kommer vi diskutera åtgärdsförslagen fördelade i åtgärdspaket och ämnesområde. Ni kommer att välja ämnesområden på förhand. Nu går vi igenom ämnesområdena och de åtgärdsförslag som finns i respektive åtgärdspaket.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51</a:t>
            </a:fld>
            <a:endParaRPr lang="sv-SE"/>
          </a:p>
        </p:txBody>
      </p:sp>
    </p:spTree>
    <p:extLst>
      <p:ext uri="{BB962C8B-B14F-4D97-AF65-F5344CB8AC3E}">
        <p14:creationId xmlns:p14="http://schemas.microsoft.com/office/powerpoint/2010/main" val="5397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53</a:t>
            </a:fld>
            <a:endParaRPr lang="sv-SE"/>
          </a:p>
        </p:txBody>
      </p:sp>
    </p:spTree>
    <p:extLst>
      <p:ext uri="{BB962C8B-B14F-4D97-AF65-F5344CB8AC3E}">
        <p14:creationId xmlns:p14="http://schemas.microsoft.com/office/powerpoint/2010/main" val="321226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3</a:t>
            </a:fld>
            <a:endParaRPr lang="sv-SE"/>
          </a:p>
        </p:txBody>
      </p:sp>
    </p:spTree>
    <p:extLst>
      <p:ext uri="{BB962C8B-B14F-4D97-AF65-F5344CB8AC3E}">
        <p14:creationId xmlns:p14="http://schemas.microsoft.com/office/powerpoint/2010/main" val="349261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8</a:t>
            </a:fld>
            <a:endParaRPr lang="sv-SE"/>
          </a:p>
        </p:txBody>
      </p:sp>
    </p:spTree>
    <p:extLst>
      <p:ext uri="{BB962C8B-B14F-4D97-AF65-F5344CB8AC3E}">
        <p14:creationId xmlns:p14="http://schemas.microsoft.com/office/powerpoint/2010/main" val="324301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9</a:t>
            </a:fld>
            <a:endParaRPr lang="sv-SE"/>
          </a:p>
        </p:txBody>
      </p:sp>
    </p:spTree>
    <p:extLst>
      <p:ext uri="{BB962C8B-B14F-4D97-AF65-F5344CB8AC3E}">
        <p14:creationId xmlns:p14="http://schemas.microsoft.com/office/powerpoint/2010/main" val="151636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E18CE-EAAC-6924-C164-1B133FD2393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920CFEF-3CD7-9901-CB7A-1B3339CE6D2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10D6510-DEFF-E293-EF49-F7D356917456}"/>
              </a:ext>
            </a:extLst>
          </p:cNvPr>
          <p:cNvSpPr>
            <a:spLocks noGrp="1"/>
          </p:cNvSpPr>
          <p:nvPr>
            <p:ph type="body" idx="1"/>
          </p:nvPr>
        </p:nvSpPr>
        <p:spPr/>
        <p:txBody>
          <a:bodyPr/>
          <a:lstStyle/>
          <a:p>
            <a:pPr marL="228600" indent="-228600">
              <a:buAutoNum type="arabicPeriod"/>
            </a:pPr>
            <a:r>
              <a:rPr lang="sv-SE"/>
              <a:t>Samhällets aktörer bidrar med inspel och dialog kring förslag till nationell plan</a:t>
            </a:r>
          </a:p>
          <a:p>
            <a:pPr marL="228600" indent="-228600">
              <a:buAutoNum type="arabicPeriod"/>
            </a:pPr>
            <a:r>
              <a:rPr lang="sv-SE"/>
              <a:t>Naturvårdsverkets GD tar beslut efter godkännande av de fyra andra myndigheterna</a:t>
            </a:r>
          </a:p>
          <a:p>
            <a:pPr marL="228600" indent="-228600">
              <a:buAutoNum type="arabicPeriod"/>
            </a:pPr>
            <a:r>
              <a:rPr lang="sv-SE"/>
              <a:t>Regeringen tar beslut om den plan som skickas till EU-kommissionen</a:t>
            </a:r>
          </a:p>
          <a:p>
            <a:pPr marL="228600" indent="-228600">
              <a:buAutoNum type="arabicPeriod"/>
            </a:pPr>
            <a:endParaRPr lang="sv-SE"/>
          </a:p>
          <a:p>
            <a:pPr marL="0" indent="0">
              <a:buNone/>
            </a:pPr>
            <a:r>
              <a:rPr lang="sv-SE"/>
              <a:t>Vad betyder detta? </a:t>
            </a:r>
          </a:p>
          <a:p>
            <a:pPr marL="171450" indent="-171450">
              <a:buFont typeface="Arial" panose="020B0604020202020204" pitchFamily="34" charset="0"/>
              <a:buChar char="•"/>
            </a:pPr>
            <a:r>
              <a:rPr lang="sv-SE"/>
              <a:t>Att det är regeringen som bestämmer och vi antar att de kommer att skicka förslaget på remiss. </a:t>
            </a:r>
          </a:p>
          <a:p>
            <a:pPr marL="171450" indent="-171450">
              <a:buFont typeface="Arial" panose="020B0604020202020204" pitchFamily="34" charset="0"/>
              <a:buChar char="•"/>
            </a:pPr>
            <a:r>
              <a:rPr lang="sv-SE"/>
              <a:t>Det betyder att Naturvårdsverket GD tar beslutet efter godkännande av Skogsstyrelsen; Jordbruksverket, Boverket och Havs- och vattenmyndigheten. </a:t>
            </a:r>
          </a:p>
          <a:p>
            <a:pPr marL="171450" indent="-171450">
              <a:buFont typeface="Arial" panose="020B0604020202020204" pitchFamily="34" charset="0"/>
              <a:buChar char="•"/>
            </a:pPr>
            <a:r>
              <a:rPr lang="sv-SE"/>
              <a:t>Och det betyder att samhällets aktörer spelar in kunskap, erfarenhet och perspektiv, har dialog kring förslaget, men behöver inte komma överens i detta läge. </a:t>
            </a:r>
          </a:p>
          <a:p>
            <a:pPr marL="0" indent="0">
              <a:buNone/>
            </a:pPr>
            <a:endParaRPr lang="sv-SE"/>
          </a:p>
        </p:txBody>
      </p:sp>
      <p:sp>
        <p:nvSpPr>
          <p:cNvPr id="4" name="Platshållare för bildnummer 3">
            <a:extLst>
              <a:ext uri="{FF2B5EF4-FFF2-40B4-BE49-F238E27FC236}">
                <a16:creationId xmlns:a16="http://schemas.microsoft.com/office/drawing/2014/main" id="{B7067F0B-1123-FDCD-D1EB-975BEF0D3C3C}"/>
              </a:ext>
            </a:extLst>
          </p:cNvPr>
          <p:cNvSpPr>
            <a:spLocks noGrp="1"/>
          </p:cNvSpPr>
          <p:nvPr>
            <p:ph type="sldNum" sz="quarter" idx="5"/>
          </p:nvPr>
        </p:nvSpPr>
        <p:spPr/>
        <p:txBody>
          <a:bodyPr/>
          <a:lstStyle/>
          <a:p>
            <a:fld id="{97AE7156-62F3-4CA3-9C03-D68BF7374B4F}" type="slidenum">
              <a:rPr lang="sv-SE" smtClean="0"/>
              <a:pPr/>
              <a:t>11</a:t>
            </a:fld>
            <a:endParaRPr lang="sv-SE"/>
          </a:p>
        </p:txBody>
      </p:sp>
    </p:spTree>
    <p:extLst>
      <p:ext uri="{BB962C8B-B14F-4D97-AF65-F5344CB8AC3E}">
        <p14:creationId xmlns:p14="http://schemas.microsoft.com/office/powerpoint/2010/main" val="377153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ska vi fortsätta med att snacka upp inför dialogmötet den 11 november</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14</a:t>
            </a:fld>
            <a:endParaRPr lang="sv-SE"/>
          </a:p>
        </p:txBody>
      </p:sp>
    </p:spTree>
    <p:extLst>
      <p:ext uri="{BB962C8B-B14F-4D97-AF65-F5344CB8AC3E}">
        <p14:creationId xmlns:p14="http://schemas.microsoft.com/office/powerpoint/2010/main" val="328540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dialogen är att ni som berörda aktörer ska hjälpa till med att förbättra förslaget till plan för att restaurera natur. Men också för att skapa förtroende för processen och skapa engagemang för att genomföra naturrestaureringsförordningen.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15</a:t>
            </a:fld>
            <a:endParaRPr lang="sv-SE"/>
          </a:p>
        </p:txBody>
      </p:sp>
    </p:spTree>
    <p:extLst>
      <p:ext uri="{BB962C8B-B14F-4D97-AF65-F5344CB8AC3E}">
        <p14:creationId xmlns:p14="http://schemas.microsoft.com/office/powerpoint/2010/main" val="307529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Vårt mål med dialogen är att ni som deltagande aktörer ska bidra med era kunskaper och erfarenheter för att förbättra planförslaget och att ni får koll på hur arbetet ser ut framöver och hur era synpunkter tas om hand. För oss som </a:t>
            </a:r>
            <a:r>
              <a:rPr lang="sv-SE" b="1" dirty="0"/>
              <a:t>myndigheter</a:t>
            </a:r>
            <a:r>
              <a:rPr lang="sv-SE" dirty="0"/>
              <a:t> är målet att vi får inspel och förbättringsförslag på planförslaget  men också att vi dokumenterar och tar hand om de synpunkter som ni lämnar.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16</a:t>
            </a:fld>
            <a:endParaRPr lang="sv-SE"/>
          </a:p>
        </p:txBody>
      </p:sp>
    </p:spTree>
    <p:extLst>
      <p:ext uri="{BB962C8B-B14F-4D97-AF65-F5344CB8AC3E}">
        <p14:creationId xmlns:p14="http://schemas.microsoft.com/office/powerpoint/2010/main" val="5048156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5.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11.jpeg"/><Relationship Id="rId9"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0.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4 Avslutsbild en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1"/>
            <a:ext cx="9144000" cy="5143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85BFFAA3-5283-4CFB-8748-F94C8C196E6A}"/>
              </a:ext>
            </a:extLst>
          </p:cNvPr>
          <p:cNvSpPr/>
          <p:nvPr userDrawn="1"/>
        </p:nvSpPr>
        <p:spPr>
          <a:xfrm>
            <a:off x="863588" y="1661940"/>
            <a:ext cx="7416824" cy="1800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662DED6C-9C09-FD07-9374-38861D7E5294}"/>
              </a:ext>
            </a:extLst>
          </p:cNvPr>
          <p:cNvGrpSpPr/>
          <p:nvPr userDrawn="1"/>
        </p:nvGrpSpPr>
        <p:grpSpPr>
          <a:xfrm>
            <a:off x="1108311" y="2031795"/>
            <a:ext cx="6927377" cy="1079909"/>
            <a:chOff x="2652472" y="2355726"/>
            <a:chExt cx="4618251" cy="719939"/>
          </a:xfrm>
        </p:grpSpPr>
        <p:pic>
          <p:nvPicPr>
            <p:cNvPr id="2" name="Bild 1">
              <a:extLst>
                <a:ext uri="{FF2B5EF4-FFF2-40B4-BE49-F238E27FC236}">
                  <a16:creationId xmlns:a16="http://schemas.microsoft.com/office/drawing/2014/main" id="{459BF7D5-1C49-F776-1AF5-E9BB375F540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90650" y="2412127"/>
              <a:ext cx="580073" cy="652082"/>
            </a:xfrm>
            <a:prstGeom prst="rect">
              <a:avLst/>
            </a:prstGeom>
          </p:spPr>
        </p:pic>
        <p:pic>
          <p:nvPicPr>
            <p:cNvPr id="4" name="Bildobjekt 3" descr="En bild som visar Grafik, skärmbild, grafisk design, logotyp&#10;&#10;AI-genererat innehåll kan vara felaktigt.">
              <a:extLst>
                <a:ext uri="{FF2B5EF4-FFF2-40B4-BE49-F238E27FC236}">
                  <a16:creationId xmlns:a16="http://schemas.microsoft.com/office/drawing/2014/main" id="{A31347DC-DA58-F817-CA3C-A81416812EF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5896" y="2355726"/>
              <a:ext cx="863805" cy="719939"/>
            </a:xfrm>
            <a:prstGeom prst="rect">
              <a:avLst/>
            </a:prstGeom>
          </p:spPr>
        </p:pic>
        <p:pic>
          <p:nvPicPr>
            <p:cNvPr id="5" name="Bild 4">
              <a:extLst>
                <a:ext uri="{FF2B5EF4-FFF2-40B4-BE49-F238E27FC236}">
                  <a16:creationId xmlns:a16="http://schemas.microsoft.com/office/drawing/2014/main" id="{9A48E61C-DEC9-BFBD-7A7C-40959706073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81942" y="2451389"/>
              <a:ext cx="685800" cy="548640"/>
            </a:xfrm>
            <a:prstGeom prst="rect">
              <a:avLst/>
            </a:prstGeom>
          </p:spPr>
        </p:pic>
        <p:pic>
          <p:nvPicPr>
            <p:cNvPr id="6" name="Bild 5">
              <a:extLst>
                <a:ext uri="{FF2B5EF4-FFF2-40B4-BE49-F238E27FC236}">
                  <a16:creationId xmlns:a16="http://schemas.microsoft.com/office/drawing/2014/main" id="{DB91C836-2FA4-12B4-6BF2-0ACBA6C367CB}"/>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04035" y="2596967"/>
              <a:ext cx="1078230" cy="430530"/>
            </a:xfrm>
            <a:prstGeom prst="rect">
              <a:avLst/>
            </a:prstGeom>
          </p:spPr>
        </p:pic>
        <p:pic>
          <p:nvPicPr>
            <p:cNvPr id="7" name="Bild 6">
              <a:extLst>
                <a:ext uri="{FF2B5EF4-FFF2-40B4-BE49-F238E27FC236}">
                  <a16:creationId xmlns:a16="http://schemas.microsoft.com/office/drawing/2014/main" id="{6A8DCDB6-DB5F-3DF3-D44E-81A45CD4023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52472" y="2492053"/>
              <a:ext cx="861060" cy="434340"/>
            </a:xfrm>
            <a:prstGeom prst="rect">
              <a:avLst/>
            </a:prstGeom>
          </p:spPr>
        </p:pic>
      </p:grpSp>
    </p:spTree>
    <p:extLst>
      <p:ext uri="{BB962C8B-B14F-4D97-AF65-F5344CB8AC3E}">
        <p14:creationId xmlns:p14="http://schemas.microsoft.com/office/powerpoint/2010/main" val="3984556473"/>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7 Brödtext eller punktlista med två bilder till höger">
    <p:spTree>
      <p:nvGrpSpPr>
        <p:cNvPr id="1" name=""/>
        <p:cNvGrpSpPr/>
        <p:nvPr/>
      </p:nvGrpSpPr>
      <p:grpSpPr>
        <a:xfrm>
          <a:off x="0" y="0"/>
          <a:ext cx="0" cy="0"/>
          <a:chOff x="0" y="0"/>
          <a:chExt cx="0" cy="0"/>
        </a:xfrm>
      </p:grpSpPr>
      <p:sp>
        <p:nvSpPr>
          <p:cNvPr id="18" name="Platshållare för bild 8">
            <a:extLst>
              <a:ext uri="{FF2B5EF4-FFF2-40B4-BE49-F238E27FC236}">
                <a16:creationId xmlns:a16="http://schemas.microsoft.com/office/drawing/2014/main" id="{FFC90C95-409D-D54A-B3C8-F54ECF09CA64}"/>
              </a:ext>
            </a:extLst>
          </p:cNvPr>
          <p:cNvSpPr>
            <a:spLocks noGrp="1"/>
          </p:cNvSpPr>
          <p:nvPr>
            <p:ph type="pic" sz="quarter" idx="13"/>
          </p:nvPr>
        </p:nvSpPr>
        <p:spPr>
          <a:xfrm>
            <a:off x="6300000" y="0"/>
            <a:ext cx="2844000" cy="2376000"/>
          </a:xfrm>
          <a:solidFill>
            <a:schemeClr val="bg2">
              <a:lumMod val="95000"/>
              <a:alpha val="85000"/>
            </a:schemeClr>
          </a:solidFill>
        </p:spPr>
        <p:txBody>
          <a:bodyPr/>
          <a:lstStyle/>
          <a:p>
            <a:r>
              <a:rPr lang="sv-SE"/>
              <a:t>Klicka på ikonen för att lägga till en bild</a:t>
            </a:r>
          </a:p>
        </p:txBody>
      </p:sp>
      <p:sp>
        <p:nvSpPr>
          <p:cNvPr id="19" name="Platshållare för bild 8">
            <a:extLst>
              <a:ext uri="{FF2B5EF4-FFF2-40B4-BE49-F238E27FC236}">
                <a16:creationId xmlns:a16="http://schemas.microsoft.com/office/drawing/2014/main" id="{7A4F8B4C-729F-7449-B3FE-AEBAD625873F}"/>
              </a:ext>
            </a:extLst>
          </p:cNvPr>
          <p:cNvSpPr>
            <a:spLocks noGrp="1" noChangeAspect="1"/>
          </p:cNvSpPr>
          <p:nvPr>
            <p:ph type="pic" sz="quarter" idx="17"/>
          </p:nvPr>
        </p:nvSpPr>
        <p:spPr>
          <a:xfrm>
            <a:off x="6300000" y="2494800"/>
            <a:ext cx="2844000" cy="2376000"/>
          </a:xfrm>
          <a:solidFill>
            <a:schemeClr val="bg2">
              <a:lumMod val="95000"/>
              <a:alpha val="85000"/>
            </a:schemeClr>
          </a:solidFill>
        </p:spPr>
        <p:txBody>
          <a:bodyPr/>
          <a:lstStyle/>
          <a:p>
            <a:r>
              <a:rPr lang="sv-SE"/>
              <a:t>Klicka på ikonen för att lägga till en bild</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3" name="Platshållare för text 10">
            <a:extLst>
              <a:ext uri="{FF2B5EF4-FFF2-40B4-BE49-F238E27FC236}">
                <a16:creationId xmlns:a16="http://schemas.microsoft.com/office/drawing/2014/main" id="{CC058478-6F88-474C-AA2C-5B47A915B500}"/>
              </a:ext>
            </a:extLst>
          </p:cNvPr>
          <p:cNvSpPr>
            <a:spLocks noGrp="1"/>
          </p:cNvSpPr>
          <p:nvPr>
            <p:ph type="body" sz="quarter" idx="14"/>
          </p:nvPr>
        </p:nvSpPr>
        <p:spPr>
          <a:xfrm>
            <a:off x="323528" y="1563638"/>
            <a:ext cx="5832648" cy="3024336"/>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7" name="Rak 16">
            <a:extLst>
              <a:ext uri="{FF2B5EF4-FFF2-40B4-BE49-F238E27FC236}">
                <a16:creationId xmlns:a16="http://schemas.microsoft.com/office/drawing/2014/main" id="{AA7FD089-7BB1-0048-B2A7-739201C9253A}"/>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98C39911-F992-5440-A967-E56CB7436A08}"/>
              </a:ext>
            </a:extLst>
          </p:cNvPr>
          <p:cNvSpPr>
            <a:spLocks noGrp="1"/>
          </p:cNvSpPr>
          <p:nvPr>
            <p:ph type="title" hasCustomPrompt="1"/>
          </p:nvPr>
        </p:nvSpPr>
        <p:spPr>
          <a:xfrm>
            <a:off x="323528" y="267494"/>
            <a:ext cx="5832648" cy="1152128"/>
          </a:xfrm>
        </p:spPr>
        <p:txBody>
          <a:bodyPr anchor="t">
            <a:noAutofit/>
          </a:bodyPr>
          <a:lstStyle>
            <a:lvl1pPr>
              <a:lnSpc>
                <a:spcPts val="3960"/>
              </a:lnSpc>
              <a:defRPr sz="3600">
                <a:solidFill>
                  <a:schemeClr val="accent2"/>
                </a:solidFill>
              </a:defRPr>
            </a:lvl1pPr>
          </a:lstStyle>
          <a:p>
            <a:r>
              <a:rPr lang="sv-SE"/>
              <a:t>Brödtext eller punktlista med två bilder till höger</a:t>
            </a:r>
          </a:p>
        </p:txBody>
      </p:sp>
    </p:spTree>
    <p:extLst>
      <p:ext uri="{BB962C8B-B14F-4D97-AF65-F5344CB8AC3E}">
        <p14:creationId xmlns:p14="http://schemas.microsoft.com/office/powerpoint/2010/main" val="187517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8 Text och Grafik">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p:cNvSpPr>
            <a:spLocks noGrp="1"/>
          </p:cNvSpPr>
          <p:nvPr>
            <p:ph type="body" sz="quarter" idx="14"/>
          </p:nvPr>
        </p:nvSpPr>
        <p:spPr>
          <a:xfrm>
            <a:off x="323528" y="1635646"/>
            <a:ext cx="4248472" cy="2952327"/>
          </a:xfrm>
        </p:spPr>
        <p:txBody>
          <a:bodyPr>
            <a:noAutofit/>
          </a:bodyPr>
          <a:lstStyle>
            <a:lvl1pPr>
              <a:spcBef>
                <a:spcPts val="300"/>
              </a:spcBef>
              <a:spcAft>
                <a:spcPts val="600"/>
              </a:spcAft>
              <a:buFont typeface="Arial" panose="020B0604020202020204" pitchFamily="34" charset="0"/>
              <a:buChar char="•"/>
              <a:defRPr sz="1800"/>
            </a:lvl1pPr>
            <a:lvl2pPr>
              <a:spcBef>
                <a:spcPts val="300"/>
              </a:spcBef>
              <a:spcAft>
                <a:spcPts val="600"/>
              </a:spcAft>
              <a:buFont typeface="Arial" panose="020B0604020202020204" pitchFamily="34" charset="0"/>
              <a:buChar char="•"/>
              <a:defRPr sz="1800"/>
            </a:lvl2pPr>
            <a:lvl3pPr>
              <a:spcBef>
                <a:spcPts val="300"/>
              </a:spcBef>
              <a:spcAft>
                <a:spcPts val="600"/>
              </a:spcAft>
              <a:buFont typeface="Arial" panose="020B0604020202020204" pitchFamily="34" charset="0"/>
              <a:buChar char="•"/>
              <a:defRPr sz="1800"/>
            </a:lvl3pPr>
            <a:lvl4pPr>
              <a:spcBef>
                <a:spcPts val="300"/>
              </a:spcBef>
              <a:spcAft>
                <a:spcPts val="600"/>
              </a:spcAft>
              <a:buFont typeface="Arial" panose="020B0604020202020204" pitchFamily="34" charset="0"/>
              <a:buChar char="•"/>
              <a:defRPr sz="1800"/>
            </a:lvl4pPr>
            <a:lvl5pPr>
              <a:spcBef>
                <a:spcPts val="300"/>
              </a:spcBef>
              <a:spcAft>
                <a:spcPts val="600"/>
              </a:spcAft>
              <a:buFont typeface="Arial" panose="020B0604020202020204" pitchFamily="34" charset="0"/>
              <a:buChar char="•"/>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4716016" y="267494"/>
            <a:ext cx="4176464" cy="4320479"/>
          </a:xfrm>
        </p:spPr>
        <p:txBody>
          <a:bodyPr/>
          <a:lstStyle>
            <a:lvl1pPr>
              <a:buFontTx/>
              <a:buNone/>
              <a:defRPr/>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cxnSp>
        <p:nvCxnSpPr>
          <p:cNvPr id="9" name="Rak 8">
            <a:extLst>
              <a:ext uri="{FF2B5EF4-FFF2-40B4-BE49-F238E27FC236}">
                <a16:creationId xmlns:a16="http://schemas.microsoft.com/office/drawing/2014/main" id="{35817855-8625-104D-97BB-CB130A7A8159}"/>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208E1CC5-BCD0-0A4E-B594-ECC2EA17AF37}"/>
              </a:ext>
            </a:extLst>
          </p:cNvPr>
          <p:cNvSpPr>
            <a:spLocks noGrp="1"/>
          </p:cNvSpPr>
          <p:nvPr>
            <p:ph type="title" hasCustomPrompt="1"/>
          </p:nvPr>
        </p:nvSpPr>
        <p:spPr>
          <a:xfrm>
            <a:off x="323528" y="267494"/>
            <a:ext cx="4248472" cy="1152128"/>
          </a:xfrm>
        </p:spPr>
        <p:txBody>
          <a:bodyPr anchor="t">
            <a:noAutofit/>
          </a:bodyPr>
          <a:lstStyle>
            <a:lvl1pPr>
              <a:lnSpc>
                <a:spcPts val="3960"/>
              </a:lnSpc>
              <a:defRPr sz="3600">
                <a:solidFill>
                  <a:schemeClr val="accent2"/>
                </a:solidFill>
              </a:defRPr>
            </a:lvl1pPr>
          </a:lstStyle>
          <a:p>
            <a:r>
              <a:rPr lang="sv-SE"/>
              <a:t>Sida för text och grafik</a:t>
            </a:r>
          </a:p>
        </p:txBody>
      </p:sp>
    </p:spTree>
    <p:extLst>
      <p:ext uri="{BB962C8B-B14F-4D97-AF65-F5344CB8AC3E}">
        <p14:creationId xmlns:p14="http://schemas.microsoft.com/office/powerpoint/2010/main" val="157976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9 Grafik helsida, med eller utan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267494"/>
            <a:ext cx="8568952" cy="730772"/>
          </a:xfrm>
        </p:spPr>
        <p:txBody>
          <a:bodyPr anchor="t">
            <a:noAutofit/>
          </a:bodyPr>
          <a:lstStyle>
            <a:lvl1pPr>
              <a:lnSpc>
                <a:spcPts val="3960"/>
              </a:lnSpc>
              <a:defRPr sz="3600">
                <a:solidFill>
                  <a:schemeClr val="accent2"/>
                </a:solidFill>
              </a:defRPr>
            </a:lvl1pPr>
          </a:lstStyle>
          <a:p>
            <a:r>
              <a:rPr lang="en-GB" noProof="0" err="1"/>
              <a:t>Helsida</a:t>
            </a:r>
            <a:r>
              <a:rPr lang="en-GB" noProof="0"/>
              <a:t> </a:t>
            </a:r>
            <a:r>
              <a:rPr lang="en-GB" noProof="0" err="1"/>
              <a:t>för</a:t>
            </a:r>
            <a:r>
              <a:rPr lang="en-GB" noProof="0"/>
              <a:t> </a:t>
            </a:r>
            <a:r>
              <a:rPr lang="en-GB" noProof="0" err="1"/>
              <a:t>grafik</a:t>
            </a:r>
            <a:r>
              <a:rPr lang="sv-SE"/>
              <a:t>, med eller utan rubrik</a:t>
            </a:r>
            <a:endParaRPr lang="en-GB" noProof="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4716016" y="1203563"/>
            <a:ext cx="4176464" cy="3396832"/>
          </a:xfrm>
        </p:spPr>
        <p:txBody>
          <a:bodyPr/>
          <a:lstStyle>
            <a:lvl1pPr>
              <a:buFontTx/>
              <a:buNone/>
              <a:defRPr/>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sp>
        <p:nvSpPr>
          <p:cNvPr id="8" name="Platshållare för innehåll 2">
            <a:extLst>
              <a:ext uri="{FF2B5EF4-FFF2-40B4-BE49-F238E27FC236}">
                <a16:creationId xmlns:a16="http://schemas.microsoft.com/office/drawing/2014/main" id="{7A7A4B12-4010-A448-9383-DD10329559FA}"/>
              </a:ext>
            </a:extLst>
          </p:cNvPr>
          <p:cNvSpPr>
            <a:spLocks noGrp="1"/>
          </p:cNvSpPr>
          <p:nvPr>
            <p:ph sz="half" idx="13" hasCustomPrompt="1"/>
          </p:nvPr>
        </p:nvSpPr>
        <p:spPr>
          <a:xfrm>
            <a:off x="323528" y="1203563"/>
            <a:ext cx="4176464" cy="3396832"/>
          </a:xfrm>
        </p:spPr>
        <p:txBody>
          <a:bodyPr/>
          <a:lstStyle>
            <a:lvl1pPr>
              <a:buFontTx/>
              <a:buNone/>
              <a:defRPr/>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cxnSp>
        <p:nvCxnSpPr>
          <p:cNvPr id="10" name="Rak 9">
            <a:extLst>
              <a:ext uri="{FF2B5EF4-FFF2-40B4-BE49-F238E27FC236}">
                <a16:creationId xmlns:a16="http://schemas.microsoft.com/office/drawing/2014/main" id="{A278BD17-F1BC-974A-B38D-F7BF41120D32}"/>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2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Brödtext eller punktlista helsida">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cxnSp>
        <p:nvCxnSpPr>
          <p:cNvPr id="7" name="Rak 6">
            <a:extLst>
              <a:ext uri="{FF2B5EF4-FFF2-40B4-BE49-F238E27FC236}">
                <a16:creationId xmlns:a16="http://schemas.microsoft.com/office/drawing/2014/main" id="{E5672027-33F8-A74E-8829-1B8EBCC270B1}"/>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ubrik 1">
            <a:extLst>
              <a:ext uri="{FF2B5EF4-FFF2-40B4-BE49-F238E27FC236}">
                <a16:creationId xmlns:a16="http://schemas.microsoft.com/office/drawing/2014/main" id="{1642D465-5DDA-544E-A4E0-D36DB149CABB}"/>
              </a:ext>
            </a:extLst>
          </p:cNvPr>
          <p:cNvSpPr>
            <a:spLocks noGrp="1"/>
          </p:cNvSpPr>
          <p:nvPr>
            <p:ph type="title" hasCustomPrompt="1"/>
          </p:nvPr>
        </p:nvSpPr>
        <p:spPr>
          <a:xfrm>
            <a:off x="323528" y="267494"/>
            <a:ext cx="8568952" cy="730772"/>
          </a:xfrm>
        </p:spPr>
        <p:txBody>
          <a:bodyPr anchor="t">
            <a:noAutofit/>
          </a:bodyPr>
          <a:lstStyle>
            <a:lvl1pPr>
              <a:lnSpc>
                <a:spcPts val="3960"/>
              </a:lnSpc>
              <a:defRPr sz="3600">
                <a:solidFill>
                  <a:schemeClr val="accent2"/>
                </a:solidFill>
              </a:defRPr>
            </a:lvl1pPr>
          </a:lstStyle>
          <a:p>
            <a:r>
              <a:rPr lang="en-GB" noProof="0" err="1"/>
              <a:t>Brödtext</a:t>
            </a:r>
            <a:r>
              <a:rPr lang="en-GB" noProof="0"/>
              <a:t> </a:t>
            </a:r>
            <a:r>
              <a:rPr lang="en-GB" noProof="0" err="1"/>
              <a:t>eller</a:t>
            </a:r>
            <a:r>
              <a:rPr lang="en-GB" noProof="0"/>
              <a:t> </a:t>
            </a:r>
            <a:r>
              <a:rPr lang="en-GB" noProof="0" err="1"/>
              <a:t>punktlista</a:t>
            </a:r>
            <a:r>
              <a:rPr lang="en-GB" noProof="0"/>
              <a:t> </a:t>
            </a:r>
            <a:r>
              <a:rPr lang="en-GB" noProof="0" err="1"/>
              <a:t>helsida</a:t>
            </a:r>
            <a:endParaRPr lang="sv-SE"/>
          </a:p>
        </p:txBody>
      </p:sp>
      <p:sp>
        <p:nvSpPr>
          <p:cNvPr id="9" name="Platshållare för innehåll 2">
            <a:extLst>
              <a:ext uri="{FF2B5EF4-FFF2-40B4-BE49-F238E27FC236}">
                <a16:creationId xmlns:a16="http://schemas.microsoft.com/office/drawing/2014/main" id="{7B52CEE2-0EEE-7642-8BCF-3FBFF107B520}"/>
              </a:ext>
            </a:extLst>
          </p:cNvPr>
          <p:cNvSpPr>
            <a:spLocks noGrp="1"/>
          </p:cNvSpPr>
          <p:nvPr>
            <p:ph sz="half" idx="13"/>
          </p:nvPr>
        </p:nvSpPr>
        <p:spPr>
          <a:xfrm>
            <a:off x="323528" y="1203563"/>
            <a:ext cx="6511552" cy="3396832"/>
          </a:xfrm>
        </p:spPr>
        <p:txBody>
          <a:bodyPr>
            <a:noAutofit/>
          </a:bodyPr>
          <a:lstStyle>
            <a:lvl1pPr>
              <a:lnSpc>
                <a:spcPts val="2060"/>
              </a:lnSpc>
              <a:spcBef>
                <a:spcPts val="600"/>
              </a:spcBef>
              <a:buFontTx/>
              <a:buNone/>
              <a:defRPr sz="1800"/>
            </a:lvl1pPr>
            <a:lvl2pPr>
              <a:lnSpc>
                <a:spcPts val="2060"/>
              </a:lnSpc>
              <a:spcBef>
                <a:spcPts val="600"/>
              </a:spcBef>
              <a:defRPr sz="1800"/>
            </a:lvl2pPr>
            <a:lvl3pPr>
              <a:lnSpc>
                <a:spcPts val="2060"/>
              </a:lnSpc>
              <a:spcBef>
                <a:spcPts val="600"/>
              </a:spcBef>
              <a:defRPr sz="1800"/>
            </a:lvl3pPr>
            <a:lvl4pPr>
              <a:lnSpc>
                <a:spcPts val="2060"/>
              </a:lnSpc>
              <a:spcBef>
                <a:spcPts val="600"/>
              </a:spcBef>
              <a:defRPr sz="1800"/>
            </a:lvl4pPr>
            <a:lvl5pPr>
              <a:lnSpc>
                <a:spcPts val="2060"/>
              </a:lnSpc>
              <a:spcBef>
                <a:spcPts val="600"/>
              </a:spcBef>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45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Kort faktatext/citat/ingres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486965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10" name="Rak 9">
            <a:extLst>
              <a:ext uri="{FF2B5EF4-FFF2-40B4-BE49-F238E27FC236}">
                <a16:creationId xmlns:a16="http://schemas.microsoft.com/office/drawing/2014/main" id="{9B2F0133-BB06-2C4B-9EEA-1D9323D05238}"/>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ubrik 1">
            <a:extLst>
              <a:ext uri="{FF2B5EF4-FFF2-40B4-BE49-F238E27FC236}">
                <a16:creationId xmlns:a16="http://schemas.microsoft.com/office/drawing/2014/main" id="{63EFF9CB-BC4F-D94E-BCB7-BBEE9FC9F88D}"/>
              </a:ext>
            </a:extLst>
          </p:cNvPr>
          <p:cNvSpPr>
            <a:spLocks noGrp="1"/>
          </p:cNvSpPr>
          <p:nvPr>
            <p:ph type="ctrTitle" hasCustomPrompt="1"/>
          </p:nvPr>
        </p:nvSpPr>
        <p:spPr>
          <a:xfrm>
            <a:off x="1143000" y="1347614"/>
            <a:ext cx="6858000" cy="1790700"/>
          </a:xfrm>
        </p:spPr>
        <p:txBody>
          <a:bodyPr anchor="ctr" anchorCtr="0">
            <a:noAutofit/>
          </a:bodyPr>
          <a:lstStyle>
            <a:lvl1pPr algn="l">
              <a:lnSpc>
                <a:spcPts val="4000"/>
              </a:lnSpc>
              <a:defRPr sz="3000">
                <a:solidFill>
                  <a:schemeClr val="tx2"/>
                </a:solidFill>
                <a:latin typeface="+mn-lt"/>
              </a:defRPr>
            </a:lvl1pPr>
          </a:lstStyle>
          <a:p>
            <a:r>
              <a:rPr lang="sv-SE"/>
              <a:t>Plats för kortare text, exempelvis </a:t>
            </a:r>
            <a:br>
              <a:rPr lang="sv-SE"/>
            </a:br>
            <a:r>
              <a:rPr lang="sv-SE"/>
              <a:t>en ingress, ett citat eller en kortare faktatext</a:t>
            </a:r>
          </a:p>
        </p:txBody>
      </p:sp>
    </p:spTree>
    <p:extLst>
      <p:ext uri="{BB962C8B-B14F-4D97-AF65-F5344CB8AC3E}">
        <p14:creationId xmlns:p14="http://schemas.microsoft.com/office/powerpoint/2010/main" val="12983300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Avsnittsskiljar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486965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a:p>
        </p:txBody>
      </p:sp>
      <p:sp>
        <p:nvSpPr>
          <p:cNvPr id="8" name="Rubrik 1">
            <a:extLst>
              <a:ext uri="{FF2B5EF4-FFF2-40B4-BE49-F238E27FC236}">
                <a16:creationId xmlns:a16="http://schemas.microsoft.com/office/drawing/2014/main" id="{83F783A6-9824-094F-8C7F-7304AF15CBB4}"/>
              </a:ext>
            </a:extLst>
          </p:cNvPr>
          <p:cNvSpPr>
            <a:spLocks noGrp="1"/>
          </p:cNvSpPr>
          <p:nvPr>
            <p:ph type="ctrTitle" hasCustomPrompt="1"/>
          </p:nvPr>
        </p:nvSpPr>
        <p:spPr>
          <a:xfrm>
            <a:off x="1143000" y="1347614"/>
            <a:ext cx="6858000" cy="1790700"/>
          </a:xfrm>
        </p:spPr>
        <p:txBody>
          <a:bodyPr anchor="ctr" anchorCtr="0">
            <a:noAutofit/>
          </a:bodyPr>
          <a:lstStyle>
            <a:lvl1pPr algn="ctr">
              <a:defRPr sz="6300">
                <a:solidFill>
                  <a:schemeClr val="tx2"/>
                </a:solidFill>
              </a:defRPr>
            </a:lvl1pPr>
          </a:lstStyle>
          <a:p>
            <a:r>
              <a:rPr lang="sv-SE"/>
              <a:t>Eventuell avsnittsskiljare</a:t>
            </a:r>
            <a:endParaRPr lang="en-GB" noProof="0"/>
          </a:p>
        </p:txBody>
      </p:sp>
      <p:cxnSp>
        <p:nvCxnSpPr>
          <p:cNvPr id="9" name="Rak 8">
            <a:extLst>
              <a:ext uri="{FF2B5EF4-FFF2-40B4-BE49-F238E27FC236}">
                <a16:creationId xmlns:a16="http://schemas.microsoft.com/office/drawing/2014/main" id="{13E36C7E-31EC-EA42-8093-3A5CC9BBD5CF}"/>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4990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 Pausbild eller Hel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C9434CA2-1575-E846-91F6-667586C1AA75}"/>
              </a:ext>
            </a:extLst>
          </p:cNvPr>
          <p:cNvSpPr>
            <a:spLocks noGrp="1" noChangeAspect="1"/>
          </p:cNvSpPr>
          <p:nvPr>
            <p:ph type="pic" sz="quarter" idx="13"/>
          </p:nvPr>
        </p:nvSpPr>
        <p:spPr>
          <a:xfrm>
            <a:off x="0" y="0"/>
            <a:ext cx="9148514" cy="4874400"/>
          </a:xfrm>
          <a:solidFill>
            <a:schemeClr val="bg2">
              <a:lumMod val="95000"/>
              <a:alpha val="85000"/>
            </a:schemeClr>
          </a:solidFill>
        </p:spPr>
        <p:txBody>
          <a:bodyPr/>
          <a:lstStyle/>
          <a:p>
            <a:r>
              <a:rPr lang="sv-SE"/>
              <a:t>Klicka på ikonen för att lägga till en bild</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11" name="Rak 10">
            <a:extLst>
              <a:ext uri="{FF2B5EF4-FFF2-40B4-BE49-F238E27FC236}">
                <a16:creationId xmlns:a16="http://schemas.microsoft.com/office/drawing/2014/main" id="{5D6E5099-FD98-1849-A259-F4D2687F2C84}"/>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313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4 Avslutsbild en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1"/>
            <a:ext cx="9144000" cy="5143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85BFFAA3-5283-4CFB-8748-F94C8C196E6A}"/>
              </a:ext>
            </a:extLst>
          </p:cNvPr>
          <p:cNvSpPr/>
          <p:nvPr userDrawn="1"/>
        </p:nvSpPr>
        <p:spPr>
          <a:xfrm>
            <a:off x="863588" y="1661940"/>
            <a:ext cx="7416824" cy="1800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662DED6C-9C09-FD07-9374-38861D7E5294}"/>
              </a:ext>
            </a:extLst>
          </p:cNvPr>
          <p:cNvGrpSpPr/>
          <p:nvPr userDrawn="1"/>
        </p:nvGrpSpPr>
        <p:grpSpPr>
          <a:xfrm>
            <a:off x="1108311" y="2031795"/>
            <a:ext cx="6927377" cy="1079909"/>
            <a:chOff x="2652472" y="2355726"/>
            <a:chExt cx="4618251" cy="719939"/>
          </a:xfrm>
        </p:grpSpPr>
        <p:pic>
          <p:nvPicPr>
            <p:cNvPr id="2" name="Bild 1">
              <a:extLst>
                <a:ext uri="{FF2B5EF4-FFF2-40B4-BE49-F238E27FC236}">
                  <a16:creationId xmlns:a16="http://schemas.microsoft.com/office/drawing/2014/main" id="{459BF7D5-1C49-F776-1AF5-E9BB375F540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90650" y="2412127"/>
              <a:ext cx="580073" cy="652082"/>
            </a:xfrm>
            <a:prstGeom prst="rect">
              <a:avLst/>
            </a:prstGeom>
          </p:spPr>
        </p:pic>
        <p:pic>
          <p:nvPicPr>
            <p:cNvPr id="4" name="Bildobjekt 3" descr="En bild som visar Grafik, skärmbild, grafisk design, logotyp&#10;&#10;AI-genererat innehåll kan vara felaktigt.">
              <a:extLst>
                <a:ext uri="{FF2B5EF4-FFF2-40B4-BE49-F238E27FC236}">
                  <a16:creationId xmlns:a16="http://schemas.microsoft.com/office/drawing/2014/main" id="{A31347DC-DA58-F817-CA3C-A81416812EF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5896" y="2355726"/>
              <a:ext cx="863805" cy="719939"/>
            </a:xfrm>
            <a:prstGeom prst="rect">
              <a:avLst/>
            </a:prstGeom>
          </p:spPr>
        </p:pic>
        <p:pic>
          <p:nvPicPr>
            <p:cNvPr id="5" name="Bild 4">
              <a:extLst>
                <a:ext uri="{FF2B5EF4-FFF2-40B4-BE49-F238E27FC236}">
                  <a16:creationId xmlns:a16="http://schemas.microsoft.com/office/drawing/2014/main" id="{9A48E61C-DEC9-BFBD-7A7C-40959706073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81942" y="2451389"/>
              <a:ext cx="685800" cy="548640"/>
            </a:xfrm>
            <a:prstGeom prst="rect">
              <a:avLst/>
            </a:prstGeom>
          </p:spPr>
        </p:pic>
        <p:pic>
          <p:nvPicPr>
            <p:cNvPr id="6" name="Bild 5">
              <a:extLst>
                <a:ext uri="{FF2B5EF4-FFF2-40B4-BE49-F238E27FC236}">
                  <a16:creationId xmlns:a16="http://schemas.microsoft.com/office/drawing/2014/main" id="{DB91C836-2FA4-12B4-6BF2-0ACBA6C367CB}"/>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04035" y="2596967"/>
              <a:ext cx="1078230" cy="430530"/>
            </a:xfrm>
            <a:prstGeom prst="rect">
              <a:avLst/>
            </a:prstGeom>
          </p:spPr>
        </p:pic>
        <p:pic>
          <p:nvPicPr>
            <p:cNvPr id="7" name="Bild 6">
              <a:extLst>
                <a:ext uri="{FF2B5EF4-FFF2-40B4-BE49-F238E27FC236}">
                  <a16:creationId xmlns:a16="http://schemas.microsoft.com/office/drawing/2014/main" id="{6A8DCDB6-DB5F-3DF3-D44E-81A45CD4023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52472" y="2492053"/>
              <a:ext cx="861060" cy="434340"/>
            </a:xfrm>
            <a:prstGeom prst="rect">
              <a:avLst/>
            </a:prstGeom>
          </p:spPr>
        </p:pic>
      </p:grpSp>
    </p:spTree>
    <p:extLst>
      <p:ext uri="{BB962C8B-B14F-4D97-AF65-F5344CB8AC3E}">
        <p14:creationId xmlns:p14="http://schemas.microsoft.com/office/powerpoint/2010/main" val="3984556473"/>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19735"/>
          </a:xfrm>
          <a:prstGeom prst="rect">
            <a:avLst/>
          </a:prstGeom>
        </p:spPr>
      </p:pic>
      <p:sp>
        <p:nvSpPr>
          <p:cNvPr id="6" name="Rubrik 1">
            <a:extLst>
              <a:ext uri="{FF2B5EF4-FFF2-40B4-BE49-F238E27FC236}">
                <a16:creationId xmlns:a16="http://schemas.microsoft.com/office/drawing/2014/main" id="{66472B8C-B6F4-3A45-A789-B5338F1E8A66}"/>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375DFCA7-4046-C3D4-1257-E4CC632DC34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170E2903-945B-6388-1BD8-70BE10790B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FF4FCE13-4CA0-CA3B-CFC6-4BE445EC9F6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E2F0C9B4-096B-895C-03CC-D7CF61FED0C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DA1C9EC2-7CE0-4A21-9648-22568BB0B0AF}"/>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978261945"/>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656"/>
            <a:ext cx="9144000" cy="4227928"/>
          </a:xfrm>
          <a:prstGeom prst="rect">
            <a:avLst/>
          </a:prstGeom>
        </p:spPr>
      </p:pic>
      <p:sp>
        <p:nvSpPr>
          <p:cNvPr id="6" name="Rubrik 1">
            <a:extLst>
              <a:ext uri="{FF2B5EF4-FFF2-40B4-BE49-F238E27FC236}">
                <a16:creationId xmlns:a16="http://schemas.microsoft.com/office/drawing/2014/main" id="{CFC69DC0-63CA-DD48-A887-60482F3DA8CD}"/>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26013DAE-02A3-4520-886A-818AFD94FDB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22003C50-2EAB-2C2C-18CF-9CE3794B53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7528D0C0-7EA7-4850-0762-60C3F619003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7FB64902-23F3-4794-C564-E5F77589AD9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02B01D2A-8559-0057-D2E1-BF5AF2E868DB}"/>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126896357"/>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4 Avslutsbild en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1"/>
            <a:ext cx="9144000" cy="5143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85BFFAA3-5283-4CFB-8748-F94C8C196E6A}"/>
              </a:ext>
            </a:extLst>
          </p:cNvPr>
          <p:cNvSpPr/>
          <p:nvPr userDrawn="1"/>
        </p:nvSpPr>
        <p:spPr>
          <a:xfrm>
            <a:off x="863588" y="1661940"/>
            <a:ext cx="7416824" cy="1800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662DED6C-9C09-FD07-9374-38861D7E5294}"/>
              </a:ext>
            </a:extLst>
          </p:cNvPr>
          <p:cNvGrpSpPr/>
          <p:nvPr userDrawn="1"/>
        </p:nvGrpSpPr>
        <p:grpSpPr>
          <a:xfrm>
            <a:off x="1108311" y="2031795"/>
            <a:ext cx="6927377" cy="1079909"/>
            <a:chOff x="2652472" y="2355726"/>
            <a:chExt cx="4618251" cy="719939"/>
          </a:xfrm>
        </p:grpSpPr>
        <p:pic>
          <p:nvPicPr>
            <p:cNvPr id="2" name="Bild 1">
              <a:extLst>
                <a:ext uri="{FF2B5EF4-FFF2-40B4-BE49-F238E27FC236}">
                  <a16:creationId xmlns:a16="http://schemas.microsoft.com/office/drawing/2014/main" id="{459BF7D5-1C49-F776-1AF5-E9BB375F540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90650" y="2412127"/>
              <a:ext cx="580073" cy="652082"/>
            </a:xfrm>
            <a:prstGeom prst="rect">
              <a:avLst/>
            </a:prstGeom>
          </p:spPr>
        </p:pic>
        <p:pic>
          <p:nvPicPr>
            <p:cNvPr id="4" name="Bildobjekt 3" descr="En bild som visar Grafik, skärmbild, grafisk design, logotyp&#10;&#10;AI-genererat innehåll kan vara felaktigt.">
              <a:extLst>
                <a:ext uri="{FF2B5EF4-FFF2-40B4-BE49-F238E27FC236}">
                  <a16:creationId xmlns:a16="http://schemas.microsoft.com/office/drawing/2014/main" id="{A31347DC-DA58-F817-CA3C-A81416812EF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5896" y="2355726"/>
              <a:ext cx="863805" cy="719939"/>
            </a:xfrm>
            <a:prstGeom prst="rect">
              <a:avLst/>
            </a:prstGeom>
          </p:spPr>
        </p:pic>
        <p:pic>
          <p:nvPicPr>
            <p:cNvPr id="5" name="Bild 4">
              <a:extLst>
                <a:ext uri="{FF2B5EF4-FFF2-40B4-BE49-F238E27FC236}">
                  <a16:creationId xmlns:a16="http://schemas.microsoft.com/office/drawing/2014/main" id="{9A48E61C-DEC9-BFBD-7A7C-40959706073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81942" y="2451389"/>
              <a:ext cx="685800" cy="548640"/>
            </a:xfrm>
            <a:prstGeom prst="rect">
              <a:avLst/>
            </a:prstGeom>
          </p:spPr>
        </p:pic>
        <p:pic>
          <p:nvPicPr>
            <p:cNvPr id="6" name="Bild 5">
              <a:extLst>
                <a:ext uri="{FF2B5EF4-FFF2-40B4-BE49-F238E27FC236}">
                  <a16:creationId xmlns:a16="http://schemas.microsoft.com/office/drawing/2014/main" id="{DB91C836-2FA4-12B4-6BF2-0ACBA6C367CB}"/>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04035" y="2596967"/>
              <a:ext cx="1078230" cy="430530"/>
            </a:xfrm>
            <a:prstGeom prst="rect">
              <a:avLst/>
            </a:prstGeom>
          </p:spPr>
        </p:pic>
        <p:pic>
          <p:nvPicPr>
            <p:cNvPr id="7" name="Bild 6">
              <a:extLst>
                <a:ext uri="{FF2B5EF4-FFF2-40B4-BE49-F238E27FC236}">
                  <a16:creationId xmlns:a16="http://schemas.microsoft.com/office/drawing/2014/main" id="{6A8DCDB6-DB5F-3DF3-D44E-81A45CD4023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52472" y="2492053"/>
              <a:ext cx="861060" cy="434340"/>
            </a:xfrm>
            <a:prstGeom prst="rect">
              <a:avLst/>
            </a:prstGeom>
          </p:spPr>
        </p:pic>
      </p:grpSp>
    </p:spTree>
    <p:extLst>
      <p:ext uri="{BB962C8B-B14F-4D97-AF65-F5344CB8AC3E}">
        <p14:creationId xmlns:p14="http://schemas.microsoft.com/office/powerpoint/2010/main" val="3984556473"/>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rtbild/Välkomstbild alt 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F7B18744-ACA4-B641-AB2E-A2DD024B7782}"/>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E44DE4BA-9490-4243-1703-BE3A8A75831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EA65C1EA-2584-F0A5-946E-42342F15FF9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8A24873A-56AF-73AB-E068-21F99530B928}"/>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3A002906-2777-C106-47DE-9C8FBA32AB3F}"/>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CC0C3EF0-DF80-9109-124F-07524231A5BA}"/>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3871027144"/>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15"/>
          <a:stretch/>
        </p:blipFill>
        <p:spPr>
          <a:xfrm>
            <a:off x="-3644" y="0"/>
            <a:ext cx="9147644" cy="4219735"/>
          </a:xfrm>
          <a:prstGeom prst="rect">
            <a:avLst/>
          </a:prstGeom>
        </p:spPr>
      </p:pic>
      <p:sp>
        <p:nvSpPr>
          <p:cNvPr id="6" name="Rubrik 1">
            <a:extLst>
              <a:ext uri="{FF2B5EF4-FFF2-40B4-BE49-F238E27FC236}">
                <a16:creationId xmlns:a16="http://schemas.microsoft.com/office/drawing/2014/main" id="{5B974FAB-C114-7D4E-95E3-041B80E8153F}"/>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782E528A-73A5-FE0B-4485-E2972B73427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9E633CCE-EC83-126A-C65A-4526AADD35E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0FC45F08-8787-27AC-4DD7-E25E8DF03388}"/>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9688DF3B-AC8C-4154-45C9-752DC8F6F9CF}"/>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A900000E-1205-131E-6714-E586186E5CBA}"/>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280333606"/>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983122AD-17F8-E243-9A51-964E39B8466A}"/>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D1240E27-7C2A-FDA5-E13E-37C27708A14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8FBA6853-2AC5-8E84-1FB9-59A391A2B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D0961D53-C427-F33C-0055-B4D4DDB5B55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79E509AF-80A5-BA13-7C97-736D7D36177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62399D58-9F3A-5D2F-8C03-4058D22DB66E}"/>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750092089"/>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19735"/>
          </a:xfrm>
          <a:prstGeom prst="rect">
            <a:avLst/>
          </a:prstGeom>
        </p:spPr>
      </p:pic>
      <p:sp>
        <p:nvSpPr>
          <p:cNvPr id="6" name="Rubrik 1">
            <a:extLst>
              <a:ext uri="{FF2B5EF4-FFF2-40B4-BE49-F238E27FC236}">
                <a16:creationId xmlns:a16="http://schemas.microsoft.com/office/drawing/2014/main" id="{4FEEC824-4D39-D746-B16B-D3DA0F0F7252}"/>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5BF0A76F-AB04-6C53-1078-E8735715857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E00C71FA-93CB-B7EC-1765-FB6E43ABF8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57348F71-F5AE-7F9E-6D74-F0FED169CD8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05370C1E-5662-DA77-B3D8-9D43489F8829}"/>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B4F1BA26-2B8E-0C0C-CE27-17A1034ACDB0}"/>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1275755053"/>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bild/Välkomstbild alt 5">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6" name="Rubrik 1">
            <a:extLst>
              <a:ext uri="{FF2B5EF4-FFF2-40B4-BE49-F238E27FC236}">
                <a16:creationId xmlns:a16="http://schemas.microsoft.com/office/drawing/2014/main" id="{17EEAA07-5705-E446-B57C-72300839DAE6}"/>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217E43A7-FCC0-FDE4-7E2A-B2ACFEAAAFC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D50E07DE-B154-C185-E44B-F801E84DA60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865B9E46-C166-8264-18E5-D29730640394}"/>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D6693274-26C7-7133-DF9D-BA0310F47F2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CA721F8B-1A9D-52F4-F7DA-F55718191E67}"/>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82012372"/>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bild/Välkomstbild alt 6">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F0F2C645-DCC0-7549-A821-4B84EA338711}"/>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98598170-9542-E9CB-756A-014F6DE519B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BD28439A-85DF-291C-9FA3-AAD4190C6F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EC7E13F0-FFEA-C92B-F8BC-86E626AC163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9A9A61DC-5469-9C07-E4EA-26F1E32A8ED8}"/>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428E316B-2905-46B8-8841-10B3373421AE}"/>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3505897936"/>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rtbild/Välkomstbild alt 6">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19735"/>
          </a:xfrm>
          <a:prstGeom prst="rect">
            <a:avLst/>
          </a:prstGeom>
        </p:spPr>
      </p:pic>
      <p:sp>
        <p:nvSpPr>
          <p:cNvPr id="6" name="Rubrik 1">
            <a:extLst>
              <a:ext uri="{FF2B5EF4-FFF2-40B4-BE49-F238E27FC236}">
                <a16:creationId xmlns:a16="http://schemas.microsoft.com/office/drawing/2014/main" id="{8276E592-9841-354B-99AC-D9F52EEB2CD9}"/>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D2E1CBEF-30E9-F99F-130E-2F8C54C9927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EAE63F64-C5A4-3ED9-1604-801C6971277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2A2B5301-F775-17E9-E294-AB98AAB71DC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97810233-D3D0-6E2C-74EA-9D941905EB9F}"/>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ECCBBA1D-F8B5-43E6-4C49-B5168E71D21F}"/>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674936523"/>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bild/Välkomstbild alt 7">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F4B1815E-14B3-D54A-A115-F4BE247F05BB}"/>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308A54D0-C2BD-1639-1EC1-BF330926A8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C2AC93CD-0A20-C0C0-2C3E-8A295ADC92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7C801AA7-8FEF-2180-E170-AA0B17B27AA0}"/>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E4A858E4-9D96-FA37-2A4D-4CCD6617DC58}"/>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7985BCF2-CAC4-0A1D-C2E0-9161D0154CEB}"/>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894439704"/>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Välkomstbild alt 8">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0536"/>
            <a:ext cx="9144000" cy="4248464"/>
          </a:xfrm>
          <a:prstGeom prst="rect">
            <a:avLst/>
          </a:prstGeom>
        </p:spPr>
      </p:pic>
      <p:sp>
        <p:nvSpPr>
          <p:cNvPr id="7" name="Rubrik 1">
            <a:extLst>
              <a:ext uri="{FF2B5EF4-FFF2-40B4-BE49-F238E27FC236}">
                <a16:creationId xmlns:a16="http://schemas.microsoft.com/office/drawing/2014/main" id="{058B8EBA-F403-F04D-A805-419D004D44C9}"/>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D5C1FAFB-D9B7-21F6-9972-E3476208729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8F30E2A4-5416-EA5D-BD40-02ED8FA71E6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53FD58ED-4D29-1771-29F3-3DE36A618CF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999CF74C-F461-ADB9-0A19-037217D677F0}"/>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9B1D625C-3E89-ECBF-BF19-A8E4654B9549}"/>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3041436844"/>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bild/Välkomstbild alt 9">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23528"/>
          </a:xfrm>
          <a:prstGeom prst="rect">
            <a:avLst/>
          </a:prstGeom>
        </p:spPr>
      </p:pic>
      <p:sp>
        <p:nvSpPr>
          <p:cNvPr id="7" name="Rubrik 1">
            <a:extLst>
              <a:ext uri="{FF2B5EF4-FFF2-40B4-BE49-F238E27FC236}">
                <a16:creationId xmlns:a16="http://schemas.microsoft.com/office/drawing/2014/main" id="{CFF2DDDE-1DBF-A540-853C-439CD30CE070}"/>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65D3FA8D-AB18-9768-9AA2-B0239583804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EF8A12FF-0512-1F22-C135-C1A9D3550DA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8CD21C0D-C3B5-255C-EF8C-86476FBEA1F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73E5CE34-66A5-88D4-7EE8-5B5F6159D54F}"/>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F85B5575-7089-937C-1B13-2D17E202B9B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174802541"/>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Startbild/Välkomst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6CCDF21-B597-B945-A72B-46E72B4D6F3E}"/>
              </a:ext>
            </a:extLst>
          </p:cNvPr>
          <p:cNvSpPr/>
          <p:nvPr userDrawn="1"/>
        </p:nvSpPr>
        <p:spPr>
          <a:xfrm>
            <a:off x="0" y="0"/>
            <a:ext cx="9144000" cy="42197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787AD2F2-495D-4B45-ABB8-C2A8341096EC}"/>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tx2"/>
                </a:solidFill>
              </a:defRPr>
            </a:lvl1pPr>
          </a:lstStyle>
          <a:p>
            <a:r>
              <a:rPr lang="en-GB" noProof="0" err="1"/>
              <a:t>Välkomstbild</a:t>
            </a:r>
            <a:r>
              <a:rPr lang="en-GB" noProof="0"/>
              <a:t> </a:t>
            </a:r>
            <a:br>
              <a:rPr lang="en-GB" noProof="0"/>
            </a:br>
            <a:r>
              <a:rPr lang="en-GB" noProof="0"/>
              <a:t>med bara text</a:t>
            </a:r>
          </a:p>
        </p:txBody>
      </p:sp>
      <p:pic>
        <p:nvPicPr>
          <p:cNvPr id="2" name="Bild 1">
            <a:extLst>
              <a:ext uri="{FF2B5EF4-FFF2-40B4-BE49-F238E27FC236}">
                <a16:creationId xmlns:a16="http://schemas.microsoft.com/office/drawing/2014/main" id="{74CD598A-1766-CFAD-A774-331C25D3DF9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FA05B492-7D7A-05DA-5CE7-2F6806B9F5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7FE9CE08-31D9-6302-2436-103E5A575F64}"/>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603" y="4404448"/>
            <a:ext cx="685800" cy="548640"/>
          </a:xfrm>
          <a:prstGeom prst="rect">
            <a:avLst/>
          </a:prstGeom>
        </p:spPr>
      </p:pic>
      <p:pic>
        <p:nvPicPr>
          <p:cNvPr id="9" name="Bild 8">
            <a:extLst>
              <a:ext uri="{FF2B5EF4-FFF2-40B4-BE49-F238E27FC236}">
                <a16:creationId xmlns:a16="http://schemas.microsoft.com/office/drawing/2014/main" id="{AE04B30D-FF80-88F5-E1AA-ADD99D690CE0}"/>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41696" y="4550026"/>
            <a:ext cx="1078230" cy="430530"/>
          </a:xfrm>
          <a:prstGeom prst="rect">
            <a:avLst/>
          </a:prstGeom>
        </p:spPr>
      </p:pic>
      <p:pic>
        <p:nvPicPr>
          <p:cNvPr id="10" name="Bild 9">
            <a:extLst>
              <a:ext uri="{FF2B5EF4-FFF2-40B4-BE49-F238E27FC236}">
                <a16:creationId xmlns:a16="http://schemas.microsoft.com/office/drawing/2014/main" id="{5937213C-7D63-E6E9-7720-F7E62E11FED6}"/>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3561117921"/>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rtbild/Välkomstbild alt 10">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5012C9A5-2757-3F4E-8E21-7F9902E3F93E}"/>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D79DD88F-2163-A535-8F5F-8242D7C558D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1EFAE40D-6625-6EF0-AD74-AF29207A21F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990DBD0F-5A85-7DFC-DD7B-278A9DCBF59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FA48ADF2-920A-6D85-D679-85BB54DACD25}"/>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A1C7AFF3-80A7-8642-458E-0620BC47CD26}"/>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2564601540"/>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rtbild/Välkomstbild alt 1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D78A8F5E-D32B-A34A-B4B6-629A27A4D9B4}"/>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3561A1A4-3C31-684B-30ED-F91B4511845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990464D1-09F4-DA10-FE13-82DBAD6B94C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B934497D-0382-6D1D-4C0E-3F7E7DDC5D7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600CFB00-CFFA-1B7C-5B6E-B97C8A9C0DD8}"/>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9C344B73-B5A5-FA4E-9AD4-925FD1FB462C}"/>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4071797231"/>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rtbild/Välkomstbild alt 1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7" name="Rubrik 1">
            <a:extLst>
              <a:ext uri="{FF2B5EF4-FFF2-40B4-BE49-F238E27FC236}">
                <a16:creationId xmlns:a16="http://schemas.microsoft.com/office/drawing/2014/main" id="{2AD37D8A-1286-5C46-A7BA-E54B6C1407F6}"/>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B3C24185-751E-5CD6-ADBB-3B0CCA84E81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46B52472-9D7F-4883-0134-8E92C96630F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E880438A-7B81-D770-85CD-A5FC38C03FF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5" name="Bild 4">
            <a:extLst>
              <a:ext uri="{FF2B5EF4-FFF2-40B4-BE49-F238E27FC236}">
                <a16:creationId xmlns:a16="http://schemas.microsoft.com/office/drawing/2014/main" id="{262CBFF8-3D87-FD4A-3D94-0684ED474EC1}"/>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BD4BA488-6891-1860-84BA-5005659B925C}"/>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627141439"/>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rtbild/Välkomstbild alt 1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4227928"/>
          </a:xfrm>
          <a:prstGeom prst="rect">
            <a:avLst/>
          </a:prstGeom>
        </p:spPr>
      </p:pic>
      <p:sp>
        <p:nvSpPr>
          <p:cNvPr id="6" name="Rubrik 1">
            <a:extLst>
              <a:ext uri="{FF2B5EF4-FFF2-40B4-BE49-F238E27FC236}">
                <a16:creationId xmlns:a16="http://schemas.microsoft.com/office/drawing/2014/main" id="{E20523CD-A398-2F4A-8B0F-CCEDAC046A6A}"/>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2" name="Bild 1">
            <a:extLst>
              <a:ext uri="{FF2B5EF4-FFF2-40B4-BE49-F238E27FC236}">
                <a16:creationId xmlns:a16="http://schemas.microsoft.com/office/drawing/2014/main" id="{726BB01D-BB7B-5627-32D4-EC358125C55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5A5AB413-52F9-9FDE-BF21-2F1054EF397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21E29F72-6D71-2256-0ABF-0DCED55084A0}"/>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7" name="Bild 6">
            <a:extLst>
              <a:ext uri="{FF2B5EF4-FFF2-40B4-BE49-F238E27FC236}">
                <a16:creationId xmlns:a16="http://schemas.microsoft.com/office/drawing/2014/main" id="{5AFA8CDC-4674-BC22-3D40-7877951DA5C8}"/>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0374CD0B-42EA-8038-0804-4CB01F431E92}"/>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3503223256"/>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05 Brödtext eller Punktlista med bild till vänster">
    <p:spTree>
      <p:nvGrpSpPr>
        <p:cNvPr id="1" name=""/>
        <p:cNvGrpSpPr/>
        <p:nvPr/>
      </p:nvGrpSpPr>
      <p:grpSpPr>
        <a:xfrm>
          <a:off x="0" y="0"/>
          <a:ext cx="0" cy="0"/>
          <a:chOff x="0" y="0"/>
          <a:chExt cx="0" cy="0"/>
        </a:xfrm>
      </p:grpSpPr>
      <p:sp>
        <p:nvSpPr>
          <p:cNvPr id="16" name="Platshållare för bild 8">
            <a:extLst>
              <a:ext uri="{FF2B5EF4-FFF2-40B4-BE49-F238E27FC236}">
                <a16:creationId xmlns:a16="http://schemas.microsoft.com/office/drawing/2014/main" id="{C74E9252-D665-FA49-BD68-D7E7BEEF7CBC}"/>
              </a:ext>
            </a:extLst>
          </p:cNvPr>
          <p:cNvSpPr>
            <a:spLocks noGrp="1" noChangeAspect="1"/>
          </p:cNvSpPr>
          <p:nvPr>
            <p:ph type="pic" sz="quarter" idx="13"/>
          </p:nvPr>
        </p:nvSpPr>
        <p:spPr>
          <a:xfrm>
            <a:off x="0" y="0"/>
            <a:ext cx="2844476" cy="4870800"/>
          </a:xfrm>
          <a:solidFill>
            <a:schemeClr val="bg2">
              <a:lumMod val="95000"/>
              <a:alpha val="85000"/>
            </a:schemeClr>
          </a:solidFill>
        </p:spPr>
        <p:txBody>
          <a:bodyPr/>
          <a:lstStyle/>
          <a:p>
            <a:r>
              <a:rPr lang="sv-SE"/>
              <a:t>Klicka på ikonen för att lägga till en bild</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p:cNvSpPr>
            <a:spLocks noGrp="1"/>
          </p:cNvSpPr>
          <p:nvPr>
            <p:ph type="body" sz="quarter" idx="14"/>
          </p:nvPr>
        </p:nvSpPr>
        <p:spPr>
          <a:xfrm>
            <a:off x="3059832" y="1563638"/>
            <a:ext cx="5832648" cy="3024336"/>
          </a:xfrm>
        </p:spPr>
        <p:txBody>
          <a:bodyPr>
            <a:noAutofit/>
          </a:bodyPr>
          <a:lstStyle>
            <a:lvl1pPr>
              <a:spcBef>
                <a:spcPts val="225"/>
              </a:spcBef>
              <a:spcAft>
                <a:spcPts val="450"/>
              </a:spcAft>
              <a:defRPr sz="1350"/>
            </a:lvl1pPr>
            <a:lvl2pPr>
              <a:spcBef>
                <a:spcPts val="225"/>
              </a:spcBef>
              <a:spcAft>
                <a:spcPts val="450"/>
              </a:spcAft>
              <a:defRPr sz="1350"/>
            </a:lvl2pPr>
            <a:lvl3pPr>
              <a:spcBef>
                <a:spcPts val="225"/>
              </a:spcBef>
              <a:spcAft>
                <a:spcPts val="450"/>
              </a:spcAft>
              <a:defRPr sz="1350"/>
            </a:lvl3pPr>
            <a:lvl4pPr>
              <a:spcBef>
                <a:spcPts val="225"/>
              </a:spcBef>
              <a:spcAft>
                <a:spcPts val="450"/>
              </a:spcAft>
              <a:defRPr sz="1350"/>
            </a:lvl4pPr>
            <a:lvl5pPr>
              <a:spcBef>
                <a:spcPts val="225"/>
              </a:spcBef>
              <a:spcAft>
                <a:spcPts val="450"/>
              </a:spcAft>
              <a:defRPr sz="135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0" name="Rak 9">
            <a:extLst>
              <a:ext uri="{FF2B5EF4-FFF2-40B4-BE49-F238E27FC236}">
                <a16:creationId xmlns:a16="http://schemas.microsoft.com/office/drawing/2014/main" id="{E0A06245-C507-C54E-A4C3-AC9771B3BD7B}"/>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ubrik 1">
            <a:extLst>
              <a:ext uri="{FF2B5EF4-FFF2-40B4-BE49-F238E27FC236}">
                <a16:creationId xmlns:a16="http://schemas.microsoft.com/office/drawing/2014/main" id="{793C7E1B-A51B-A54F-B426-7BCBD4CEEB3B}"/>
              </a:ext>
            </a:extLst>
          </p:cNvPr>
          <p:cNvSpPr>
            <a:spLocks noGrp="1"/>
          </p:cNvSpPr>
          <p:nvPr>
            <p:ph type="title" hasCustomPrompt="1"/>
          </p:nvPr>
        </p:nvSpPr>
        <p:spPr>
          <a:xfrm>
            <a:off x="3059832" y="267495"/>
            <a:ext cx="5832648" cy="1152128"/>
          </a:xfrm>
        </p:spPr>
        <p:txBody>
          <a:bodyPr anchor="t">
            <a:noAutofit/>
          </a:bodyPr>
          <a:lstStyle>
            <a:lvl1pPr>
              <a:lnSpc>
                <a:spcPts val="2970"/>
              </a:lnSpc>
              <a:defRPr sz="2700">
                <a:solidFill>
                  <a:schemeClr val="accent2"/>
                </a:solidFill>
              </a:defRPr>
            </a:lvl1pPr>
          </a:lstStyle>
          <a:p>
            <a:r>
              <a:rPr lang="sv-SE"/>
              <a:t>Brödtext eller punktlista med bild till vänster</a:t>
            </a:r>
          </a:p>
        </p:txBody>
      </p:sp>
    </p:spTree>
    <p:extLst>
      <p:ext uri="{BB962C8B-B14F-4D97-AF65-F5344CB8AC3E}">
        <p14:creationId xmlns:p14="http://schemas.microsoft.com/office/powerpoint/2010/main" val="2536801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innehåll 2">
            <a:extLst>
              <a:ext uri="{FF2B5EF4-FFF2-40B4-BE49-F238E27FC236}">
                <a16:creationId xmlns:a16="http://schemas.microsoft.com/office/drawing/2014/main" id="{62D75EE0-12A3-B241-EF11-A13E7F9D37D5}"/>
              </a:ext>
            </a:extLst>
          </p:cNvPr>
          <p:cNvSpPr>
            <a:spLocks noGrp="1"/>
          </p:cNvSpPr>
          <p:nvPr>
            <p:ph idx="1" hasCustomPrompt="1"/>
          </p:nvPr>
        </p:nvSpPr>
        <p:spPr/>
        <p:txBody>
          <a:bodyPr/>
          <a:lstStyle>
            <a:lvl1pPr>
              <a:defRPr/>
            </a:lvl1pPr>
          </a:lstStyle>
          <a:p>
            <a:pPr lvl="0"/>
            <a:r>
              <a:rPr lang="sv-SE" dirty="0"/>
              <a:t>Klicka här för att lägga in din text, bild eller annat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8813602" y="5160408"/>
            <a:ext cx="270000" cy="34289"/>
          </a:xfrm>
        </p:spPr>
        <p:txBody>
          <a:bodyPr/>
          <a:lstStyle>
            <a:lvl1pPr>
              <a:defRPr sz="100">
                <a:solidFill>
                  <a:srgbClr val="F0F0F0"/>
                </a:solidFill>
              </a:defRPr>
            </a:lvl1pPr>
          </a:lstStyle>
          <a:p>
            <a:pPr defTabSz="685800"/>
            <a:endParaRPr lang="sv-SE"/>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a:t>
            </a:fld>
            <a:endParaRPr lang="sv-SE">
              <a:solidFill>
                <a:prstClr val="black"/>
              </a:solidFill>
            </a:endParaRPr>
          </a:p>
        </p:txBody>
      </p:sp>
    </p:spTree>
    <p:extLst>
      <p:ext uri="{BB962C8B-B14F-4D97-AF65-F5344CB8AC3E}">
        <p14:creationId xmlns:p14="http://schemas.microsoft.com/office/powerpoint/2010/main" val="4232478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and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C1BC-8B0B-4844-BCEC-F75757E3E154}"/>
              </a:ext>
            </a:extLst>
          </p:cNvPr>
          <p:cNvSpPr>
            <a:spLocks noGrp="1"/>
          </p:cNvSpPr>
          <p:nvPr>
            <p:ph type="ctrTitle"/>
          </p:nvPr>
        </p:nvSpPr>
        <p:spPr>
          <a:xfrm>
            <a:off x="821532" y="536327"/>
            <a:ext cx="4855724" cy="1790700"/>
          </a:xfrm>
        </p:spPr>
        <p:txBody>
          <a:bodyPr anchor="b">
            <a:normAutofit/>
          </a:bodyPr>
          <a:lstStyle>
            <a:lvl1pPr algn="l">
              <a:defRPr sz="3000">
                <a:solidFill>
                  <a:schemeClr val="bg1"/>
                </a:solidFill>
              </a:defRPr>
            </a:lvl1pPr>
          </a:lstStyle>
          <a:p>
            <a:r>
              <a:rPr lang="sv-SE"/>
              <a:t>Klicka här för att ändra mall för rubrikformat</a:t>
            </a:r>
          </a:p>
        </p:txBody>
      </p:sp>
      <p:sp>
        <p:nvSpPr>
          <p:cNvPr id="3" name="Subtitle 2">
            <a:extLst>
              <a:ext uri="{FF2B5EF4-FFF2-40B4-BE49-F238E27FC236}">
                <a16:creationId xmlns:a16="http://schemas.microsoft.com/office/drawing/2014/main" id="{AC2F1D8B-E992-A747-9956-00239CCBC30E}"/>
              </a:ext>
            </a:extLst>
          </p:cNvPr>
          <p:cNvSpPr>
            <a:spLocks noGrp="1"/>
          </p:cNvSpPr>
          <p:nvPr>
            <p:ph type="subTitle" idx="1"/>
          </p:nvPr>
        </p:nvSpPr>
        <p:spPr>
          <a:xfrm>
            <a:off x="821532" y="2447155"/>
            <a:ext cx="4855724" cy="555347"/>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pic>
        <p:nvPicPr>
          <p:cNvPr id="8" name="Picture 3">
            <a:extLst>
              <a:ext uri="{FF2B5EF4-FFF2-40B4-BE49-F238E27FC236}">
                <a16:creationId xmlns:a16="http://schemas.microsoft.com/office/drawing/2014/main" id="{A9980742-2A69-4DCA-9779-E82126E8C2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3323" y="3232707"/>
            <a:ext cx="872248" cy="195166"/>
          </a:xfrm>
          <a:prstGeom prst="rect">
            <a:avLst/>
          </a:prstGeom>
        </p:spPr>
      </p:pic>
      <p:sp>
        <p:nvSpPr>
          <p:cNvPr id="11" name="Platshållare för text 10">
            <a:extLst>
              <a:ext uri="{FF2B5EF4-FFF2-40B4-BE49-F238E27FC236}">
                <a16:creationId xmlns:a16="http://schemas.microsoft.com/office/drawing/2014/main" id="{C51CA1EB-D24D-45AA-AFA5-D0FA95ABC559}"/>
              </a:ext>
            </a:extLst>
          </p:cNvPr>
          <p:cNvSpPr>
            <a:spLocks noGrp="1"/>
          </p:cNvSpPr>
          <p:nvPr>
            <p:ph type="body" sz="quarter" idx="10"/>
          </p:nvPr>
        </p:nvSpPr>
        <p:spPr>
          <a:xfrm>
            <a:off x="821532" y="3658077"/>
            <a:ext cx="4855724" cy="435637"/>
          </a:xfrm>
        </p:spPr>
        <p:txBody>
          <a:bodyPr/>
          <a:lstStyle>
            <a:lvl1pPr marL="0" indent="0">
              <a:buNone/>
              <a:defRPr sz="1125">
                <a:solidFill>
                  <a:srgbClr val="F15922"/>
                </a:solidFill>
              </a:defRPr>
            </a:lvl1pPr>
            <a:lvl2pPr marL="342900" indent="0">
              <a:buNone/>
              <a:defRPr>
                <a:solidFill>
                  <a:schemeClr val="accent3"/>
                </a:solidFill>
              </a:defRPr>
            </a:lvl2pPr>
            <a:lvl3pPr marL="685800" indent="0">
              <a:buNone/>
              <a:defRPr>
                <a:solidFill>
                  <a:schemeClr val="accent3"/>
                </a:solidFill>
              </a:defRPr>
            </a:lvl3pPr>
            <a:lvl4pPr marL="1028700" indent="0">
              <a:buNone/>
              <a:defRPr>
                <a:solidFill>
                  <a:schemeClr val="accent3"/>
                </a:solidFill>
              </a:defRPr>
            </a:lvl4pPr>
            <a:lvl5pPr marL="1371600" indent="0">
              <a:buNone/>
              <a:defRPr>
                <a:solidFill>
                  <a:schemeClr val="accent3"/>
                </a:solidFill>
              </a:defRPr>
            </a:lvl5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EDCEA1BE-4F99-44F5-8CB0-C41B98290F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25277" y="2257183"/>
            <a:ext cx="2071407" cy="822960"/>
          </a:xfrm>
          <a:prstGeom prst="rect">
            <a:avLst/>
          </a:prstGeom>
        </p:spPr>
      </p:pic>
    </p:spTree>
    <p:extLst>
      <p:ext uri="{BB962C8B-B14F-4D97-AF65-F5344CB8AC3E}">
        <p14:creationId xmlns:p14="http://schemas.microsoft.com/office/powerpoint/2010/main" val="391796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Agenda">
    <p:bg>
      <p:bgPr>
        <a:solidFill>
          <a:srgbClr val="F8F6E8"/>
        </a:solid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51FAF66C-2548-B1C3-B89F-9747B4B186F4}"/>
              </a:ext>
              <a:ext uri="{C183D7F6-B498-43B3-948B-1728B52AA6E4}">
                <adec:decorative xmlns:adec="http://schemas.microsoft.com/office/drawing/2017/decorative" val="1"/>
              </a:ext>
            </a:extLst>
          </p:cNvPr>
          <p:cNvGrpSpPr/>
          <p:nvPr/>
        </p:nvGrpSpPr>
        <p:grpSpPr>
          <a:xfrm>
            <a:off x="1" y="0"/>
            <a:ext cx="9143999" cy="5143500"/>
            <a:chOff x="1" y="0"/>
            <a:chExt cx="12191999" cy="6858000"/>
          </a:xfrm>
        </p:grpSpPr>
        <p:sp>
          <p:nvSpPr>
            <p:cNvPr id="8" name="Rektangel 7">
              <a:extLst>
                <a:ext uri="{FF2B5EF4-FFF2-40B4-BE49-F238E27FC236}">
                  <a16:creationId xmlns:a16="http://schemas.microsoft.com/office/drawing/2014/main" id="{AB6025CB-6122-8FAF-A0F5-32FD343F5E58}"/>
                </a:ext>
              </a:extLst>
            </p:cNvPr>
            <p:cNvSpPr/>
            <p:nvPr/>
          </p:nvSpPr>
          <p:spPr>
            <a:xfrm>
              <a:off x="1" y="0"/>
              <a:ext cx="55852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Rektangel 8">
              <a:extLst>
                <a:ext uri="{FF2B5EF4-FFF2-40B4-BE49-F238E27FC236}">
                  <a16:creationId xmlns:a16="http://schemas.microsoft.com/office/drawing/2014/main" id="{BBC3CC3C-60B6-0C4C-DF18-0455F54A84FD}"/>
                </a:ext>
                <a:ext uri="{C183D7F6-B498-43B3-948B-1728B52AA6E4}">
                  <adec:decorative xmlns:adec="http://schemas.microsoft.com/office/drawing/2017/decorative" val="1"/>
                </a:ext>
              </a:extLst>
            </p:cNvPr>
            <p:cNvSpPr/>
            <p:nvPr/>
          </p:nvSpPr>
          <p:spPr>
            <a:xfrm>
              <a:off x="2" y="6305548"/>
              <a:ext cx="3788229" cy="5524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10" name="Rektangel 9">
              <a:extLst>
                <a:ext uri="{FF2B5EF4-FFF2-40B4-BE49-F238E27FC236}">
                  <a16:creationId xmlns:a16="http://schemas.microsoft.com/office/drawing/2014/main" id="{559CC420-7338-1BA1-CAC0-99D6E4E8800F}"/>
                </a:ext>
                <a:ext uri="{C183D7F6-B498-43B3-948B-1728B52AA6E4}">
                  <adec:decorative xmlns:adec="http://schemas.microsoft.com/office/drawing/2017/decorative" val="1"/>
                </a:ext>
              </a:extLst>
            </p:cNvPr>
            <p:cNvSpPr/>
            <p:nvPr/>
          </p:nvSpPr>
          <p:spPr>
            <a:xfrm>
              <a:off x="3788229" y="6305548"/>
              <a:ext cx="8403771" cy="552452"/>
            </a:xfrm>
            <a:prstGeom prst="rect">
              <a:avLst/>
            </a:prstGeom>
            <a:solidFill>
              <a:srgbClr val="67A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11" name="Platshållare för text 10">
            <a:extLst>
              <a:ext uri="{FF2B5EF4-FFF2-40B4-BE49-F238E27FC236}">
                <a16:creationId xmlns:a16="http://schemas.microsoft.com/office/drawing/2014/main" id="{6E15353C-77F8-6BFC-11F7-BB4927E23381}"/>
              </a:ext>
            </a:extLst>
          </p:cNvPr>
          <p:cNvSpPr>
            <a:spLocks noGrp="1"/>
          </p:cNvSpPr>
          <p:nvPr>
            <p:ph type="body" sz="quarter" idx="13" hasCustomPrompt="1"/>
          </p:nvPr>
        </p:nvSpPr>
        <p:spPr>
          <a:xfrm>
            <a:off x="885823" y="1369219"/>
            <a:ext cx="6784475" cy="3263504"/>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lvl1pPr>
              <a:defRPr>
                <a:solidFill>
                  <a:schemeClr val="bg1"/>
                </a:solidFill>
              </a:defRPr>
            </a:lvl1pPr>
          </a:lstStyle>
          <a:p>
            <a:pPr defTabSz="685800"/>
            <a:fld id="{02C1DF7C-1B79-435D-B811-C0A1F8F37436}" type="datetime1">
              <a:rPr lang="sv-SE" smtClean="0">
                <a:solidFill>
                  <a:prstClr val="white"/>
                </a:solidFill>
              </a:rPr>
              <a:pPr defTabSz="685800"/>
              <a:t>2025-10-23</a:t>
            </a:fld>
            <a:endParaRPr lang="sv-SE">
              <a:solidFill>
                <a:prstClr val="white"/>
              </a:solidFill>
            </a:endParaRPr>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8813602" y="5160408"/>
            <a:ext cx="270000" cy="34289"/>
          </a:xfrm>
        </p:spPr>
        <p:txBody>
          <a:bodyPr/>
          <a:lstStyle>
            <a:lvl1pPr>
              <a:defRPr sz="100">
                <a:solidFill>
                  <a:srgbClr val="F0F0F0"/>
                </a:solidFill>
              </a:defRPr>
            </a:lvl1pPr>
          </a:lstStyle>
          <a:p>
            <a:pPr defTabSz="685800"/>
            <a:endParaRPr lang="sv-SE" dirty="0"/>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lvl1pPr>
              <a:defRPr>
                <a:solidFill>
                  <a:schemeClr val="tx1"/>
                </a:solidFill>
              </a:defRPr>
            </a:lvl1pPr>
          </a:lstStyle>
          <a:p>
            <a:pPr defTabSz="685800"/>
            <a:fld id="{65F77AD7-FA98-4CB2-84AA-7A4F4C714045}" type="slidenum">
              <a:rPr lang="sv-SE" smtClean="0">
                <a:solidFill>
                  <a:prstClr val="black"/>
                </a:solidFill>
              </a:rPr>
              <a:pPr defTabSz="685800"/>
              <a:t>‹#›</a:t>
            </a:fld>
            <a:endParaRPr lang="sv-SE">
              <a:solidFill>
                <a:prstClr val="black"/>
              </a:solidFill>
            </a:endParaRPr>
          </a:p>
        </p:txBody>
      </p:sp>
    </p:spTree>
    <p:extLst>
      <p:ext uri="{BB962C8B-B14F-4D97-AF65-F5344CB8AC3E}">
        <p14:creationId xmlns:p14="http://schemas.microsoft.com/office/powerpoint/2010/main" val="2763055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innehåll 2">
            <a:extLst>
              <a:ext uri="{FF2B5EF4-FFF2-40B4-BE49-F238E27FC236}">
                <a16:creationId xmlns:a16="http://schemas.microsoft.com/office/drawing/2014/main" id="{62D75EE0-12A3-B241-EF11-A13E7F9D37D5}"/>
              </a:ext>
            </a:extLst>
          </p:cNvPr>
          <p:cNvSpPr>
            <a:spLocks noGrp="1"/>
          </p:cNvSpPr>
          <p:nvPr>
            <p:ph idx="1" hasCustomPrompt="1"/>
          </p:nvPr>
        </p:nvSpPr>
        <p:spPr/>
        <p:txBody>
          <a:bodyPr/>
          <a:lstStyle>
            <a:lvl1pPr>
              <a:defRPr/>
            </a:lvl1pPr>
          </a:lstStyle>
          <a:p>
            <a:pPr lvl="0"/>
            <a:r>
              <a:rPr lang="sv-SE" dirty="0"/>
              <a:t>Klicka här för att lägga in din text, bild eller annat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8813602" y="5160408"/>
            <a:ext cx="270000" cy="34289"/>
          </a:xfrm>
        </p:spPr>
        <p:txBody>
          <a:bodyPr/>
          <a:lstStyle>
            <a:lvl1pPr>
              <a:defRPr sz="100">
                <a:solidFill>
                  <a:srgbClr val="F0F0F0"/>
                </a:solidFill>
              </a:defRPr>
            </a:lvl1pPr>
          </a:lstStyle>
          <a:p>
            <a:pPr defTabSz="685800"/>
            <a:endParaRPr lang="sv-SE"/>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a:t>
            </a:fld>
            <a:endParaRPr lang="sv-SE">
              <a:solidFill>
                <a:prstClr val="black"/>
              </a:solidFill>
            </a:endParaRPr>
          </a:p>
        </p:txBody>
      </p:sp>
    </p:spTree>
    <p:extLst>
      <p:ext uri="{BB962C8B-B14F-4D97-AF65-F5344CB8AC3E}">
        <p14:creationId xmlns:p14="http://schemas.microsoft.com/office/powerpoint/2010/main" val="327611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Startbild/Välkomstbild">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3632BFCC-8D47-0F11-BF1F-855A502F998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8311" y="4365186"/>
            <a:ext cx="580073" cy="652082"/>
          </a:xfrm>
          <a:prstGeom prst="rect">
            <a:avLst/>
          </a:prstGeom>
        </p:spPr>
      </p:pic>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0"/>
            <a:ext cx="9144000" cy="4227928"/>
          </a:xfrm>
          <a:prstGeom prst="rect">
            <a:avLst/>
          </a:prstGeom>
        </p:spPr>
      </p:pic>
      <p:sp>
        <p:nvSpPr>
          <p:cNvPr id="2" name="Rubrik 1">
            <a:extLst>
              <a:ext uri="{FF2B5EF4-FFF2-40B4-BE49-F238E27FC236}">
                <a16:creationId xmlns:a16="http://schemas.microsoft.com/office/drawing/2014/main" id="{F471D2A5-5138-164D-B97A-FE80CDECD829}"/>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bg1"/>
                </a:solidFill>
              </a:defRPr>
            </a:lvl1pPr>
          </a:lstStyle>
          <a:p>
            <a:r>
              <a:rPr lang="en-GB" noProof="0"/>
              <a:t>Välkomstbild </a:t>
            </a:r>
            <a:br>
              <a:rPr lang="en-GB" noProof="0"/>
            </a:br>
            <a:r>
              <a:rPr lang="en-GB" noProof="0"/>
              <a:t>en till två rader</a:t>
            </a:r>
          </a:p>
        </p:txBody>
      </p:sp>
      <p:pic>
        <p:nvPicPr>
          <p:cNvPr id="3" name="Bildobjekt 2" descr="En bild som visar Grafik, skärmbild, grafisk design, logotyp&#10;&#10;AI-genererat innehåll kan vara felaktigt.">
            <a:extLst>
              <a:ext uri="{FF2B5EF4-FFF2-40B4-BE49-F238E27FC236}">
                <a16:creationId xmlns:a16="http://schemas.microsoft.com/office/drawing/2014/main" id="{F0EBD8D3-9DDC-24FC-9CFF-ACEE5EB11A2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6" name="Bild 5">
            <a:extLst>
              <a:ext uri="{FF2B5EF4-FFF2-40B4-BE49-F238E27FC236}">
                <a16:creationId xmlns:a16="http://schemas.microsoft.com/office/drawing/2014/main" id="{A7A6DCAA-9828-8BFD-92D6-FA009BACE31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19603" y="4404448"/>
            <a:ext cx="685800" cy="548640"/>
          </a:xfrm>
          <a:prstGeom prst="rect">
            <a:avLst/>
          </a:prstGeom>
        </p:spPr>
      </p:pic>
      <p:pic>
        <p:nvPicPr>
          <p:cNvPr id="7" name="Bild 6">
            <a:extLst>
              <a:ext uri="{FF2B5EF4-FFF2-40B4-BE49-F238E27FC236}">
                <a16:creationId xmlns:a16="http://schemas.microsoft.com/office/drawing/2014/main" id="{81287FE7-96E4-E5C8-0E27-5FB97936007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1696" y="4550026"/>
            <a:ext cx="1078230" cy="430530"/>
          </a:xfrm>
          <a:prstGeom prst="rect">
            <a:avLst/>
          </a:prstGeom>
        </p:spPr>
      </p:pic>
      <p:pic>
        <p:nvPicPr>
          <p:cNvPr id="8" name="Bild 7">
            <a:extLst>
              <a:ext uri="{FF2B5EF4-FFF2-40B4-BE49-F238E27FC236}">
                <a16:creationId xmlns:a16="http://schemas.microsoft.com/office/drawing/2014/main" id="{7E4BB454-0C42-7D4F-799F-0CADADD53DA8}"/>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850882213"/>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 Startbild/Välkomst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6CCDF21-B597-B945-A72B-46E72B4D6F3E}"/>
              </a:ext>
            </a:extLst>
          </p:cNvPr>
          <p:cNvSpPr/>
          <p:nvPr userDrawn="1"/>
        </p:nvSpPr>
        <p:spPr>
          <a:xfrm>
            <a:off x="0" y="0"/>
            <a:ext cx="9144000" cy="42197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787AD2F2-495D-4B45-ABB8-C2A8341096EC}"/>
              </a:ext>
            </a:extLst>
          </p:cNvPr>
          <p:cNvSpPr>
            <a:spLocks noGrp="1"/>
          </p:cNvSpPr>
          <p:nvPr>
            <p:ph type="ctrTitle" hasCustomPrompt="1"/>
          </p:nvPr>
        </p:nvSpPr>
        <p:spPr>
          <a:xfrm>
            <a:off x="1143000" y="1285106"/>
            <a:ext cx="6858000" cy="1790700"/>
          </a:xfrm>
        </p:spPr>
        <p:txBody>
          <a:bodyPr anchor="t" anchorCtr="0">
            <a:noAutofit/>
          </a:bodyPr>
          <a:lstStyle>
            <a:lvl1pPr algn="ctr">
              <a:defRPr sz="6300">
                <a:solidFill>
                  <a:schemeClr val="tx2"/>
                </a:solidFill>
              </a:defRPr>
            </a:lvl1pPr>
          </a:lstStyle>
          <a:p>
            <a:r>
              <a:rPr lang="en-GB" noProof="0" err="1"/>
              <a:t>Välkomstbild</a:t>
            </a:r>
            <a:r>
              <a:rPr lang="en-GB" noProof="0"/>
              <a:t> </a:t>
            </a:r>
            <a:br>
              <a:rPr lang="en-GB" noProof="0"/>
            </a:br>
            <a:r>
              <a:rPr lang="en-GB" noProof="0"/>
              <a:t>med bara text</a:t>
            </a:r>
          </a:p>
        </p:txBody>
      </p:sp>
      <p:pic>
        <p:nvPicPr>
          <p:cNvPr id="2" name="Bild 1">
            <a:extLst>
              <a:ext uri="{FF2B5EF4-FFF2-40B4-BE49-F238E27FC236}">
                <a16:creationId xmlns:a16="http://schemas.microsoft.com/office/drawing/2014/main" id="{74CD598A-1766-CFAD-A774-331C25D3DF9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8311" y="4365186"/>
            <a:ext cx="580073" cy="652082"/>
          </a:xfrm>
          <a:prstGeom prst="rect">
            <a:avLst/>
          </a:prstGeom>
        </p:spPr>
      </p:pic>
      <p:pic>
        <p:nvPicPr>
          <p:cNvPr id="3" name="Bildobjekt 2" descr="En bild som visar Grafik, skärmbild, grafisk design, logotyp&#10;&#10;AI-genererat innehåll kan vara felaktigt.">
            <a:extLst>
              <a:ext uri="{FF2B5EF4-FFF2-40B4-BE49-F238E27FC236}">
                <a16:creationId xmlns:a16="http://schemas.microsoft.com/office/drawing/2014/main" id="{FA05B492-7D7A-05DA-5CE7-2F6806B9F5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73557" y="4308785"/>
            <a:ext cx="863805" cy="719939"/>
          </a:xfrm>
          <a:prstGeom prst="rect">
            <a:avLst/>
          </a:prstGeom>
        </p:spPr>
      </p:pic>
      <p:pic>
        <p:nvPicPr>
          <p:cNvPr id="4" name="Bild 3">
            <a:extLst>
              <a:ext uri="{FF2B5EF4-FFF2-40B4-BE49-F238E27FC236}">
                <a16:creationId xmlns:a16="http://schemas.microsoft.com/office/drawing/2014/main" id="{7FE9CE08-31D9-6302-2436-103E5A575F64}"/>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603" y="4404448"/>
            <a:ext cx="685800" cy="548640"/>
          </a:xfrm>
          <a:prstGeom prst="rect">
            <a:avLst/>
          </a:prstGeom>
        </p:spPr>
      </p:pic>
      <p:pic>
        <p:nvPicPr>
          <p:cNvPr id="9" name="Bild 8">
            <a:extLst>
              <a:ext uri="{FF2B5EF4-FFF2-40B4-BE49-F238E27FC236}">
                <a16:creationId xmlns:a16="http://schemas.microsoft.com/office/drawing/2014/main" id="{AE04B30D-FF80-88F5-E1AA-ADD99D690CE0}"/>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41696" y="4550026"/>
            <a:ext cx="1078230" cy="430530"/>
          </a:xfrm>
          <a:prstGeom prst="rect">
            <a:avLst/>
          </a:prstGeom>
        </p:spPr>
      </p:pic>
      <p:pic>
        <p:nvPicPr>
          <p:cNvPr id="10" name="Bild 9">
            <a:extLst>
              <a:ext uri="{FF2B5EF4-FFF2-40B4-BE49-F238E27FC236}">
                <a16:creationId xmlns:a16="http://schemas.microsoft.com/office/drawing/2014/main" id="{5937213C-7D63-E6E9-7720-F7E62E11FED6}"/>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90133" y="4445112"/>
            <a:ext cx="861060" cy="434340"/>
          </a:xfrm>
          <a:prstGeom prst="rect">
            <a:avLst/>
          </a:prstGeom>
        </p:spPr>
      </p:pic>
    </p:spTree>
    <p:extLst>
      <p:ext uri="{BB962C8B-B14F-4D97-AF65-F5344CB8AC3E}">
        <p14:creationId xmlns:p14="http://schemas.microsoft.com/office/powerpoint/2010/main" val="3561117921"/>
      </p:ext>
    </p:extLst>
  </p:cSld>
  <p:clrMapOvr>
    <a:masterClrMapping/>
  </p:clrMapOvr>
  <p:hf hd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 Startbild med Ort och Datum eller Avsnittsskiljare">
    <p:spTree>
      <p:nvGrpSpPr>
        <p:cNvPr id="1" name=""/>
        <p:cNvGrpSpPr/>
        <p:nvPr/>
      </p:nvGrpSpPr>
      <p:grpSpPr>
        <a:xfrm>
          <a:off x="0" y="0"/>
          <a:ext cx="0" cy="0"/>
          <a:chOff x="0" y="0"/>
          <a:chExt cx="0" cy="0"/>
        </a:xfrm>
      </p:grpSpPr>
      <p:sp>
        <p:nvSpPr>
          <p:cNvPr id="15" name="Platshållare för bild 8">
            <a:extLst>
              <a:ext uri="{FF2B5EF4-FFF2-40B4-BE49-F238E27FC236}">
                <a16:creationId xmlns:a16="http://schemas.microsoft.com/office/drawing/2014/main" id="{8F3DE9FE-4D01-DA48-B625-B0ECCCD4D9D9}"/>
              </a:ext>
            </a:extLst>
          </p:cNvPr>
          <p:cNvSpPr>
            <a:spLocks noGrp="1" noChangeAspect="1"/>
          </p:cNvSpPr>
          <p:nvPr>
            <p:ph type="pic" sz="quarter" idx="13"/>
          </p:nvPr>
        </p:nvSpPr>
        <p:spPr>
          <a:xfrm>
            <a:off x="4510236" y="0"/>
            <a:ext cx="4638278" cy="4869577"/>
          </a:xfrm>
          <a:solidFill>
            <a:schemeClr val="bg2">
              <a:lumMod val="95000"/>
              <a:alpha val="85000"/>
            </a:schemeClr>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7569B7BD-7ACA-EE47-896C-362A29D1CD61}"/>
              </a:ext>
            </a:extLst>
          </p:cNvPr>
          <p:cNvSpPr>
            <a:spLocks noGrp="1"/>
          </p:cNvSpPr>
          <p:nvPr>
            <p:ph type="title"/>
          </p:nvPr>
        </p:nvSpPr>
        <p:spPr>
          <a:xfrm>
            <a:off x="323528" y="771550"/>
            <a:ext cx="3888432" cy="3024336"/>
          </a:xfrm>
        </p:spPr>
        <p:txBody>
          <a:bodyPr anchor="t">
            <a:noAutofit/>
          </a:bodyPr>
          <a:lstStyle>
            <a:lvl1pPr>
              <a:defRPr sz="5700">
                <a:solidFill>
                  <a:schemeClr val="tx2"/>
                </a:solidFill>
              </a:defRPr>
            </a:lvl1pPr>
          </a:lstStyle>
          <a:p>
            <a:r>
              <a:rPr lang="sv-SE" noProof="0"/>
              <a:t>Klicka här för att ändra mall för rubrikformat</a:t>
            </a:r>
            <a:endParaRPr lang="en-GB" noProof="0"/>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a:extLst>
              <a:ext uri="{FF2B5EF4-FFF2-40B4-BE49-F238E27FC236}">
                <a16:creationId xmlns:a16="http://schemas.microsoft.com/office/drawing/2014/main" id="{300B8995-1EF5-594F-958F-AD6CBAB2DA96}"/>
              </a:ext>
            </a:extLst>
          </p:cNvPr>
          <p:cNvSpPr>
            <a:spLocks noGrp="1"/>
          </p:cNvSpPr>
          <p:nvPr>
            <p:ph type="body" sz="quarter" idx="14" hasCustomPrompt="1"/>
          </p:nvPr>
        </p:nvSpPr>
        <p:spPr>
          <a:xfrm>
            <a:off x="323528" y="201766"/>
            <a:ext cx="3888432" cy="35376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a:t>ORT DATUM</a:t>
            </a:r>
          </a:p>
        </p:txBody>
      </p:sp>
      <p:sp>
        <p:nvSpPr>
          <p:cNvPr id="12" name="Platshållare för text 10">
            <a:extLst>
              <a:ext uri="{FF2B5EF4-FFF2-40B4-BE49-F238E27FC236}">
                <a16:creationId xmlns:a16="http://schemas.microsoft.com/office/drawing/2014/main" id="{860E40F6-29B5-0C46-AEED-E11B80F806C0}"/>
              </a:ext>
            </a:extLst>
          </p:cNvPr>
          <p:cNvSpPr>
            <a:spLocks noGrp="1"/>
          </p:cNvSpPr>
          <p:nvPr>
            <p:ph type="body" sz="quarter" idx="15" hasCustomPrompt="1"/>
          </p:nvPr>
        </p:nvSpPr>
        <p:spPr>
          <a:xfrm>
            <a:off x="323528" y="4155855"/>
            <a:ext cx="3888432" cy="713800"/>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err="1"/>
              <a:t>Namn</a:t>
            </a:r>
            <a:r>
              <a:rPr lang="en-GB" noProof="0"/>
              <a:t> </a:t>
            </a:r>
            <a:r>
              <a:rPr lang="en-GB" noProof="0" err="1"/>
              <a:t>på</a:t>
            </a:r>
            <a:r>
              <a:rPr lang="en-GB" noProof="0"/>
              <a:t> </a:t>
            </a:r>
            <a:r>
              <a:rPr lang="en-GB" noProof="0" err="1"/>
              <a:t>föredragshållare</a:t>
            </a:r>
            <a:endParaRPr lang="en-GB" noProof="0"/>
          </a:p>
        </p:txBody>
      </p:sp>
      <p:cxnSp>
        <p:nvCxnSpPr>
          <p:cNvPr id="9" name="Rak 8">
            <a:extLst>
              <a:ext uri="{FF2B5EF4-FFF2-40B4-BE49-F238E27FC236}">
                <a16:creationId xmlns:a16="http://schemas.microsoft.com/office/drawing/2014/main" id="{87E2D66C-1F6E-484E-A175-C42857A314E1}"/>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57810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 Startbild med Ort och Datum / Avsnittsskiljare">
    <p:spTree>
      <p:nvGrpSpPr>
        <p:cNvPr id="1" name=""/>
        <p:cNvGrpSpPr/>
        <p:nvPr/>
      </p:nvGrpSpPr>
      <p:grpSpPr>
        <a:xfrm>
          <a:off x="0" y="0"/>
          <a:ext cx="0" cy="0"/>
          <a:chOff x="0" y="0"/>
          <a:chExt cx="0" cy="0"/>
        </a:xfrm>
      </p:grpSpPr>
      <p:sp>
        <p:nvSpPr>
          <p:cNvPr id="15" name="Platshållare för bild 8">
            <a:extLst>
              <a:ext uri="{FF2B5EF4-FFF2-40B4-BE49-F238E27FC236}">
                <a16:creationId xmlns:a16="http://schemas.microsoft.com/office/drawing/2014/main" id="{548A2980-9D9A-8442-8C11-2F229750427A}"/>
              </a:ext>
            </a:extLst>
          </p:cNvPr>
          <p:cNvSpPr>
            <a:spLocks noGrp="1" noChangeAspect="1"/>
          </p:cNvSpPr>
          <p:nvPr>
            <p:ph type="pic" sz="quarter" idx="13"/>
          </p:nvPr>
        </p:nvSpPr>
        <p:spPr>
          <a:xfrm>
            <a:off x="0" y="0"/>
            <a:ext cx="4629150" cy="4869655"/>
          </a:xfrm>
          <a:solidFill>
            <a:schemeClr val="bg2">
              <a:lumMod val="95000"/>
              <a:alpha val="85000"/>
            </a:schemeClr>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7569B7BD-7ACA-EE47-896C-362A29D1CD61}"/>
              </a:ext>
            </a:extLst>
          </p:cNvPr>
          <p:cNvSpPr>
            <a:spLocks noGrp="1"/>
          </p:cNvSpPr>
          <p:nvPr>
            <p:ph type="title"/>
          </p:nvPr>
        </p:nvSpPr>
        <p:spPr>
          <a:xfrm>
            <a:off x="5004048" y="771550"/>
            <a:ext cx="3888432" cy="3024336"/>
          </a:xfrm>
        </p:spPr>
        <p:txBody>
          <a:bodyPr anchor="t">
            <a:noAutofit/>
          </a:bodyPr>
          <a:lstStyle>
            <a:lvl1pPr>
              <a:defRPr sz="5700">
                <a:solidFill>
                  <a:schemeClr val="tx2"/>
                </a:solidFill>
              </a:defRPr>
            </a:lvl1pPr>
          </a:lstStyle>
          <a:p>
            <a:r>
              <a:rPr lang="sv-SE" noProof="0"/>
              <a:t>Klicka här för att ändra mall för rubrikformat</a:t>
            </a:r>
            <a:endParaRPr lang="en-GB" noProof="0"/>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a:extLst>
              <a:ext uri="{FF2B5EF4-FFF2-40B4-BE49-F238E27FC236}">
                <a16:creationId xmlns:a16="http://schemas.microsoft.com/office/drawing/2014/main" id="{300B8995-1EF5-594F-958F-AD6CBAB2DA96}"/>
              </a:ext>
            </a:extLst>
          </p:cNvPr>
          <p:cNvSpPr>
            <a:spLocks noGrp="1"/>
          </p:cNvSpPr>
          <p:nvPr>
            <p:ph type="body" sz="quarter" idx="14" hasCustomPrompt="1"/>
          </p:nvPr>
        </p:nvSpPr>
        <p:spPr>
          <a:xfrm>
            <a:off x="5004048" y="201766"/>
            <a:ext cx="3888432" cy="35376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a:t>ORT DATUM</a:t>
            </a:r>
          </a:p>
        </p:txBody>
      </p:sp>
      <p:sp>
        <p:nvSpPr>
          <p:cNvPr id="12" name="Platshållare för text 10">
            <a:extLst>
              <a:ext uri="{FF2B5EF4-FFF2-40B4-BE49-F238E27FC236}">
                <a16:creationId xmlns:a16="http://schemas.microsoft.com/office/drawing/2014/main" id="{860E40F6-29B5-0C46-AEED-E11B80F806C0}"/>
              </a:ext>
            </a:extLst>
          </p:cNvPr>
          <p:cNvSpPr>
            <a:spLocks noGrp="1"/>
          </p:cNvSpPr>
          <p:nvPr>
            <p:ph type="body" sz="quarter" idx="15" hasCustomPrompt="1"/>
          </p:nvPr>
        </p:nvSpPr>
        <p:spPr>
          <a:xfrm>
            <a:off x="5004048" y="4155855"/>
            <a:ext cx="3888432" cy="713800"/>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err="1"/>
              <a:t>Namn</a:t>
            </a:r>
            <a:r>
              <a:rPr lang="en-GB" noProof="0"/>
              <a:t> </a:t>
            </a:r>
            <a:r>
              <a:rPr lang="en-GB" noProof="0" err="1"/>
              <a:t>på</a:t>
            </a:r>
            <a:r>
              <a:rPr lang="en-GB" noProof="0"/>
              <a:t> </a:t>
            </a:r>
            <a:r>
              <a:rPr lang="en-GB" noProof="0" err="1"/>
              <a:t>föredragshållare</a:t>
            </a:r>
            <a:endParaRPr lang="en-GB" noProof="0"/>
          </a:p>
        </p:txBody>
      </p:sp>
      <p:cxnSp>
        <p:nvCxnSpPr>
          <p:cNvPr id="9" name="Rak 8">
            <a:extLst>
              <a:ext uri="{FF2B5EF4-FFF2-40B4-BE49-F238E27FC236}">
                <a16:creationId xmlns:a16="http://schemas.microsoft.com/office/drawing/2014/main" id="{B2DC4444-650E-4344-A426-BB834140CC1F}"/>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0447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5 Brödtext eller Punktlista med bild till vänster">
    <p:spTree>
      <p:nvGrpSpPr>
        <p:cNvPr id="1" name=""/>
        <p:cNvGrpSpPr/>
        <p:nvPr/>
      </p:nvGrpSpPr>
      <p:grpSpPr>
        <a:xfrm>
          <a:off x="0" y="0"/>
          <a:ext cx="0" cy="0"/>
          <a:chOff x="0" y="0"/>
          <a:chExt cx="0" cy="0"/>
        </a:xfrm>
      </p:grpSpPr>
      <p:sp>
        <p:nvSpPr>
          <p:cNvPr id="16" name="Platshållare för bild 8">
            <a:extLst>
              <a:ext uri="{FF2B5EF4-FFF2-40B4-BE49-F238E27FC236}">
                <a16:creationId xmlns:a16="http://schemas.microsoft.com/office/drawing/2014/main" id="{C74E9252-D665-FA49-BD68-D7E7BEEF7CBC}"/>
              </a:ext>
            </a:extLst>
          </p:cNvPr>
          <p:cNvSpPr>
            <a:spLocks noGrp="1" noChangeAspect="1"/>
          </p:cNvSpPr>
          <p:nvPr>
            <p:ph type="pic" sz="quarter" idx="13"/>
          </p:nvPr>
        </p:nvSpPr>
        <p:spPr>
          <a:xfrm>
            <a:off x="0" y="0"/>
            <a:ext cx="2844476" cy="4870800"/>
          </a:xfrm>
          <a:solidFill>
            <a:schemeClr val="bg2">
              <a:lumMod val="95000"/>
              <a:alpha val="85000"/>
            </a:schemeClr>
          </a:solidFill>
        </p:spPr>
        <p:txBody>
          <a:bodyPr/>
          <a:lstStyle/>
          <a:p>
            <a:r>
              <a:rPr lang="sv-SE"/>
              <a:t>Klicka på ikonen för att lägga till en bild</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p:cNvSpPr>
            <a:spLocks noGrp="1"/>
          </p:cNvSpPr>
          <p:nvPr>
            <p:ph type="body" sz="quarter" idx="14"/>
          </p:nvPr>
        </p:nvSpPr>
        <p:spPr>
          <a:xfrm>
            <a:off x="3059832" y="1563638"/>
            <a:ext cx="5832648" cy="3024336"/>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0" name="Rak 9">
            <a:extLst>
              <a:ext uri="{FF2B5EF4-FFF2-40B4-BE49-F238E27FC236}">
                <a16:creationId xmlns:a16="http://schemas.microsoft.com/office/drawing/2014/main" id="{E0A06245-C507-C54E-A4C3-AC9771B3BD7B}"/>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ubrik 1">
            <a:extLst>
              <a:ext uri="{FF2B5EF4-FFF2-40B4-BE49-F238E27FC236}">
                <a16:creationId xmlns:a16="http://schemas.microsoft.com/office/drawing/2014/main" id="{793C7E1B-A51B-A54F-B426-7BCBD4CEEB3B}"/>
              </a:ext>
            </a:extLst>
          </p:cNvPr>
          <p:cNvSpPr>
            <a:spLocks noGrp="1"/>
          </p:cNvSpPr>
          <p:nvPr>
            <p:ph type="title" hasCustomPrompt="1"/>
          </p:nvPr>
        </p:nvSpPr>
        <p:spPr>
          <a:xfrm>
            <a:off x="3059832" y="267494"/>
            <a:ext cx="5832648" cy="1152128"/>
          </a:xfrm>
        </p:spPr>
        <p:txBody>
          <a:bodyPr anchor="t">
            <a:noAutofit/>
          </a:bodyPr>
          <a:lstStyle>
            <a:lvl1pPr>
              <a:lnSpc>
                <a:spcPts val="3960"/>
              </a:lnSpc>
              <a:defRPr sz="3600">
                <a:solidFill>
                  <a:schemeClr val="accent2"/>
                </a:solidFill>
              </a:defRPr>
            </a:lvl1pPr>
          </a:lstStyle>
          <a:p>
            <a:r>
              <a:rPr lang="sv-SE"/>
              <a:t>Brödtext eller punktlista med bild till vänster</a:t>
            </a:r>
          </a:p>
        </p:txBody>
      </p:sp>
    </p:spTree>
    <p:extLst>
      <p:ext uri="{BB962C8B-B14F-4D97-AF65-F5344CB8AC3E}">
        <p14:creationId xmlns:p14="http://schemas.microsoft.com/office/powerpoint/2010/main" val="38192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6 Brödtext eller punktlista med bild till höger">
    <p:spTree>
      <p:nvGrpSpPr>
        <p:cNvPr id="1" name=""/>
        <p:cNvGrpSpPr/>
        <p:nvPr/>
      </p:nvGrpSpPr>
      <p:grpSpPr>
        <a:xfrm>
          <a:off x="0" y="0"/>
          <a:ext cx="0" cy="0"/>
          <a:chOff x="0" y="0"/>
          <a:chExt cx="0" cy="0"/>
        </a:xfrm>
      </p:grpSpPr>
      <p:sp>
        <p:nvSpPr>
          <p:cNvPr id="14" name="Platshållare för bild 8">
            <a:extLst>
              <a:ext uri="{FF2B5EF4-FFF2-40B4-BE49-F238E27FC236}">
                <a16:creationId xmlns:a16="http://schemas.microsoft.com/office/drawing/2014/main" id="{7C378A05-A038-0A4D-8414-CE595E03D04B}"/>
              </a:ext>
            </a:extLst>
          </p:cNvPr>
          <p:cNvSpPr>
            <a:spLocks noGrp="1" noChangeAspect="1"/>
          </p:cNvSpPr>
          <p:nvPr>
            <p:ph type="pic" sz="quarter" idx="13"/>
          </p:nvPr>
        </p:nvSpPr>
        <p:spPr>
          <a:xfrm>
            <a:off x="6300192" y="0"/>
            <a:ext cx="2849034" cy="4870800"/>
          </a:xfrm>
          <a:solidFill>
            <a:schemeClr val="bg2">
              <a:lumMod val="95000"/>
              <a:alpha val="85000"/>
            </a:schemeClr>
          </a:solidFill>
        </p:spPr>
        <p:txBody>
          <a:bodyPr/>
          <a:lstStyle/>
          <a:p>
            <a:r>
              <a:rPr lang="sv-SE"/>
              <a:t>Klicka på ikonen för att lägga till en bild</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323528" y="1563638"/>
            <a:ext cx="5832648" cy="3024336"/>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2" name="Rak 11">
            <a:extLst>
              <a:ext uri="{FF2B5EF4-FFF2-40B4-BE49-F238E27FC236}">
                <a16:creationId xmlns:a16="http://schemas.microsoft.com/office/drawing/2014/main" id="{001DDE13-6366-8E4C-AA5E-D0F663E1BB70}"/>
              </a:ext>
            </a:extLst>
          </p:cNvPr>
          <p:cNvCxnSpPr>
            <a:cxnSpLocks/>
          </p:cNvCxnSpPr>
          <p:nvPr userDrawn="1"/>
        </p:nvCxnSpPr>
        <p:spPr>
          <a:xfrm>
            <a:off x="0" y="4869656"/>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DDEBF18F-91AC-3C4F-B4A6-2C881757F00C}"/>
              </a:ext>
            </a:extLst>
          </p:cNvPr>
          <p:cNvSpPr>
            <a:spLocks noGrp="1"/>
          </p:cNvSpPr>
          <p:nvPr>
            <p:ph type="title" hasCustomPrompt="1"/>
          </p:nvPr>
        </p:nvSpPr>
        <p:spPr>
          <a:xfrm>
            <a:off x="323528" y="267494"/>
            <a:ext cx="5832648" cy="1152128"/>
          </a:xfrm>
        </p:spPr>
        <p:txBody>
          <a:bodyPr anchor="t">
            <a:noAutofit/>
          </a:bodyPr>
          <a:lstStyle>
            <a:lvl1pPr>
              <a:lnSpc>
                <a:spcPts val="3960"/>
              </a:lnSpc>
              <a:defRPr sz="3600">
                <a:solidFill>
                  <a:schemeClr val="accent2"/>
                </a:solidFill>
              </a:defRPr>
            </a:lvl1pPr>
          </a:lstStyle>
          <a:p>
            <a:r>
              <a:rPr lang="sv-SE"/>
              <a:t>Brödtext eller punktlista med bild till höger</a:t>
            </a:r>
          </a:p>
        </p:txBody>
      </p:sp>
    </p:spTree>
    <p:extLst>
      <p:ext uri="{BB962C8B-B14F-4D97-AF65-F5344CB8AC3E}">
        <p14:creationId xmlns:p14="http://schemas.microsoft.com/office/powerpoint/2010/main" val="5809059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8EA902-3FEC-B444-8305-9D2438D9541B}"/>
              </a:ext>
            </a:extLst>
          </p:cNvPr>
          <p:cNvSpPr>
            <a:spLocks noGrp="1"/>
          </p:cNvSpPr>
          <p:nvPr>
            <p:ph type="title"/>
          </p:nvPr>
        </p:nvSpPr>
        <p:spPr>
          <a:xfrm>
            <a:off x="323528" y="273843"/>
            <a:ext cx="8568952" cy="994172"/>
          </a:xfrm>
          <a:prstGeom prst="rect">
            <a:avLst/>
          </a:prstGeom>
        </p:spPr>
        <p:txBody>
          <a:bodyPr vert="horz" lIns="91440" tIns="45720" rIns="91440" bIns="45720" rtlCol="0" anchor="ctr">
            <a:norm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6809982-C092-9946-8B21-68839CF3DA75}"/>
              </a:ext>
            </a:extLst>
          </p:cNvPr>
          <p:cNvSpPr>
            <a:spLocks noGrp="1"/>
          </p:cNvSpPr>
          <p:nvPr>
            <p:ph type="body" idx="1"/>
          </p:nvPr>
        </p:nvSpPr>
        <p:spPr>
          <a:xfrm>
            <a:off x="323528" y="1347614"/>
            <a:ext cx="8568952" cy="3263504"/>
          </a:xfrm>
          <a:prstGeom prst="rect">
            <a:avLst/>
          </a:prstGeom>
        </p:spPr>
        <p:txBody>
          <a:bodyPr vert="horz" lIns="91440" tIns="45720" rIns="91440" bIns="45720" rtlCol="0">
            <a:norm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5" name="Platshållare för sidfot 4">
            <a:extLst>
              <a:ext uri="{FF2B5EF4-FFF2-40B4-BE49-F238E27FC236}">
                <a16:creationId xmlns:a16="http://schemas.microsoft.com/office/drawing/2014/main" id="{FB59D353-A655-F641-8905-CE95FF45DC93}"/>
              </a:ext>
            </a:extLst>
          </p:cNvPr>
          <p:cNvSpPr>
            <a:spLocks noGrp="1"/>
          </p:cNvSpPr>
          <p:nvPr>
            <p:ph type="ftr" sz="quarter" idx="3"/>
          </p:nvPr>
        </p:nvSpPr>
        <p:spPr>
          <a:xfrm>
            <a:off x="323528" y="4869726"/>
            <a:ext cx="3086100" cy="273844"/>
          </a:xfrm>
          <a:prstGeom prst="rect">
            <a:avLst/>
          </a:prstGeom>
        </p:spPr>
        <p:txBody>
          <a:bodyPr vert="horz" lIns="91440" tIns="45720" rIns="91440" bIns="45720" rtlCol="0" anchor="ctr"/>
          <a:lstStyle>
            <a:lvl1pPr algn="ctr">
              <a:defRPr sz="600" b="0" i="0">
                <a:solidFill>
                  <a:schemeClr val="accent2"/>
                </a:solidFill>
                <a:latin typeface="+mn-lt"/>
              </a:defRPr>
            </a:lvl1pPr>
          </a:lstStyle>
          <a:p>
            <a:pPr algn="l"/>
            <a:r>
              <a:rPr lang="sv-SE"/>
              <a:t>NATURVÅRDSVERKET | ANNAN MYNDIGHET</a:t>
            </a:r>
            <a:endParaRPr lang="sv-SE">
              <a:solidFill>
                <a:schemeClr val="accent2"/>
              </a:solidFill>
            </a:endParaRPr>
          </a:p>
        </p:txBody>
      </p:sp>
      <p:sp>
        <p:nvSpPr>
          <p:cNvPr id="6" name="Platshållare för bildnummer 5">
            <a:extLst>
              <a:ext uri="{FF2B5EF4-FFF2-40B4-BE49-F238E27FC236}">
                <a16:creationId xmlns:a16="http://schemas.microsoft.com/office/drawing/2014/main" id="{F63E0925-3321-1A44-B6CD-64830BD35545}"/>
              </a:ext>
            </a:extLst>
          </p:cNvPr>
          <p:cNvSpPr>
            <a:spLocks noGrp="1"/>
          </p:cNvSpPr>
          <p:nvPr>
            <p:ph type="sldNum" sz="quarter" idx="4"/>
          </p:nvPr>
        </p:nvSpPr>
        <p:spPr>
          <a:xfrm>
            <a:off x="6835080" y="4869656"/>
            <a:ext cx="2057400" cy="273844"/>
          </a:xfrm>
          <a:prstGeom prst="rect">
            <a:avLst/>
          </a:prstGeom>
        </p:spPr>
        <p:txBody>
          <a:bodyPr vert="horz" lIns="91440" tIns="45720" rIns="91440" bIns="45720" rtlCol="0" anchor="ctr"/>
          <a:lstStyle>
            <a:lvl1pPr algn="r">
              <a:defRPr sz="700" b="0" i="0">
                <a:solidFill>
                  <a:schemeClr val="accent2"/>
                </a:solidFill>
                <a:latin typeface="+mn-lt"/>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3974725713"/>
      </p:ext>
    </p:extLst>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682" r:id="rId4"/>
    <p:sldLayoutId id="2147483742" r:id="rId5"/>
    <p:sldLayoutId id="2147483721" r:id="rId6"/>
    <p:sldLayoutId id="2147483727" r:id="rId7"/>
    <p:sldLayoutId id="2147483709" r:id="rId8"/>
    <p:sldLayoutId id="2147483713" r:id="rId9"/>
    <p:sldLayoutId id="2147483716" r:id="rId10"/>
    <p:sldLayoutId id="2147483729" r:id="rId11"/>
    <p:sldLayoutId id="2147483719" r:id="rId12"/>
    <p:sldLayoutId id="2147483720" r:id="rId13"/>
    <p:sldLayoutId id="2147483706" r:id="rId14"/>
    <p:sldLayoutId id="2147483726" r:id="rId15"/>
    <p:sldLayoutId id="2147483728" r:id="rId16"/>
    <p:sldLayoutId id="2147483747" r:id="rId17"/>
    <p:sldLayoutId id="2147483743" r:id="rId18"/>
    <p:sldLayoutId id="2147483725" r:id="rId19"/>
    <p:sldLayoutId id="2147483731" r:id="rId20"/>
    <p:sldLayoutId id="2147483744" r:id="rId21"/>
    <p:sldLayoutId id="2147483732" r:id="rId22"/>
    <p:sldLayoutId id="2147483745" r:id="rId23"/>
    <p:sldLayoutId id="2147483733" r:id="rId24"/>
    <p:sldLayoutId id="2147483734" r:id="rId25"/>
    <p:sldLayoutId id="2147483746" r:id="rId26"/>
    <p:sldLayoutId id="2147483735" r:id="rId27"/>
    <p:sldLayoutId id="2147483736" r:id="rId28"/>
    <p:sldLayoutId id="2147483737" r:id="rId29"/>
    <p:sldLayoutId id="2147483738" r:id="rId30"/>
    <p:sldLayoutId id="2147483739" r:id="rId31"/>
    <p:sldLayoutId id="2147483740" r:id="rId32"/>
    <p:sldLayoutId id="2147483741" r:id="rId33"/>
    <p:sldLayoutId id="2147483752" r:id="rId34"/>
    <p:sldLayoutId id="2147483763" r:id="rId3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8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9D4322-2AB1-424D-9ECE-719694657BAD}"/>
              </a:ext>
            </a:extLst>
          </p:cNvPr>
          <p:cNvSpPr>
            <a:spLocks noGrp="1"/>
          </p:cNvSpPr>
          <p:nvPr>
            <p:ph type="title"/>
          </p:nvPr>
        </p:nvSpPr>
        <p:spPr>
          <a:xfrm>
            <a:off x="521677" y="392723"/>
            <a:ext cx="8042031" cy="838201"/>
          </a:xfrm>
          <a:prstGeom prst="rect">
            <a:avLst/>
          </a:prstGeom>
        </p:spPr>
        <p:txBody>
          <a:bodyPr vert="horz" lIns="91440" tIns="45720" rIns="91440" bIns="45720" rtlCol="0" anchor="b">
            <a:normAutofit/>
          </a:bodyPr>
          <a:lstStyle/>
          <a:p>
            <a:r>
              <a:rPr lang="sv-SE"/>
              <a:t>Klicka här för att ändra format</a:t>
            </a:r>
          </a:p>
        </p:txBody>
      </p:sp>
      <p:sp>
        <p:nvSpPr>
          <p:cNvPr id="3" name="Text Placeholder 2">
            <a:extLst>
              <a:ext uri="{FF2B5EF4-FFF2-40B4-BE49-F238E27FC236}">
                <a16:creationId xmlns:a16="http://schemas.microsoft.com/office/drawing/2014/main" id="{83014557-8A5E-4643-AA1D-D5A3867980E8}"/>
              </a:ext>
            </a:extLst>
          </p:cNvPr>
          <p:cNvSpPr>
            <a:spLocks noGrp="1"/>
          </p:cNvSpPr>
          <p:nvPr>
            <p:ph type="body" idx="1"/>
          </p:nvPr>
        </p:nvSpPr>
        <p:spPr>
          <a:xfrm>
            <a:off x="521677" y="1383323"/>
            <a:ext cx="8042031" cy="324939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6656435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0" spc="-40"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2000"/>
        </a:spcBef>
        <a:buClr>
          <a:srgbClr val="F15922"/>
        </a:buClr>
        <a:buFont typeface=".AppleSystemUIFont"/>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F159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F159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F159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F159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132C1D61-D67D-20D6-17F9-319BABFE2B6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8554" y="144816"/>
            <a:ext cx="770045" cy="614897"/>
          </a:xfrm>
          <a:prstGeom prst="rect">
            <a:avLst/>
          </a:prstGeom>
        </p:spPr>
      </p:pic>
      <p:sp>
        <p:nvSpPr>
          <p:cNvPr id="2" name="Platshållare för rubrik 1">
            <a:extLst>
              <a:ext uri="{FF2B5EF4-FFF2-40B4-BE49-F238E27FC236}">
                <a16:creationId xmlns:a16="http://schemas.microsoft.com/office/drawing/2014/main" id="{1B344AA3-793C-EA0B-EB22-4CFBBBADB126}"/>
              </a:ext>
            </a:extLst>
          </p:cNvPr>
          <p:cNvSpPr>
            <a:spLocks noGrp="1"/>
          </p:cNvSpPr>
          <p:nvPr>
            <p:ph type="title"/>
          </p:nvPr>
        </p:nvSpPr>
        <p:spPr>
          <a:xfrm>
            <a:off x="885823" y="360851"/>
            <a:ext cx="6784475" cy="897731"/>
          </a:xfrm>
          <a:prstGeom prst="rect">
            <a:avLst/>
          </a:prstGeom>
        </p:spPr>
        <p:txBody>
          <a:bodyPr vert="horz" lIns="91440" tIns="45720" rIns="91440" bIns="45720" rtlCol="0" anchor="b">
            <a:normAutofit/>
          </a:bodyPr>
          <a:lstStyle/>
          <a:p>
            <a:r>
              <a:rPr lang="sv-SE" dirty="0"/>
              <a:t>Klicka här för att lägga in din rubriktext, max två rader</a:t>
            </a:r>
          </a:p>
        </p:txBody>
      </p:sp>
      <p:sp>
        <p:nvSpPr>
          <p:cNvPr id="3" name="Platshållare för text 2">
            <a:extLst>
              <a:ext uri="{FF2B5EF4-FFF2-40B4-BE49-F238E27FC236}">
                <a16:creationId xmlns:a16="http://schemas.microsoft.com/office/drawing/2014/main" id="{0489037B-CA8F-B2A5-80AA-A239AEE325DD}"/>
              </a:ext>
            </a:extLst>
          </p:cNvPr>
          <p:cNvSpPr>
            <a:spLocks noGrp="1"/>
          </p:cNvSpPr>
          <p:nvPr>
            <p:ph type="body" idx="1"/>
          </p:nvPr>
        </p:nvSpPr>
        <p:spPr>
          <a:xfrm>
            <a:off x="885823" y="1369219"/>
            <a:ext cx="6784475" cy="3263504"/>
          </a:xfrm>
          <a:prstGeom prst="rect">
            <a:avLst/>
          </a:prstGeom>
        </p:spPr>
        <p:txBody>
          <a:bodyPr vert="horz" lIns="91440" tIns="45720" rIns="91440" bIns="45720" rtlCol="0">
            <a:normAutofit/>
          </a:body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4BE5E93-9389-6C58-F0E1-4D0A6324CCDD}"/>
              </a:ext>
            </a:extLst>
          </p:cNvPr>
          <p:cNvSpPr>
            <a:spLocks noGrp="1"/>
          </p:cNvSpPr>
          <p:nvPr>
            <p:ph type="dt" sz="half" idx="2"/>
          </p:nvPr>
        </p:nvSpPr>
        <p:spPr>
          <a:xfrm>
            <a:off x="-2616" y="4767263"/>
            <a:ext cx="1064654" cy="273844"/>
          </a:xfrm>
          <a:prstGeom prst="rect">
            <a:avLst/>
          </a:prstGeom>
        </p:spPr>
        <p:txBody>
          <a:bodyPr vert="horz" lIns="91440" tIns="45720" rIns="91440" bIns="45720" rtlCol="0" anchor="ctr"/>
          <a:lstStyle>
            <a:lvl1pPr algn="ctr">
              <a:defRPr sz="900">
                <a:solidFill>
                  <a:schemeClr val="tx1"/>
                </a:solidFill>
              </a:defRPr>
            </a:lvl1pPr>
          </a:lstStyle>
          <a:p>
            <a:fld id="{0EEF808D-F5EC-41BA-9C50-7C2B24595FA9}" type="datetime1">
              <a:rPr lang="sv-SE" smtClean="0"/>
              <a:t>2025-10-23</a:t>
            </a:fld>
            <a:endParaRPr lang="sv-SE"/>
          </a:p>
        </p:txBody>
      </p:sp>
      <p:sp>
        <p:nvSpPr>
          <p:cNvPr id="5" name="Platshållare för sidfot 4">
            <a:extLst>
              <a:ext uri="{FF2B5EF4-FFF2-40B4-BE49-F238E27FC236}">
                <a16:creationId xmlns:a16="http://schemas.microsoft.com/office/drawing/2014/main" id="{9CB7ADEB-ECFE-ACBD-F982-3193115883AC}"/>
              </a:ext>
            </a:extLst>
          </p:cNvPr>
          <p:cNvSpPr>
            <a:spLocks noGrp="1"/>
          </p:cNvSpPr>
          <p:nvPr>
            <p:ph type="ftr" sz="quarter" idx="3"/>
          </p:nvPr>
        </p:nvSpPr>
        <p:spPr>
          <a:xfrm>
            <a:off x="1960245" y="4767262"/>
            <a:ext cx="5223510" cy="273844"/>
          </a:xfrm>
          <a:prstGeom prst="rect">
            <a:avLst/>
          </a:prstGeom>
        </p:spPr>
        <p:txBody>
          <a:bodyPr vert="horz" lIns="91440" tIns="45720" rIns="91440" bIns="45720" rtlCol="0" anchor="ctr"/>
          <a:lstStyle>
            <a:lvl1pPr algn="ctr">
              <a:defRPr sz="9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2D3BD108-DF87-0792-785C-6BCCCE6FFF82}"/>
              </a:ext>
            </a:extLst>
          </p:cNvPr>
          <p:cNvSpPr>
            <a:spLocks noGrp="1"/>
          </p:cNvSpPr>
          <p:nvPr>
            <p:ph type="sldNum" sz="quarter" idx="4"/>
          </p:nvPr>
        </p:nvSpPr>
        <p:spPr>
          <a:xfrm>
            <a:off x="8017874" y="4767262"/>
            <a:ext cx="795728" cy="273844"/>
          </a:xfrm>
          <a:prstGeom prst="rect">
            <a:avLst/>
          </a:prstGeom>
        </p:spPr>
        <p:txBody>
          <a:bodyPr vert="horz" lIns="91440" tIns="45720" rIns="91440" bIns="45720" rtlCol="0" anchor="ctr"/>
          <a:lstStyle>
            <a:lvl1pPr algn="r">
              <a:defRPr sz="900">
                <a:solidFill>
                  <a:schemeClr val="tx1"/>
                </a:solidFill>
              </a:defRPr>
            </a:lvl1pPr>
          </a:lstStyle>
          <a:p>
            <a:fld id="{65F77AD7-FA98-4CB2-84AA-7A4F4C714045}" type="slidenum">
              <a:rPr lang="sv-SE" smtClean="0"/>
              <a:pPr/>
              <a:t>‹#›</a:t>
            </a:fld>
            <a:endParaRPr lang="sv-SE"/>
          </a:p>
        </p:txBody>
      </p:sp>
    </p:spTree>
    <p:extLst>
      <p:ext uri="{BB962C8B-B14F-4D97-AF65-F5344CB8AC3E}">
        <p14:creationId xmlns:p14="http://schemas.microsoft.com/office/powerpoint/2010/main" val="4100454789"/>
      </p:ext>
    </p:extLst>
  </p:cSld>
  <p:clrMap bg1="lt1" tx1="dk1" bg2="lt2" tx2="dk2" accent1="accent1" accent2="accent2" accent3="accent3" accent4="accent4" accent5="accent5" accent6="accent6" hlink="hlink" folHlink="folHlink"/>
  <p:sldLayoutIdLst>
    <p:sldLayoutId id="2147483754" r:id="rId1"/>
    <p:sldLayoutId id="2147483762" r:id="rId2"/>
  </p:sldLayoutIdLst>
  <p:hf hdr="0" ftr="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7.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hyperlink" Target="mailto:nrf@jordbruksverket.s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43.png"/><Relationship Id="rId4" Type="http://schemas.openxmlformats.org/officeDocument/2006/relationships/hyperlink" Target="https://www.naturvardsverket.se/om-oss/regeringsuppdrag/pagaende-regeringsuppdrag/forslag-till-nationell-restaureringsplan-och-forfattningsandringar-till-foljd-av-eu-forordning-om-restaurering-av-natur/lamna-synpunkter-pa-forslag-till-restaureringspla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www.naturvardsverket.se/4a9d50/globalassets/om-oss/pagaende-regeringsuppdrag/forslag-till-nationell-restaureringsplan/dialogunderlag-om-kommande-naturrestaureringsplan-hosten-2025.pdf" TargetMode="External"/><Relationship Id="rId7" Type="http://schemas.openxmlformats.org/officeDocument/2006/relationships/hyperlink" Target="https://www.naturvardsverket.se/4aa094/globalassets/om-oss/pagaende-regeringsuppdrag/forslag-till-nationell-restaureringsplan/miljokonsekvensbeskrivning-samradsversion.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eur-lex.europa.eu/legal-content/SV/TXT/PDF/?uri=OJ:L_202401991" TargetMode="External"/><Relationship Id="rId5" Type="http://schemas.openxmlformats.org/officeDocument/2006/relationships/hyperlink" Target="https://www.naturvardsverket.se/amnesomraden/mark-och-vattenanvandning/eu-forordning-for-att-restaurera-natur/mal-och-artiklar-i-eu-forordningen-om-restaurering-av-natur/" TargetMode="External"/><Relationship Id="rId4" Type="http://schemas.openxmlformats.org/officeDocument/2006/relationships/hyperlink" Target="https://jordbruksverket.se/vaxter/odling/biologisk-mangfald/naturrestaurerings-forordning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49.png"/><Relationship Id="rId4" Type="http://schemas.openxmlformats.org/officeDocument/2006/relationships/hyperlink" Target="https://jordbruksverket.se/om-jordbruksverket/kurser-och-seminarier/arkiv/2025-10-07-valkommen-till-dialogmote-om-naturrestaureringsforordningen-den-11-novemb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sv/sverige-karta-land-europa-23576/" TargetMode="External"/><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hyperlink" Target="https://pixabay.com/de/euro-1-m%C3%BCnze-w%C3%A4hrung-europa-geld-400249/" TargetMode="External"/><Relationship Id="rId2" Type="http://schemas.openxmlformats.org/officeDocument/2006/relationships/image" Target="../media/image59.jpe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2.jordbruksverket.se/download/18.3bdd6579197600d23bcdf55a/1756729281445/ra25_8.pdf" TargetMode="Externa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7BC8A1-F796-8F77-CFBD-AC63C119247E}"/>
              </a:ext>
            </a:extLst>
          </p:cNvPr>
          <p:cNvSpPr>
            <a:spLocks noGrp="1"/>
          </p:cNvSpPr>
          <p:nvPr>
            <p:ph type="ctrTitle"/>
          </p:nvPr>
        </p:nvSpPr>
        <p:spPr>
          <a:xfrm>
            <a:off x="614253" y="1059957"/>
            <a:ext cx="7915493" cy="3023586"/>
          </a:xfrm>
        </p:spPr>
        <p:txBody>
          <a:bodyPr/>
          <a:lstStyle/>
          <a:p>
            <a:r>
              <a:rPr lang="sv-SE" sz="4800" dirty="0">
                <a:latin typeface="Arial" panose="020B0604020202020204" pitchFamily="34" charset="0"/>
                <a:cs typeface="Arial" panose="020B0604020202020204" pitchFamily="34" charset="0"/>
              </a:rPr>
              <a:t>Informationsmöte om naturrestaureringsförordningen med jordbruksekosystemfokus</a:t>
            </a:r>
            <a:endParaRPr lang="sv-S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26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8EF6251-F865-0CFD-FD14-0C4AD48EE9CF}"/>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Tidslinje för regeringsuppdraget</a:t>
            </a:r>
          </a:p>
        </p:txBody>
      </p:sp>
      <p:graphicFrame>
        <p:nvGraphicFramePr>
          <p:cNvPr id="15" name="Platshållare för innehåll 5" descr="Tidslinje från februari 2025 till och med februari 2026.">
            <a:extLst>
              <a:ext uri="{FF2B5EF4-FFF2-40B4-BE49-F238E27FC236}">
                <a16:creationId xmlns:a16="http://schemas.microsoft.com/office/drawing/2014/main" id="{EA4EF585-B1DF-6CB2-69EB-86EB6DC273BD}"/>
              </a:ext>
            </a:extLst>
          </p:cNvPr>
          <p:cNvGraphicFramePr>
            <a:graphicFrameLocks/>
          </p:cNvGraphicFramePr>
          <p:nvPr>
            <p:extLst>
              <p:ext uri="{D42A27DB-BD31-4B8C-83A1-F6EECF244321}">
                <p14:modId xmlns:p14="http://schemas.microsoft.com/office/powerpoint/2010/main" val="1552837414"/>
              </p:ext>
            </p:extLst>
          </p:nvPr>
        </p:nvGraphicFramePr>
        <p:xfrm>
          <a:off x="1308032" y="1586119"/>
          <a:ext cx="6319499" cy="95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ruta 17">
            <a:extLst>
              <a:ext uri="{FF2B5EF4-FFF2-40B4-BE49-F238E27FC236}">
                <a16:creationId xmlns:a16="http://schemas.microsoft.com/office/drawing/2014/main" id="{3D88FFBC-9CE3-8CF2-1E4F-731C1E1E58D5}"/>
              </a:ext>
            </a:extLst>
          </p:cNvPr>
          <p:cNvSpPr txBox="1"/>
          <p:nvPr/>
        </p:nvSpPr>
        <p:spPr>
          <a:xfrm>
            <a:off x="1242086" y="3295979"/>
            <a:ext cx="94034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67"/>
            <a:r>
              <a:rPr lang="sv-SE" sz="900" dirty="0">
                <a:latin typeface="Arial" panose="020B0604020202020204"/>
              </a:rPr>
              <a:t>Myndigheterna förbereder</a:t>
            </a:r>
          </a:p>
        </p:txBody>
      </p:sp>
      <p:sp>
        <p:nvSpPr>
          <p:cNvPr id="25" name="Ellips 24">
            <a:extLst>
              <a:ext uri="{FF2B5EF4-FFF2-40B4-BE49-F238E27FC236}">
                <a16:creationId xmlns:a16="http://schemas.microsoft.com/office/drawing/2014/main" id="{4EDD4F3D-0BC7-5370-5118-B286BAA44D1B}"/>
              </a:ext>
            </a:extLst>
          </p:cNvPr>
          <p:cNvSpPr/>
          <p:nvPr/>
        </p:nvSpPr>
        <p:spPr>
          <a:xfrm rot="17984802">
            <a:off x="1686881" y="3828206"/>
            <a:ext cx="1224240" cy="533032"/>
          </a:xfrm>
          <a:prstGeom prst="ellipse">
            <a:avLst/>
          </a:prstGeom>
          <a:solidFill>
            <a:srgbClr val="C2DDB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sv-SE" sz="1050" dirty="0">
                <a:solidFill>
                  <a:schemeClr val="tx1">
                    <a:lumMod val="85000"/>
                    <a:lumOff val="15000"/>
                  </a:schemeClr>
                </a:solidFill>
              </a:rPr>
              <a:t>Information</a:t>
            </a:r>
            <a:endParaRPr lang="sv-SE" sz="600" dirty="0">
              <a:solidFill>
                <a:schemeClr val="tx1">
                  <a:lumMod val="85000"/>
                  <a:lumOff val="15000"/>
                </a:schemeClr>
              </a:solidFill>
            </a:endParaRPr>
          </a:p>
        </p:txBody>
      </p:sp>
      <p:sp>
        <p:nvSpPr>
          <p:cNvPr id="12" name="textruta 11">
            <a:extLst>
              <a:ext uri="{FF2B5EF4-FFF2-40B4-BE49-F238E27FC236}">
                <a16:creationId xmlns:a16="http://schemas.microsoft.com/office/drawing/2014/main" id="{FCC69165-E74D-9014-A240-987D5BDB55AB}"/>
              </a:ext>
            </a:extLst>
          </p:cNvPr>
          <p:cNvSpPr txBox="1"/>
          <p:nvPr/>
        </p:nvSpPr>
        <p:spPr>
          <a:xfrm>
            <a:off x="2815679" y="3365227"/>
            <a:ext cx="1913043" cy="2077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sv-SE" sz="900" dirty="0"/>
              <a:t>Myndigheter jobbar fram förslag</a:t>
            </a:r>
            <a:endParaRPr lang="sv-SE" sz="900" dirty="0">
              <a:solidFill>
                <a:srgbClr val="434343"/>
              </a:solidFill>
              <a:latin typeface="Arial"/>
              <a:ea typeface="Open Sans"/>
              <a:cs typeface="Open Sans"/>
            </a:endParaRPr>
          </a:p>
        </p:txBody>
      </p:sp>
      <p:sp>
        <p:nvSpPr>
          <p:cNvPr id="23" name="Ellips 22">
            <a:extLst>
              <a:ext uri="{FF2B5EF4-FFF2-40B4-BE49-F238E27FC236}">
                <a16:creationId xmlns:a16="http://schemas.microsoft.com/office/drawing/2014/main" id="{57A35704-1D5A-2183-A9BE-5E3B5BE66DC6}"/>
              </a:ext>
            </a:extLst>
          </p:cNvPr>
          <p:cNvSpPr/>
          <p:nvPr/>
        </p:nvSpPr>
        <p:spPr>
          <a:xfrm>
            <a:off x="2779486" y="3808569"/>
            <a:ext cx="1054847" cy="617434"/>
          </a:xfrm>
          <a:prstGeom prst="ellipse">
            <a:avLst/>
          </a:prstGeom>
          <a:solidFill>
            <a:srgbClr val="67A07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sv-SE" sz="1400" dirty="0">
                <a:solidFill>
                  <a:schemeClr val="tx1">
                    <a:lumMod val="85000"/>
                    <a:lumOff val="15000"/>
                  </a:schemeClr>
                </a:solidFill>
              </a:rPr>
              <a:t>Dialog 1</a:t>
            </a:r>
          </a:p>
        </p:txBody>
      </p:sp>
      <p:sp>
        <p:nvSpPr>
          <p:cNvPr id="7" name="textruta 6">
            <a:extLst>
              <a:ext uri="{FF2B5EF4-FFF2-40B4-BE49-F238E27FC236}">
                <a16:creationId xmlns:a16="http://schemas.microsoft.com/office/drawing/2014/main" id="{56278DDD-06B4-FE6B-1876-9A9CDEE63ECC}"/>
              </a:ext>
            </a:extLst>
          </p:cNvPr>
          <p:cNvSpPr txBox="1"/>
          <p:nvPr/>
        </p:nvSpPr>
        <p:spPr>
          <a:xfrm>
            <a:off x="5356623" y="3295979"/>
            <a:ext cx="1101328"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67"/>
            <a:r>
              <a:rPr lang="sv-SE" sz="900" dirty="0">
                <a:solidFill>
                  <a:srgbClr val="434343"/>
                </a:solidFill>
                <a:latin typeface="Arial"/>
                <a:ea typeface="Open Sans"/>
                <a:cs typeface="Open Sans"/>
              </a:rPr>
              <a:t>Myndigheterna vidareutvecklar förslaget</a:t>
            </a:r>
            <a:endParaRPr lang="sv-SE" dirty="0">
              <a:solidFill>
                <a:srgbClr val="000000"/>
              </a:solidFill>
              <a:latin typeface="Arial"/>
              <a:ea typeface="Open Sans"/>
              <a:cs typeface="Arial"/>
            </a:endParaRPr>
          </a:p>
          <a:p>
            <a:pPr defTabSz="685767"/>
            <a:endParaRPr lang="sv-SE" sz="900" dirty="0">
              <a:solidFill>
                <a:srgbClr val="434343"/>
              </a:solidFill>
              <a:latin typeface="Arial"/>
              <a:ea typeface="Open Sans"/>
              <a:cs typeface="Open Sans"/>
            </a:endParaRPr>
          </a:p>
        </p:txBody>
      </p:sp>
      <p:sp>
        <p:nvSpPr>
          <p:cNvPr id="24" name="Ellips 23">
            <a:extLst>
              <a:ext uri="{FF2B5EF4-FFF2-40B4-BE49-F238E27FC236}">
                <a16:creationId xmlns:a16="http://schemas.microsoft.com/office/drawing/2014/main" id="{C420110C-75E4-AB4A-D48B-6EB6E6274D7B}"/>
              </a:ext>
            </a:extLst>
          </p:cNvPr>
          <p:cNvSpPr/>
          <p:nvPr/>
        </p:nvSpPr>
        <p:spPr>
          <a:xfrm>
            <a:off x="5245224" y="3808568"/>
            <a:ext cx="1101328" cy="725011"/>
          </a:xfrm>
          <a:prstGeom prst="ellipse">
            <a:avLst/>
          </a:prstGeom>
          <a:solidFill>
            <a:srgbClr val="67A07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sv-SE" sz="1400" dirty="0">
                <a:solidFill>
                  <a:schemeClr val="tx1">
                    <a:lumMod val="85000"/>
                    <a:lumOff val="15000"/>
                  </a:schemeClr>
                </a:solidFill>
              </a:rPr>
              <a:t>Dialog 2</a:t>
            </a:r>
            <a:endParaRPr lang="sv-SE" sz="1000" dirty="0">
              <a:solidFill>
                <a:schemeClr val="tx1">
                  <a:lumMod val="85000"/>
                  <a:lumOff val="15000"/>
                </a:schemeClr>
              </a:solidFill>
            </a:endParaRPr>
          </a:p>
        </p:txBody>
      </p:sp>
      <p:sp>
        <p:nvSpPr>
          <p:cNvPr id="22" name="textruta 21">
            <a:extLst>
              <a:ext uri="{FF2B5EF4-FFF2-40B4-BE49-F238E27FC236}">
                <a16:creationId xmlns:a16="http://schemas.microsoft.com/office/drawing/2014/main" id="{16A6F761-4670-BBEB-F1B6-FE05D657E6CB}"/>
              </a:ext>
            </a:extLst>
          </p:cNvPr>
          <p:cNvSpPr txBox="1"/>
          <p:nvPr/>
        </p:nvSpPr>
        <p:spPr>
          <a:xfrm>
            <a:off x="6545247" y="3300076"/>
            <a:ext cx="110132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67"/>
            <a:r>
              <a:rPr lang="sv-SE" sz="900" dirty="0">
                <a:solidFill>
                  <a:srgbClr val="434343"/>
                </a:solidFill>
                <a:latin typeface="Arial"/>
                <a:ea typeface="Open Sans"/>
                <a:cs typeface="Open Sans"/>
              </a:rPr>
              <a:t>Beredning på myndigheterna</a:t>
            </a:r>
            <a:endParaRPr lang="sv-SE" dirty="0">
              <a:solidFill>
                <a:srgbClr val="000000"/>
              </a:solidFill>
              <a:latin typeface="Arial"/>
              <a:ea typeface="Open Sans"/>
              <a:cs typeface="Arial" panose="020B0604020202020204"/>
            </a:endParaRPr>
          </a:p>
        </p:txBody>
      </p:sp>
      <p:sp>
        <p:nvSpPr>
          <p:cNvPr id="13" name="textruta 12">
            <a:extLst>
              <a:ext uri="{FF2B5EF4-FFF2-40B4-BE49-F238E27FC236}">
                <a16:creationId xmlns:a16="http://schemas.microsoft.com/office/drawing/2014/main" id="{D94DF8EA-313C-C11C-B93E-4E6BBD2F432D}"/>
              </a:ext>
            </a:extLst>
          </p:cNvPr>
          <p:cNvSpPr txBox="1"/>
          <p:nvPr/>
        </p:nvSpPr>
        <p:spPr>
          <a:xfrm>
            <a:off x="7528192" y="3277348"/>
            <a:ext cx="110132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67"/>
            <a:r>
              <a:rPr lang="sv-SE" sz="900" b="1" dirty="0">
                <a:solidFill>
                  <a:srgbClr val="434343"/>
                </a:solidFill>
                <a:latin typeface="Arial"/>
                <a:ea typeface="Open Sans"/>
                <a:cs typeface="Open Sans"/>
              </a:rPr>
              <a:t>Leverans: </a:t>
            </a:r>
          </a:p>
          <a:p>
            <a:pPr defTabSz="685767"/>
            <a:r>
              <a:rPr lang="sv-SE" sz="900" dirty="0">
                <a:solidFill>
                  <a:srgbClr val="434343"/>
                </a:solidFill>
                <a:latin typeface="Arial"/>
                <a:ea typeface="Open Sans"/>
                <a:cs typeface="Open Sans"/>
              </a:rPr>
              <a:t>27 februari 2026</a:t>
            </a:r>
            <a:endParaRPr lang="sv-SE" dirty="0">
              <a:solidFill>
                <a:srgbClr val="000000"/>
              </a:solidFill>
              <a:latin typeface="Arial"/>
              <a:cs typeface="Arial"/>
            </a:endParaRPr>
          </a:p>
        </p:txBody>
      </p:sp>
      <p:sp>
        <p:nvSpPr>
          <p:cNvPr id="3" name="Platshållare för bildnummer 2">
            <a:extLst>
              <a:ext uri="{FF2B5EF4-FFF2-40B4-BE49-F238E27FC236}">
                <a16:creationId xmlns:a16="http://schemas.microsoft.com/office/drawing/2014/main" id="{3386E5E5-E93D-D01E-2E1E-5332DD928934}"/>
              </a:ext>
              <a:ext uri="{C183D7F6-B498-43B3-948B-1728B52AA6E4}">
                <adec:decorative xmlns:adec="http://schemas.microsoft.com/office/drawing/2017/decorative" val="0"/>
              </a:ext>
            </a:extLst>
          </p:cNvPr>
          <p:cNvSpPr>
            <a:spLocks noGrp="1"/>
          </p:cNvSpPr>
          <p:nvPr>
            <p:ph type="sldNum" sz="quarter" idx="12"/>
          </p:nvPr>
        </p:nvSpPr>
        <p:spPr/>
        <p:txBody>
          <a:bodyPr/>
          <a:lstStyle>
            <a:defPPr>
              <a:defRPr lang="sv-SE"/>
            </a:defPPr>
            <a:lvl1pPr marL="0" algn="l" defTabSz="385754" rtl="0" eaLnBrk="1" latinLnBrk="0" hangingPunct="1">
              <a:defRPr sz="760" kern="1200">
                <a:solidFill>
                  <a:schemeClr val="tx1"/>
                </a:solidFill>
                <a:latin typeface="+mn-lt"/>
                <a:ea typeface="+mn-ea"/>
                <a:cs typeface="+mn-cs"/>
              </a:defRPr>
            </a:lvl1pPr>
            <a:lvl2pPr marL="192876" algn="l" defTabSz="385754" rtl="0" eaLnBrk="1" latinLnBrk="0" hangingPunct="1">
              <a:defRPr sz="760" kern="1200">
                <a:solidFill>
                  <a:schemeClr val="tx1"/>
                </a:solidFill>
                <a:latin typeface="+mn-lt"/>
                <a:ea typeface="+mn-ea"/>
                <a:cs typeface="+mn-cs"/>
              </a:defRPr>
            </a:lvl2pPr>
            <a:lvl3pPr marL="385754" algn="l" defTabSz="385754" rtl="0" eaLnBrk="1" latinLnBrk="0" hangingPunct="1">
              <a:defRPr sz="760" kern="1200">
                <a:solidFill>
                  <a:schemeClr val="tx1"/>
                </a:solidFill>
                <a:latin typeface="+mn-lt"/>
                <a:ea typeface="+mn-ea"/>
                <a:cs typeface="+mn-cs"/>
              </a:defRPr>
            </a:lvl3pPr>
            <a:lvl4pPr marL="578630" algn="l" defTabSz="385754" rtl="0" eaLnBrk="1" latinLnBrk="0" hangingPunct="1">
              <a:defRPr sz="760" kern="1200">
                <a:solidFill>
                  <a:schemeClr val="tx1"/>
                </a:solidFill>
                <a:latin typeface="+mn-lt"/>
                <a:ea typeface="+mn-ea"/>
                <a:cs typeface="+mn-cs"/>
              </a:defRPr>
            </a:lvl4pPr>
            <a:lvl5pPr marL="771506" algn="l" defTabSz="385754" rtl="0" eaLnBrk="1" latinLnBrk="0" hangingPunct="1">
              <a:defRPr sz="760" kern="1200">
                <a:solidFill>
                  <a:schemeClr val="tx1"/>
                </a:solidFill>
                <a:latin typeface="+mn-lt"/>
                <a:ea typeface="+mn-ea"/>
                <a:cs typeface="+mn-cs"/>
              </a:defRPr>
            </a:lvl5pPr>
            <a:lvl6pPr marL="964382" algn="l" defTabSz="385754" rtl="0" eaLnBrk="1" latinLnBrk="0" hangingPunct="1">
              <a:defRPr sz="760" kern="1200">
                <a:solidFill>
                  <a:schemeClr val="tx1"/>
                </a:solidFill>
                <a:latin typeface="+mn-lt"/>
                <a:ea typeface="+mn-ea"/>
                <a:cs typeface="+mn-cs"/>
              </a:defRPr>
            </a:lvl6pPr>
            <a:lvl7pPr marL="1157259" algn="l" defTabSz="385754" rtl="0" eaLnBrk="1" latinLnBrk="0" hangingPunct="1">
              <a:defRPr sz="760" kern="1200">
                <a:solidFill>
                  <a:schemeClr val="tx1"/>
                </a:solidFill>
                <a:latin typeface="+mn-lt"/>
                <a:ea typeface="+mn-ea"/>
                <a:cs typeface="+mn-cs"/>
              </a:defRPr>
            </a:lvl7pPr>
            <a:lvl8pPr marL="1350135" algn="l" defTabSz="385754" rtl="0" eaLnBrk="1" latinLnBrk="0" hangingPunct="1">
              <a:defRPr sz="760" kern="1200">
                <a:solidFill>
                  <a:schemeClr val="tx1"/>
                </a:solidFill>
                <a:latin typeface="+mn-lt"/>
                <a:ea typeface="+mn-ea"/>
                <a:cs typeface="+mn-cs"/>
              </a:defRPr>
            </a:lvl8pPr>
            <a:lvl9pPr marL="1543012" algn="l" defTabSz="385754" rtl="0" eaLnBrk="1" latinLnBrk="0" hangingPunct="1">
              <a:defRPr sz="760" kern="1200">
                <a:solidFill>
                  <a:schemeClr val="tx1"/>
                </a:solidFill>
                <a:latin typeface="+mn-lt"/>
                <a:ea typeface="+mn-ea"/>
                <a:cs typeface="+mn-cs"/>
              </a:defRPr>
            </a:lvl9pPr>
          </a:lstStyle>
          <a:p>
            <a:pPr defTabSz="685767"/>
            <a:fld id="{1844E2AD-2CA4-4022-8F3B-D585D66E2E30}" type="slidenum">
              <a:rPr lang="sv-SE">
                <a:solidFill>
                  <a:srgbClr val="005643"/>
                </a:solidFill>
                <a:latin typeface="Arial" panose="020B0604020202020204"/>
              </a:rPr>
              <a:pPr defTabSz="685767"/>
              <a:t>10</a:t>
            </a:fld>
            <a:endParaRPr lang="sv-SE">
              <a:solidFill>
                <a:srgbClr val="005643"/>
              </a:solidFill>
              <a:latin typeface="Arial" panose="020B0604020202020204"/>
            </a:endParaRPr>
          </a:p>
        </p:txBody>
      </p:sp>
      <p:sp>
        <p:nvSpPr>
          <p:cNvPr id="2" name="Pil: sparr 1">
            <a:extLst>
              <a:ext uri="{FF2B5EF4-FFF2-40B4-BE49-F238E27FC236}">
                <a16:creationId xmlns:a16="http://schemas.microsoft.com/office/drawing/2014/main" id="{0A6C6635-231D-2660-6B13-82CFF2295CEC}"/>
              </a:ext>
              <a:ext uri="{C183D7F6-B498-43B3-948B-1728B52AA6E4}">
                <adec:decorative xmlns:adec="http://schemas.microsoft.com/office/drawing/2017/decorative" val="1"/>
              </a:ext>
            </a:extLst>
          </p:cNvPr>
          <p:cNvSpPr/>
          <p:nvPr/>
        </p:nvSpPr>
        <p:spPr>
          <a:xfrm>
            <a:off x="6574868" y="2422000"/>
            <a:ext cx="1281438" cy="855348"/>
          </a:xfrm>
          <a:prstGeom prst="chevron">
            <a:avLst/>
          </a:prstGeom>
          <a:solidFill>
            <a:srgbClr val="67A073"/>
          </a:solidFill>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sv-SE" sz="788"/>
          </a:p>
        </p:txBody>
      </p:sp>
      <p:sp>
        <p:nvSpPr>
          <p:cNvPr id="9" name="Pil: sparr 8">
            <a:extLst>
              <a:ext uri="{FF2B5EF4-FFF2-40B4-BE49-F238E27FC236}">
                <a16:creationId xmlns:a16="http://schemas.microsoft.com/office/drawing/2014/main" id="{CC7EE40B-FC84-0655-B312-F1BB3389F0B1}"/>
              </a:ext>
              <a:ext uri="{C183D7F6-B498-43B3-948B-1728B52AA6E4}">
                <adec:decorative xmlns:adec="http://schemas.microsoft.com/office/drawing/2017/decorative" val="1"/>
              </a:ext>
            </a:extLst>
          </p:cNvPr>
          <p:cNvSpPr/>
          <p:nvPr/>
        </p:nvSpPr>
        <p:spPr>
          <a:xfrm>
            <a:off x="5356622" y="2422000"/>
            <a:ext cx="1543050" cy="855348"/>
          </a:xfrm>
          <a:prstGeom prst="chevron">
            <a:avLst/>
          </a:prstGeom>
          <a:solidFill>
            <a:srgbClr val="2E614C"/>
          </a:solidFill>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sv-SE" sz="900" dirty="0"/>
          </a:p>
        </p:txBody>
      </p:sp>
      <p:sp>
        <p:nvSpPr>
          <p:cNvPr id="8" name="Pil: sparr 7">
            <a:extLst>
              <a:ext uri="{FF2B5EF4-FFF2-40B4-BE49-F238E27FC236}">
                <a16:creationId xmlns:a16="http://schemas.microsoft.com/office/drawing/2014/main" id="{08CF2412-F811-CF76-1B3C-52BCE1DD28C8}"/>
              </a:ext>
              <a:ext uri="{C183D7F6-B498-43B3-948B-1728B52AA6E4}">
                <adec:decorative xmlns:adec="http://schemas.microsoft.com/office/drawing/2017/decorative" val="1"/>
              </a:ext>
            </a:extLst>
          </p:cNvPr>
          <p:cNvSpPr/>
          <p:nvPr/>
        </p:nvSpPr>
        <p:spPr>
          <a:xfrm>
            <a:off x="2171234" y="2422004"/>
            <a:ext cx="3540433" cy="855347"/>
          </a:xfrm>
          <a:prstGeom prst="chevron">
            <a:avLst/>
          </a:prstGeom>
          <a:solidFill>
            <a:srgbClr val="67A073"/>
          </a:solidFill>
        </p:spPr>
        <p:style>
          <a:lnRef idx="2">
            <a:schemeClr val="accent4">
              <a:shade val="15000"/>
            </a:schemeClr>
          </a:lnRef>
          <a:fillRef idx="1">
            <a:schemeClr val="accent4"/>
          </a:fillRef>
          <a:effectRef idx="0">
            <a:schemeClr val="accent4"/>
          </a:effectRef>
          <a:fontRef idx="minor">
            <a:schemeClr val="lt1"/>
          </a:fontRef>
        </p:style>
        <p:txBody>
          <a:bodyPr lIns="68580" tIns="34290" rIns="68580" bIns="34290"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sv-SE"/>
          </a:p>
        </p:txBody>
      </p:sp>
      <p:sp>
        <p:nvSpPr>
          <p:cNvPr id="20" name="Pil: femhörning 19">
            <a:extLst>
              <a:ext uri="{FF2B5EF4-FFF2-40B4-BE49-F238E27FC236}">
                <a16:creationId xmlns:a16="http://schemas.microsoft.com/office/drawing/2014/main" id="{810236F8-136F-B9CA-2E8C-C8C72E945E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308032" y="2423351"/>
            <a:ext cx="1198505" cy="855347"/>
          </a:xfrm>
          <a:prstGeom prst="homePlate">
            <a:avLst/>
          </a:prstGeom>
          <a:solidFill>
            <a:srgbClr val="67A073"/>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7"/>
            <a:endParaRPr lang="sv-SE" dirty="0">
              <a:solidFill>
                <a:srgbClr val="FFFFFF"/>
              </a:solidFill>
              <a:latin typeface="Arial" panose="020B0604020202020204"/>
            </a:endParaRPr>
          </a:p>
        </p:txBody>
      </p:sp>
      <p:sp>
        <p:nvSpPr>
          <p:cNvPr id="6" name="Pil: femhörning 5">
            <a:extLst>
              <a:ext uri="{FF2B5EF4-FFF2-40B4-BE49-F238E27FC236}">
                <a16:creationId xmlns:a16="http://schemas.microsoft.com/office/drawing/2014/main" id="{4873C8F6-FB22-1502-850A-E239DF5DE3DF}"/>
              </a:ext>
              <a:ext uri="{C183D7F6-B498-43B3-948B-1728B52AA6E4}">
                <adec:decorative xmlns:adec="http://schemas.microsoft.com/office/drawing/2017/decorative" val="1"/>
              </a:ext>
            </a:extLst>
          </p:cNvPr>
          <p:cNvSpPr/>
          <p:nvPr/>
        </p:nvSpPr>
        <p:spPr>
          <a:xfrm>
            <a:off x="1242086" y="2411213"/>
            <a:ext cx="814760" cy="881268"/>
          </a:xfrm>
          <a:prstGeom prst="homePlate">
            <a:avLst/>
          </a:prstGeom>
          <a:solidFill>
            <a:srgbClr val="C2DD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7"/>
            <a:endParaRPr lang="sv-SE" dirty="0">
              <a:solidFill>
                <a:srgbClr val="FFFFFF"/>
              </a:solidFill>
              <a:latin typeface="Arial" panose="020B0604020202020204"/>
            </a:endParaRPr>
          </a:p>
        </p:txBody>
      </p:sp>
      <p:pic>
        <p:nvPicPr>
          <p:cNvPr id="19" name="Bildobjekt 18">
            <a:extLst>
              <a:ext uri="{FF2B5EF4-FFF2-40B4-BE49-F238E27FC236}">
                <a16:creationId xmlns:a16="http://schemas.microsoft.com/office/drawing/2014/main" id="{4BF8115D-8F84-4F57-95CF-B570A00888F7}"/>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147921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898DC-224D-D15B-3493-3228FC165633}"/>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C8FDF44F-E311-4142-8646-0DD74BB1E28A}"/>
              </a:ext>
            </a:extLst>
          </p:cNvPr>
          <p:cNvSpPr>
            <a:spLocks noGrp="1"/>
          </p:cNvSpPr>
          <p:nvPr>
            <p:ph type="title"/>
          </p:nvPr>
        </p:nvSpPr>
        <p:spPr>
          <a:xfrm>
            <a:off x="4520292" y="1054148"/>
            <a:ext cx="4248472" cy="1152128"/>
          </a:xfrm>
        </p:spPr>
        <p:txBody>
          <a:bodyPr anchor="t">
            <a:normAutofit/>
          </a:bodyPr>
          <a:lstStyle/>
          <a:p>
            <a:r>
              <a:rPr lang="sv-SE" dirty="0">
                <a:latin typeface="+mn-lt"/>
              </a:rPr>
              <a:t>Vem bestämmer?</a:t>
            </a:r>
          </a:p>
        </p:txBody>
      </p:sp>
      <p:graphicFrame>
        <p:nvGraphicFramePr>
          <p:cNvPr id="5" name="Diagram 4" descr="Vem bestämmer? Vi får inspel från samhällets aktörer och Naturvårdsverkets GD beslutar när de fyra andra myndigheterna har godkänt förslaget till plan. Sedan tar Regeringen över och beslutar om den och skickar till EU-kommissionen i september 2026.">
            <a:extLst>
              <a:ext uri="{FF2B5EF4-FFF2-40B4-BE49-F238E27FC236}">
                <a16:creationId xmlns:a16="http://schemas.microsoft.com/office/drawing/2014/main" id="{9D6A2103-6F38-AB3D-7C82-C842376B118F}"/>
              </a:ext>
            </a:extLst>
          </p:cNvPr>
          <p:cNvGraphicFramePr/>
          <p:nvPr>
            <p:extLst>
              <p:ext uri="{D42A27DB-BD31-4B8C-83A1-F6EECF244321}">
                <p14:modId xmlns:p14="http://schemas.microsoft.com/office/powerpoint/2010/main" val="3309087879"/>
              </p:ext>
            </p:extLst>
          </p:nvPr>
        </p:nvGraphicFramePr>
        <p:xfrm>
          <a:off x="543386" y="266080"/>
          <a:ext cx="7191691" cy="454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latshållare för bildnummer 1">
            <a:extLst>
              <a:ext uri="{FF2B5EF4-FFF2-40B4-BE49-F238E27FC236}">
                <a16:creationId xmlns:a16="http://schemas.microsoft.com/office/drawing/2014/main" id="{E0A53E45-68D7-5100-897A-58F8498E58D2}"/>
              </a:ext>
            </a:extLst>
          </p:cNvPr>
          <p:cNvSpPr>
            <a:spLocks noGrp="1"/>
          </p:cNvSpPr>
          <p:nvPr>
            <p:ph type="sldNum" sz="quarter" idx="12"/>
          </p:nvPr>
        </p:nvSpPr>
        <p:spPr>
          <a:xfrm>
            <a:off x="6835080" y="4869657"/>
            <a:ext cx="2057400" cy="273844"/>
          </a:xfrm>
        </p:spPr>
        <p:txBody>
          <a:bodyPr anchor="ctr">
            <a:normAutofit/>
          </a:bodyPr>
          <a:lstStyle/>
          <a:p>
            <a:pPr>
              <a:spcAft>
                <a:spcPts val="600"/>
              </a:spcAft>
            </a:pPr>
            <a:fld id="{1844E2AD-2CA4-4022-8F3B-D585D66E2E30}" type="slidenum">
              <a:rPr lang="sv-SE" smtClean="0"/>
              <a:pPr>
                <a:spcAft>
                  <a:spcPts val="600"/>
                </a:spcAft>
              </a:pPr>
              <a:t>11</a:t>
            </a:fld>
            <a:endParaRPr lang="sv-SE"/>
          </a:p>
        </p:txBody>
      </p:sp>
      <p:pic>
        <p:nvPicPr>
          <p:cNvPr id="7" name="Bildobjekt 6">
            <a:extLst>
              <a:ext uri="{FF2B5EF4-FFF2-40B4-BE49-F238E27FC236}">
                <a16:creationId xmlns:a16="http://schemas.microsoft.com/office/drawing/2014/main" id="{BC8F811A-4A8B-4EFE-82FE-DB54B0F568CB}"/>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406326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9798-0E01-E338-8715-1F533277EDDC}"/>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28BD0C7-744E-219D-3655-443A29868F0F}"/>
              </a:ext>
            </a:extLst>
          </p:cNvPr>
          <p:cNvSpPr>
            <a:spLocks noGrp="1"/>
          </p:cNvSpPr>
          <p:nvPr>
            <p:ph type="title"/>
          </p:nvPr>
        </p:nvSpPr>
        <p:spPr>
          <a:xfrm>
            <a:off x="323528" y="267493"/>
            <a:ext cx="7439347" cy="770731"/>
          </a:xfrm>
        </p:spPr>
        <p:txBody>
          <a:bodyPr/>
          <a:lstStyle/>
          <a:p>
            <a:r>
              <a:rPr lang="sv-SE" dirty="0">
                <a:latin typeface="Arial" panose="020B0604020202020204" pitchFamily="34" charset="0"/>
                <a:cs typeface="Arial" panose="020B0604020202020204" pitchFamily="34" charset="0"/>
              </a:rPr>
              <a:t>Vad händer efter myndigheterna lämnat förslaget?</a:t>
            </a:r>
          </a:p>
        </p:txBody>
      </p:sp>
      <p:sp>
        <p:nvSpPr>
          <p:cNvPr id="7" name="textruta 6">
            <a:extLst>
              <a:ext uri="{FF2B5EF4-FFF2-40B4-BE49-F238E27FC236}">
                <a16:creationId xmlns:a16="http://schemas.microsoft.com/office/drawing/2014/main" id="{38197D3E-DD09-4503-AFEA-C264A195E17F}"/>
              </a:ext>
            </a:extLst>
          </p:cNvPr>
          <p:cNvSpPr txBox="1"/>
          <p:nvPr/>
        </p:nvSpPr>
        <p:spPr>
          <a:xfrm>
            <a:off x="634065" y="1439227"/>
            <a:ext cx="6201015" cy="2585323"/>
          </a:xfrm>
          <a:prstGeom prst="rect">
            <a:avLst/>
          </a:prstGeom>
          <a:noFill/>
        </p:spPr>
        <p:txBody>
          <a:bodyPr wrap="square" rtlCol="0">
            <a:spAutoFit/>
          </a:bodyPr>
          <a:lstStyle/>
          <a:p>
            <a:pPr marL="285750" indent="-285750">
              <a:buFont typeface="Arial" panose="020B0604020202020204" pitchFamily="34" charset="0"/>
              <a:buChar char="•"/>
            </a:pPr>
            <a:r>
              <a:rPr lang="sv-SE" dirty="0">
                <a:cs typeface="Arial"/>
              </a:rPr>
              <a:t>Regeringen lämnar sitt förslag till EU-kommissionen i </a:t>
            </a:r>
            <a:r>
              <a:rPr lang="sv-SE" dirty="0" err="1">
                <a:cs typeface="Arial"/>
              </a:rPr>
              <a:t>sept</a:t>
            </a:r>
            <a:r>
              <a:rPr lang="sv-SE" dirty="0">
                <a:cs typeface="Arial"/>
              </a:rPr>
              <a:t> 2026</a:t>
            </a:r>
          </a:p>
          <a:p>
            <a:pPr marL="285750" indent="-285750">
              <a:buFont typeface="Arial" panose="020B0604020202020204" pitchFamily="34" charset="0"/>
              <a:buChar char="•"/>
            </a:pPr>
            <a:r>
              <a:rPr lang="sv-SE" dirty="0">
                <a:cs typeface="Arial"/>
              </a:rPr>
              <a:t>EU-kommissionen granskar och återkommer till Sverige, senast efter 6 månader</a:t>
            </a:r>
          </a:p>
          <a:p>
            <a:pPr marL="285750" indent="-285750">
              <a:buFont typeface="Arial" panose="020B0604020202020204" pitchFamily="34" charset="0"/>
              <a:buChar char="•"/>
            </a:pPr>
            <a:r>
              <a:rPr lang="sv-SE" dirty="0">
                <a:cs typeface="Arial"/>
              </a:rPr>
              <a:t>Möjlighet för Sverige att justera planen</a:t>
            </a:r>
          </a:p>
          <a:p>
            <a:pPr marL="285750" indent="-285750">
              <a:buFont typeface="Arial" panose="020B0604020202020204" pitchFamily="34" charset="0"/>
              <a:buChar char="•"/>
            </a:pPr>
            <a:r>
              <a:rPr lang="sv-SE" dirty="0">
                <a:cs typeface="Arial"/>
              </a:rPr>
              <a:t>Sveriges skickar in sin plan </a:t>
            </a:r>
            <a:r>
              <a:rPr lang="sv-SE" dirty="0" err="1">
                <a:cs typeface="Arial"/>
              </a:rPr>
              <a:t>sept</a:t>
            </a:r>
            <a:r>
              <a:rPr lang="sv-SE" dirty="0">
                <a:cs typeface="Arial"/>
              </a:rPr>
              <a:t> 2027</a:t>
            </a:r>
          </a:p>
          <a:p>
            <a:pPr marL="285750" indent="-285750">
              <a:buFont typeface="Arial" panose="020B0604020202020204" pitchFamily="34" charset="0"/>
              <a:buChar char="•"/>
            </a:pPr>
            <a:r>
              <a:rPr lang="sv-SE" dirty="0">
                <a:cs typeface="Arial"/>
              </a:rPr>
              <a:t>Planen genomförs</a:t>
            </a:r>
          </a:p>
          <a:p>
            <a:pPr marL="285750" indent="-285750">
              <a:buFont typeface="Arial" panose="020B0604020202020204" pitchFamily="34" charset="0"/>
              <a:buChar char="•"/>
            </a:pPr>
            <a:r>
              <a:rPr lang="sv-SE" dirty="0">
                <a:cs typeface="Arial"/>
              </a:rPr>
              <a:t>Revidering av planen 2032</a:t>
            </a:r>
          </a:p>
          <a:p>
            <a:endParaRPr lang="sv-SE" dirty="0"/>
          </a:p>
        </p:txBody>
      </p:sp>
      <p:sp>
        <p:nvSpPr>
          <p:cNvPr id="2" name="Platshållare för bildnummer 1">
            <a:extLst>
              <a:ext uri="{FF2B5EF4-FFF2-40B4-BE49-F238E27FC236}">
                <a16:creationId xmlns:a16="http://schemas.microsoft.com/office/drawing/2014/main" id="{13137195-9B0F-B14D-8587-1FD3C1606F21}"/>
              </a:ext>
            </a:extLst>
          </p:cNvPr>
          <p:cNvSpPr>
            <a:spLocks noGrp="1"/>
          </p:cNvSpPr>
          <p:nvPr>
            <p:ph type="sldNum" sz="quarter" idx="12"/>
          </p:nvPr>
        </p:nvSpPr>
        <p:spPr/>
        <p:txBody>
          <a:bodyPr/>
          <a:lstStyle/>
          <a:p>
            <a:fld id="{1844E2AD-2CA4-4022-8F3B-D585D66E2E30}" type="slidenum">
              <a:rPr lang="sv-SE" smtClean="0"/>
              <a:pPr/>
              <a:t>12</a:t>
            </a:fld>
            <a:endParaRPr lang="sv-SE"/>
          </a:p>
        </p:txBody>
      </p:sp>
      <p:graphicFrame>
        <p:nvGraphicFramePr>
          <p:cNvPr id="4" name="Diagram 3">
            <a:extLst>
              <a:ext uri="{FF2B5EF4-FFF2-40B4-BE49-F238E27FC236}">
                <a16:creationId xmlns:a16="http://schemas.microsoft.com/office/drawing/2014/main" id="{E928F985-E6E5-BE2E-A6B9-11DF1587F8F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9331738"/>
              </p:ext>
            </p:extLst>
          </p:nvPr>
        </p:nvGraphicFramePr>
        <p:xfrm>
          <a:off x="254714" y="4024550"/>
          <a:ext cx="8634571" cy="84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objekt 5">
            <a:extLst>
              <a:ext uri="{FF2B5EF4-FFF2-40B4-BE49-F238E27FC236}">
                <a16:creationId xmlns:a16="http://schemas.microsoft.com/office/drawing/2014/main" id="{00E30D08-FDDD-47D8-916A-786DA0EC0E3B}"/>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353219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
            <a:extLst>
              <a:ext uri="{FF2B5EF4-FFF2-40B4-BE49-F238E27FC236}">
                <a16:creationId xmlns:a16="http://schemas.microsoft.com/office/drawing/2014/main" id="{F2B1B60C-36C1-F91C-38C7-8283627F7823}"/>
              </a:ext>
            </a:extLst>
          </p:cNvPr>
          <p:cNvSpPr>
            <a:spLocks noGrp="1"/>
          </p:cNvSpPr>
          <p:nvPr>
            <p:ph type="title"/>
          </p:nvPr>
        </p:nvSpPr>
        <p:spPr>
          <a:xfrm>
            <a:off x="220041" y="306856"/>
            <a:ext cx="8157605" cy="1150937"/>
          </a:xfrm>
        </p:spPr>
        <p:txBody>
          <a:bodyPr/>
          <a:lstStyle/>
          <a:p>
            <a:r>
              <a:rPr lang="sv-SE" dirty="0">
                <a:latin typeface="Arial" panose="020B0604020202020204" pitchFamily="34" charset="0"/>
                <a:cs typeface="Arial" panose="020B0604020202020204" pitchFamily="34" charset="0"/>
              </a:rPr>
              <a:t>Grunden för ett långsiktigt arbete</a:t>
            </a:r>
          </a:p>
        </p:txBody>
      </p:sp>
      <p:pic>
        <p:nvPicPr>
          <p:cNvPr id="22" name="Bildobjekt 21">
            <a:extLst>
              <a:ext uri="{FF2B5EF4-FFF2-40B4-BE49-F238E27FC236}">
                <a16:creationId xmlns:a16="http://schemas.microsoft.com/office/drawing/2014/main" id="{B448EDD0-CEBC-4C5B-BF32-1D89361F8A5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
        <p:nvSpPr>
          <p:cNvPr id="17" name="textruta 16">
            <a:extLst>
              <a:ext uri="{FF2B5EF4-FFF2-40B4-BE49-F238E27FC236}">
                <a16:creationId xmlns:a16="http://schemas.microsoft.com/office/drawing/2014/main" id="{7FCD2432-619D-9FE6-8DF5-21543C3785E3}"/>
              </a:ext>
            </a:extLst>
          </p:cNvPr>
          <p:cNvSpPr txBox="1"/>
          <p:nvPr/>
        </p:nvSpPr>
        <p:spPr>
          <a:xfrm>
            <a:off x="161692" y="1066081"/>
            <a:ext cx="1150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800" dirty="0">
                <a:solidFill>
                  <a:srgbClr val="000000"/>
                </a:solidFill>
                <a:latin typeface="Arial" panose="020B0604020202020204"/>
                <a:cs typeface="Arial"/>
              </a:rPr>
              <a:t>2024</a:t>
            </a:r>
            <a:endParaRPr lang="sv-SE" sz="1800" dirty="0">
              <a:solidFill>
                <a:srgbClr val="000000"/>
              </a:solidFill>
              <a:latin typeface="Arial" panose="020B0604020202020204"/>
            </a:endParaRPr>
          </a:p>
        </p:txBody>
      </p:sp>
      <p:sp>
        <p:nvSpPr>
          <p:cNvPr id="19" name="textruta 18">
            <a:extLst>
              <a:ext uri="{FF2B5EF4-FFF2-40B4-BE49-F238E27FC236}">
                <a16:creationId xmlns:a16="http://schemas.microsoft.com/office/drawing/2014/main" id="{AEB0322C-800D-27BC-2E68-EF2CCF86B5BD}"/>
              </a:ext>
            </a:extLst>
          </p:cNvPr>
          <p:cNvSpPr txBox="1"/>
          <p:nvPr/>
        </p:nvSpPr>
        <p:spPr>
          <a:xfrm>
            <a:off x="993743" y="1077865"/>
            <a:ext cx="1150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800" dirty="0">
                <a:solidFill>
                  <a:srgbClr val="000000"/>
                </a:solidFill>
                <a:latin typeface="Arial" panose="020B0604020202020204"/>
                <a:cs typeface="Arial"/>
              </a:rPr>
              <a:t>2027</a:t>
            </a:r>
            <a:endParaRPr lang="sv-SE" sz="1800" dirty="0">
              <a:solidFill>
                <a:srgbClr val="000000"/>
              </a:solidFill>
              <a:latin typeface="Arial" panose="020B0604020202020204"/>
            </a:endParaRPr>
          </a:p>
        </p:txBody>
      </p:sp>
      <p:sp>
        <p:nvSpPr>
          <p:cNvPr id="10" name="textruta 9">
            <a:extLst>
              <a:ext uri="{FF2B5EF4-FFF2-40B4-BE49-F238E27FC236}">
                <a16:creationId xmlns:a16="http://schemas.microsoft.com/office/drawing/2014/main" id="{903C5AA6-A4B9-E0F9-A47E-20E810D4BC9E}"/>
              </a:ext>
            </a:extLst>
          </p:cNvPr>
          <p:cNvSpPr txBox="1"/>
          <p:nvPr/>
        </p:nvSpPr>
        <p:spPr>
          <a:xfrm>
            <a:off x="1947907" y="1093516"/>
            <a:ext cx="1150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800" dirty="0">
                <a:solidFill>
                  <a:srgbClr val="000000"/>
                </a:solidFill>
                <a:latin typeface="Arial" panose="020B0604020202020204"/>
                <a:cs typeface="Arial"/>
              </a:rPr>
              <a:t>2030</a:t>
            </a:r>
            <a:endParaRPr lang="sv-SE" sz="1800" dirty="0">
              <a:solidFill>
                <a:srgbClr val="000000"/>
              </a:solidFill>
              <a:latin typeface="Arial" panose="020B0604020202020204"/>
            </a:endParaRPr>
          </a:p>
        </p:txBody>
      </p:sp>
      <p:sp>
        <p:nvSpPr>
          <p:cNvPr id="4" name="textruta 3">
            <a:extLst>
              <a:ext uri="{FF2B5EF4-FFF2-40B4-BE49-F238E27FC236}">
                <a16:creationId xmlns:a16="http://schemas.microsoft.com/office/drawing/2014/main" id="{ECA41738-31B8-4919-F6A3-DF2B095434AE}"/>
              </a:ext>
            </a:extLst>
          </p:cNvPr>
          <p:cNvSpPr txBox="1"/>
          <p:nvPr/>
        </p:nvSpPr>
        <p:spPr>
          <a:xfrm>
            <a:off x="5936568" y="1102157"/>
            <a:ext cx="1150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800" dirty="0">
                <a:solidFill>
                  <a:srgbClr val="000000"/>
                </a:solidFill>
                <a:latin typeface="Arial" panose="020B0604020202020204"/>
                <a:cs typeface="Arial"/>
              </a:rPr>
              <a:t>2040</a:t>
            </a:r>
            <a:endParaRPr lang="sv-SE" sz="1800" dirty="0">
              <a:solidFill>
                <a:srgbClr val="000000"/>
              </a:solidFill>
              <a:latin typeface="Arial" panose="020B0604020202020204"/>
            </a:endParaRPr>
          </a:p>
        </p:txBody>
      </p:sp>
      <p:sp>
        <p:nvSpPr>
          <p:cNvPr id="11" name="textruta 10">
            <a:extLst>
              <a:ext uri="{FF2B5EF4-FFF2-40B4-BE49-F238E27FC236}">
                <a16:creationId xmlns:a16="http://schemas.microsoft.com/office/drawing/2014/main" id="{D9778EA8-D8BF-C83B-40E0-C80550FD2B7E}"/>
              </a:ext>
            </a:extLst>
          </p:cNvPr>
          <p:cNvSpPr txBox="1"/>
          <p:nvPr/>
        </p:nvSpPr>
        <p:spPr>
          <a:xfrm>
            <a:off x="8264166" y="989490"/>
            <a:ext cx="1150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800" dirty="0">
                <a:solidFill>
                  <a:srgbClr val="000000"/>
                </a:solidFill>
                <a:latin typeface="Arial" panose="020B0604020202020204"/>
                <a:cs typeface="Arial"/>
              </a:rPr>
              <a:t>2050</a:t>
            </a:r>
            <a:endParaRPr lang="sv-SE" sz="1800" dirty="0">
              <a:solidFill>
                <a:srgbClr val="000000"/>
              </a:solidFill>
              <a:latin typeface="Arial" panose="020B0604020202020204"/>
            </a:endParaRPr>
          </a:p>
        </p:txBody>
      </p:sp>
      <p:sp>
        <p:nvSpPr>
          <p:cNvPr id="18" name="textruta 17">
            <a:extLst>
              <a:ext uri="{FF2B5EF4-FFF2-40B4-BE49-F238E27FC236}">
                <a16:creationId xmlns:a16="http://schemas.microsoft.com/office/drawing/2014/main" id="{3D88FFBC-9CE3-8CF2-1E4F-731C1E1E58D5}"/>
              </a:ext>
            </a:extLst>
          </p:cNvPr>
          <p:cNvSpPr txBox="1"/>
          <p:nvPr/>
        </p:nvSpPr>
        <p:spPr>
          <a:xfrm>
            <a:off x="152247" y="2674984"/>
            <a:ext cx="228804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200" b="1" dirty="0">
                <a:solidFill>
                  <a:srgbClr val="434343"/>
                </a:solidFill>
                <a:latin typeface="Arial"/>
                <a:ea typeface="Open Sans"/>
                <a:cs typeface="Open Sans"/>
              </a:rPr>
              <a:t>År 2024</a:t>
            </a:r>
            <a:endParaRPr lang="sv-SE" sz="1800" b="1" dirty="0">
              <a:solidFill>
                <a:srgbClr val="000000"/>
              </a:solidFill>
              <a:latin typeface="Arial"/>
              <a:ea typeface="Open Sans"/>
              <a:cs typeface="Arial" panose="020B0604020202020204"/>
            </a:endParaRPr>
          </a:p>
          <a:p>
            <a:pPr defTabSz="914355"/>
            <a:r>
              <a:rPr lang="sv-SE" sz="1200" dirty="0">
                <a:solidFill>
                  <a:srgbClr val="434343"/>
                </a:solidFill>
                <a:latin typeface="Arial"/>
                <a:ea typeface="Open Sans"/>
                <a:cs typeface="Open Sans"/>
              </a:rPr>
              <a:t>Förordningen träder </a:t>
            </a:r>
          </a:p>
          <a:p>
            <a:pPr defTabSz="914355"/>
            <a:r>
              <a:rPr lang="sv-SE" sz="1200" dirty="0">
                <a:solidFill>
                  <a:srgbClr val="434343"/>
                </a:solidFill>
                <a:latin typeface="Arial"/>
                <a:ea typeface="Open Sans"/>
                <a:cs typeface="Open Sans"/>
              </a:rPr>
              <a:t>i kraft. </a:t>
            </a:r>
          </a:p>
          <a:p>
            <a:pPr defTabSz="914355"/>
            <a:r>
              <a:rPr lang="sv-SE" sz="1200" dirty="0">
                <a:solidFill>
                  <a:srgbClr val="434343"/>
                </a:solidFill>
                <a:latin typeface="Arial"/>
                <a:ea typeface="Open Sans"/>
                <a:cs typeface="Open Sans"/>
              </a:rPr>
              <a:t>RU till myndigheterna</a:t>
            </a:r>
          </a:p>
          <a:p>
            <a:pPr defTabSz="914355"/>
            <a:r>
              <a:rPr lang="sv-SE" sz="1200" dirty="0">
                <a:solidFill>
                  <a:srgbClr val="434343"/>
                </a:solidFill>
                <a:latin typeface="Arial"/>
                <a:ea typeface="Open Sans"/>
                <a:cs typeface="Open Sans"/>
              </a:rPr>
              <a:t>att ta fram förslag till plan </a:t>
            </a:r>
          </a:p>
          <a:p>
            <a:pPr defTabSz="914355"/>
            <a:r>
              <a:rPr lang="sv-SE" sz="1200" dirty="0">
                <a:solidFill>
                  <a:srgbClr val="434343"/>
                </a:solidFill>
                <a:latin typeface="Arial"/>
                <a:ea typeface="Open Sans"/>
                <a:cs typeface="Open Sans"/>
              </a:rPr>
              <a:t>2024-2026.</a:t>
            </a:r>
          </a:p>
          <a:p>
            <a:pPr defTabSz="914355"/>
            <a:r>
              <a:rPr lang="sv-SE" sz="1200" dirty="0">
                <a:solidFill>
                  <a:srgbClr val="434343"/>
                </a:solidFill>
                <a:latin typeface="Arial"/>
                <a:ea typeface="Open Sans"/>
                <a:cs typeface="Open Sans"/>
              </a:rPr>
              <a:t>Regeringen skickar in </a:t>
            </a:r>
          </a:p>
          <a:p>
            <a:pPr defTabSz="914355"/>
            <a:r>
              <a:rPr lang="sv-SE" sz="1200" dirty="0">
                <a:solidFill>
                  <a:srgbClr val="434343"/>
                </a:solidFill>
                <a:latin typeface="Arial"/>
                <a:ea typeface="Open Sans"/>
                <a:cs typeface="Open Sans"/>
              </a:rPr>
              <a:t>planen till </a:t>
            </a:r>
          </a:p>
          <a:p>
            <a:pPr defTabSz="914355"/>
            <a:r>
              <a:rPr lang="sv-SE" sz="1200" dirty="0">
                <a:solidFill>
                  <a:srgbClr val="434343"/>
                </a:solidFill>
                <a:latin typeface="Arial"/>
                <a:ea typeface="Open Sans"/>
                <a:cs typeface="Open Sans"/>
              </a:rPr>
              <a:t>kommissionen 2026.</a:t>
            </a:r>
          </a:p>
        </p:txBody>
      </p:sp>
      <p:sp>
        <p:nvSpPr>
          <p:cNvPr id="16" name="textruta 15">
            <a:extLst>
              <a:ext uri="{FF2B5EF4-FFF2-40B4-BE49-F238E27FC236}">
                <a16:creationId xmlns:a16="http://schemas.microsoft.com/office/drawing/2014/main" id="{E7F72998-37E4-68AF-AEA9-03B85FF746F5}"/>
              </a:ext>
            </a:extLst>
          </p:cNvPr>
          <p:cNvSpPr txBox="1"/>
          <p:nvPr/>
        </p:nvSpPr>
        <p:spPr>
          <a:xfrm>
            <a:off x="1925868" y="2715358"/>
            <a:ext cx="20163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200" b="1" dirty="0">
                <a:solidFill>
                  <a:srgbClr val="434343"/>
                </a:solidFill>
                <a:latin typeface="Arial"/>
                <a:ea typeface="Open Sans"/>
                <a:cs typeface="Open Sans"/>
              </a:rPr>
              <a:t>År 2027</a:t>
            </a:r>
            <a:endParaRPr lang="sv-SE" sz="1800" b="1" dirty="0">
              <a:solidFill>
                <a:srgbClr val="000000"/>
              </a:solidFill>
              <a:latin typeface="Arial"/>
              <a:ea typeface="Open Sans"/>
              <a:cs typeface="Arial" panose="020B0604020202020204"/>
            </a:endParaRPr>
          </a:p>
          <a:p>
            <a:pPr defTabSz="914355"/>
            <a:r>
              <a:rPr lang="sv-SE" sz="1200" dirty="0">
                <a:solidFill>
                  <a:srgbClr val="434343"/>
                </a:solidFill>
                <a:latin typeface="Arial"/>
                <a:ea typeface="Open Sans"/>
                <a:cs typeface="Open Sans"/>
              </a:rPr>
              <a:t>EU-kommissionen godkänner nationella restaureringsplanerna och arbetet börjar.</a:t>
            </a:r>
          </a:p>
        </p:txBody>
      </p:sp>
      <p:sp>
        <p:nvSpPr>
          <p:cNvPr id="12" name="textruta 11">
            <a:extLst>
              <a:ext uri="{FF2B5EF4-FFF2-40B4-BE49-F238E27FC236}">
                <a16:creationId xmlns:a16="http://schemas.microsoft.com/office/drawing/2014/main" id="{FCC69165-E74D-9014-A240-987D5BDB55AB}"/>
              </a:ext>
            </a:extLst>
          </p:cNvPr>
          <p:cNvSpPr txBox="1"/>
          <p:nvPr/>
        </p:nvSpPr>
        <p:spPr>
          <a:xfrm>
            <a:off x="4137978" y="2703559"/>
            <a:ext cx="14684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200" b="1" dirty="0">
                <a:solidFill>
                  <a:srgbClr val="434343"/>
                </a:solidFill>
                <a:latin typeface="Arial"/>
                <a:ea typeface="Open Sans"/>
                <a:cs typeface="Open Sans"/>
              </a:rPr>
              <a:t>År 2030</a:t>
            </a:r>
            <a:endParaRPr lang="sv-SE" sz="1800" b="1" dirty="0">
              <a:solidFill>
                <a:srgbClr val="000000"/>
              </a:solidFill>
              <a:latin typeface="Arial"/>
              <a:ea typeface="Open Sans"/>
              <a:cs typeface="Arial" panose="020B0604020202020204"/>
            </a:endParaRPr>
          </a:p>
          <a:p>
            <a:pPr defTabSz="914355"/>
            <a:r>
              <a:rPr lang="sv-SE" sz="1200" dirty="0">
                <a:solidFill>
                  <a:srgbClr val="434343"/>
                </a:solidFill>
                <a:latin typeface="Arial"/>
                <a:ea typeface="Open Sans"/>
                <a:cs typeface="Open Sans"/>
              </a:rPr>
              <a:t>Minst 20 procent av EU:s skadade ekosystem ska vara restaurerade.</a:t>
            </a:r>
          </a:p>
        </p:txBody>
      </p:sp>
      <p:sp>
        <p:nvSpPr>
          <p:cNvPr id="7" name="textruta 6">
            <a:extLst>
              <a:ext uri="{FF2B5EF4-FFF2-40B4-BE49-F238E27FC236}">
                <a16:creationId xmlns:a16="http://schemas.microsoft.com/office/drawing/2014/main" id="{56278DDD-06B4-FE6B-1876-9A9CDEE63ECC}"/>
              </a:ext>
            </a:extLst>
          </p:cNvPr>
          <p:cNvSpPr txBox="1"/>
          <p:nvPr/>
        </p:nvSpPr>
        <p:spPr>
          <a:xfrm>
            <a:off x="5825632" y="2817217"/>
            <a:ext cx="14684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200" b="1" dirty="0">
                <a:solidFill>
                  <a:srgbClr val="434343"/>
                </a:solidFill>
                <a:latin typeface="Arial"/>
                <a:ea typeface="Open Sans"/>
                <a:cs typeface="Open Sans"/>
              </a:rPr>
              <a:t>År 2040</a:t>
            </a:r>
            <a:endParaRPr lang="sv-SE" sz="1800" b="1" dirty="0">
              <a:solidFill>
                <a:srgbClr val="000000"/>
              </a:solidFill>
              <a:latin typeface="Arial"/>
              <a:ea typeface="Open Sans"/>
              <a:cs typeface="Arial"/>
            </a:endParaRPr>
          </a:p>
          <a:p>
            <a:pPr defTabSz="914355"/>
            <a:endParaRPr lang="sv-SE" sz="1200" dirty="0">
              <a:solidFill>
                <a:srgbClr val="434343"/>
              </a:solidFill>
              <a:latin typeface="Arial"/>
              <a:ea typeface="Open Sans"/>
              <a:cs typeface="Open Sans"/>
            </a:endParaRPr>
          </a:p>
        </p:txBody>
      </p:sp>
      <p:sp>
        <p:nvSpPr>
          <p:cNvPr id="13" name="textruta 12">
            <a:extLst>
              <a:ext uri="{FF2B5EF4-FFF2-40B4-BE49-F238E27FC236}">
                <a16:creationId xmlns:a16="http://schemas.microsoft.com/office/drawing/2014/main" id="{D94DF8EA-313C-C11C-B93E-4E6BBD2F432D}"/>
              </a:ext>
            </a:extLst>
          </p:cNvPr>
          <p:cNvSpPr txBox="1"/>
          <p:nvPr/>
        </p:nvSpPr>
        <p:spPr>
          <a:xfrm>
            <a:off x="7599514" y="2817217"/>
            <a:ext cx="14684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r>
              <a:rPr lang="sv-SE" sz="1200" b="1" dirty="0">
                <a:solidFill>
                  <a:srgbClr val="434343"/>
                </a:solidFill>
                <a:latin typeface="Arial"/>
                <a:ea typeface="Open Sans"/>
                <a:cs typeface="Open Sans"/>
              </a:rPr>
              <a:t>År 2050</a:t>
            </a:r>
            <a:endParaRPr lang="sv-SE" sz="1800" b="1" dirty="0">
              <a:solidFill>
                <a:srgbClr val="000000"/>
              </a:solidFill>
              <a:latin typeface="Arial"/>
              <a:ea typeface="Open Sans"/>
              <a:cs typeface="Arial"/>
            </a:endParaRPr>
          </a:p>
          <a:p>
            <a:pPr defTabSz="914355"/>
            <a:r>
              <a:rPr lang="sv-SE" sz="1200" dirty="0">
                <a:solidFill>
                  <a:srgbClr val="434343"/>
                </a:solidFill>
                <a:latin typeface="Arial"/>
                <a:ea typeface="Open Sans"/>
                <a:cs typeface="Open Sans"/>
              </a:rPr>
              <a:t>Alla skadade ekosystem vara restaurerade.</a:t>
            </a:r>
            <a:endParaRPr lang="sv-SE" sz="1800" dirty="0">
              <a:solidFill>
                <a:srgbClr val="000000"/>
              </a:solidFill>
              <a:latin typeface="Arial"/>
              <a:cs typeface="Arial"/>
            </a:endParaRPr>
          </a:p>
        </p:txBody>
      </p:sp>
      <p:sp>
        <p:nvSpPr>
          <p:cNvPr id="6" name="Pil: femhörning 5">
            <a:extLst>
              <a:ext uri="{FF2B5EF4-FFF2-40B4-BE49-F238E27FC236}">
                <a16:creationId xmlns:a16="http://schemas.microsoft.com/office/drawing/2014/main" id="{4873C8F6-FB22-1502-850A-E239DF5DE3DF}"/>
              </a:ext>
              <a:ext uri="{C183D7F6-B498-43B3-948B-1728B52AA6E4}">
                <adec:decorative xmlns:adec="http://schemas.microsoft.com/office/drawing/2017/decorative" val="1"/>
              </a:ext>
            </a:extLst>
          </p:cNvPr>
          <p:cNvSpPr/>
          <p:nvPr/>
        </p:nvSpPr>
        <p:spPr>
          <a:xfrm>
            <a:off x="228680" y="1418433"/>
            <a:ext cx="1077942" cy="1140462"/>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55"/>
            <a:endParaRPr lang="sv-SE" sz="1800">
              <a:solidFill>
                <a:srgbClr val="FFFFFF"/>
              </a:solidFill>
              <a:latin typeface="Arial" panose="020B0604020202020204"/>
            </a:endParaRPr>
          </a:p>
        </p:txBody>
      </p:sp>
      <p:sp>
        <p:nvSpPr>
          <p:cNvPr id="8" name="Pil: sparr 7">
            <a:extLst>
              <a:ext uri="{FF2B5EF4-FFF2-40B4-BE49-F238E27FC236}">
                <a16:creationId xmlns:a16="http://schemas.microsoft.com/office/drawing/2014/main" id="{08CF2412-F811-CF76-1B3C-52BCE1DD28C8}"/>
              </a:ext>
              <a:ext uri="{C183D7F6-B498-43B3-948B-1728B52AA6E4}">
                <adec:decorative xmlns:adec="http://schemas.microsoft.com/office/drawing/2017/decorative" val="1"/>
              </a:ext>
            </a:extLst>
          </p:cNvPr>
          <p:cNvSpPr/>
          <p:nvPr/>
        </p:nvSpPr>
        <p:spPr>
          <a:xfrm>
            <a:off x="976791" y="1431289"/>
            <a:ext cx="1737834" cy="114046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55"/>
            <a:endParaRPr lang="sv-SE" sz="1800">
              <a:solidFill>
                <a:srgbClr val="000000"/>
              </a:solidFill>
              <a:latin typeface="Arial" panose="020B0604020202020204"/>
              <a:cs typeface="Arial"/>
            </a:endParaRPr>
          </a:p>
        </p:txBody>
      </p:sp>
      <p:sp>
        <p:nvSpPr>
          <p:cNvPr id="9" name="Pil: sparr 8">
            <a:extLst>
              <a:ext uri="{FF2B5EF4-FFF2-40B4-BE49-F238E27FC236}">
                <a16:creationId xmlns:a16="http://schemas.microsoft.com/office/drawing/2014/main" id="{CC7EE40B-FC84-0655-B312-F1BB3389F0B1}"/>
              </a:ext>
              <a:ext uri="{C183D7F6-B498-43B3-948B-1728B52AA6E4}">
                <adec:decorative xmlns:adec="http://schemas.microsoft.com/office/drawing/2017/decorative" val="1"/>
              </a:ext>
            </a:extLst>
          </p:cNvPr>
          <p:cNvSpPr/>
          <p:nvPr/>
        </p:nvSpPr>
        <p:spPr>
          <a:xfrm>
            <a:off x="2379283" y="1442602"/>
            <a:ext cx="3579403" cy="1140464"/>
          </a:xfrm>
          <a:prstGeom prst="chevron">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55"/>
            <a:endParaRPr lang="sv-SE" sz="1200">
              <a:solidFill>
                <a:srgbClr val="434343"/>
              </a:solidFill>
              <a:latin typeface="Open Sans"/>
              <a:ea typeface="Open Sans"/>
              <a:cs typeface="Open Sans"/>
            </a:endParaRPr>
          </a:p>
        </p:txBody>
      </p:sp>
      <p:sp>
        <p:nvSpPr>
          <p:cNvPr id="2" name="Pil: sparr 1">
            <a:extLst>
              <a:ext uri="{FF2B5EF4-FFF2-40B4-BE49-F238E27FC236}">
                <a16:creationId xmlns:a16="http://schemas.microsoft.com/office/drawing/2014/main" id="{0A6C6635-231D-2660-6B13-82CFF2295CEC}"/>
              </a:ext>
              <a:ext uri="{C183D7F6-B498-43B3-948B-1728B52AA6E4}">
                <adec:decorative xmlns:adec="http://schemas.microsoft.com/office/drawing/2017/decorative" val="1"/>
              </a:ext>
            </a:extLst>
          </p:cNvPr>
          <p:cNvSpPr/>
          <p:nvPr/>
        </p:nvSpPr>
        <p:spPr>
          <a:xfrm>
            <a:off x="5606415" y="1418433"/>
            <a:ext cx="3458459" cy="1140464"/>
          </a:xfrm>
          <a:prstGeom prst="chevron">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55"/>
            <a:endParaRPr lang="sv-SE" sz="1200">
              <a:solidFill>
                <a:srgbClr val="434343"/>
              </a:solidFill>
              <a:latin typeface="Open Sans"/>
              <a:ea typeface="Open Sans"/>
              <a:cs typeface="Open Sans"/>
            </a:endParaRPr>
          </a:p>
        </p:txBody>
      </p:sp>
      <p:sp>
        <p:nvSpPr>
          <p:cNvPr id="3" name="Platshållare för bildnummer 2">
            <a:extLst>
              <a:ext uri="{FF2B5EF4-FFF2-40B4-BE49-F238E27FC236}">
                <a16:creationId xmlns:a16="http://schemas.microsoft.com/office/drawing/2014/main" id="{3386E5E5-E93D-D01E-2E1E-5332DD928934}"/>
              </a:ext>
            </a:extLst>
          </p:cNvPr>
          <p:cNvSpPr>
            <a:spLocks noGrp="1"/>
          </p:cNvSpPr>
          <p:nvPr>
            <p:ph type="sldNum" sz="quarter" idx="12"/>
          </p:nvPr>
        </p:nvSpPr>
        <p:spPr/>
        <p:txBody>
          <a:bodyPr/>
          <a:lstStyle>
            <a:defPPr>
              <a:defRPr lang="sv-SE"/>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defTabSz="914355"/>
            <a:fld id="{1844E2AD-2CA4-4022-8F3B-D585D66E2E30}" type="slidenum">
              <a:rPr lang="sv-SE">
                <a:solidFill>
                  <a:srgbClr val="005643"/>
                </a:solidFill>
                <a:latin typeface="Arial" panose="020B0604020202020204"/>
              </a:rPr>
              <a:pPr defTabSz="914355"/>
              <a:t>13</a:t>
            </a:fld>
            <a:endParaRPr lang="sv-SE">
              <a:solidFill>
                <a:srgbClr val="005643"/>
              </a:solidFill>
              <a:latin typeface="Arial" panose="020B0604020202020204"/>
            </a:endParaRPr>
          </a:p>
        </p:txBody>
      </p:sp>
    </p:spTree>
    <p:extLst>
      <p:ext uri="{BB962C8B-B14F-4D97-AF65-F5344CB8AC3E}">
        <p14:creationId xmlns:p14="http://schemas.microsoft.com/office/powerpoint/2010/main" val="156526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2B3AA7B-DDDA-4C7B-861D-A383BB3DE30E}"/>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207" y="1197055"/>
            <a:ext cx="4350056" cy="3366981"/>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CA174317-7C93-4EF1-90A3-11F93FDBABDE}"/>
              </a:ext>
            </a:extLst>
          </p:cNvPr>
          <p:cNvSpPr>
            <a:spLocks noGrp="1"/>
          </p:cNvSpPr>
          <p:nvPr>
            <p:ph type="title"/>
          </p:nvPr>
        </p:nvSpPr>
        <p:spPr>
          <a:xfrm>
            <a:off x="619125" y="223981"/>
            <a:ext cx="6938594" cy="667454"/>
          </a:xfrm>
        </p:spPr>
        <p:txBody>
          <a:bodyPr/>
          <a:lstStyle/>
          <a:p>
            <a:r>
              <a:rPr lang="sv-SE" dirty="0">
                <a:latin typeface="+mn-lt"/>
              </a:rPr>
              <a:t>Inför dialogmötet 11 november</a:t>
            </a:r>
            <a:endParaRPr lang="sv-SE" dirty="0">
              <a:solidFill>
                <a:srgbClr val="FF0000"/>
              </a:solidFill>
              <a:latin typeface="+mn-lt"/>
            </a:endParaRPr>
          </a:p>
        </p:txBody>
      </p:sp>
      <p:sp>
        <p:nvSpPr>
          <p:cNvPr id="7" name="textruta 6">
            <a:extLst>
              <a:ext uri="{FF2B5EF4-FFF2-40B4-BE49-F238E27FC236}">
                <a16:creationId xmlns:a16="http://schemas.microsoft.com/office/drawing/2014/main" id="{090F73CA-9FDF-4932-BE6E-DD29C85EF520}"/>
              </a:ext>
            </a:extLst>
          </p:cNvPr>
          <p:cNvSpPr txBox="1"/>
          <p:nvPr/>
        </p:nvSpPr>
        <p:spPr>
          <a:xfrm>
            <a:off x="6294966" y="4869656"/>
            <a:ext cx="2756257" cy="215444"/>
          </a:xfrm>
          <a:prstGeom prst="rect">
            <a:avLst/>
          </a:prstGeom>
          <a:noFill/>
        </p:spPr>
        <p:txBody>
          <a:bodyPr wrap="square" lIns="91440" tIns="45720" rIns="91440" bIns="45720" rtlCol="0" anchor="t">
            <a:spAutoFit/>
          </a:bodyPr>
          <a:lstStyle/>
          <a:p>
            <a:r>
              <a:rPr lang="sv-SE" sz="800" b="0" i="0" dirty="0">
                <a:solidFill>
                  <a:srgbClr val="2A2A2D"/>
                </a:solidFill>
                <a:effectLst/>
                <a:latin typeface="Arial"/>
                <a:cs typeface="Arial"/>
              </a:rPr>
              <a:t>Illustration: </a:t>
            </a:r>
            <a:r>
              <a:rPr lang="sv-SE" sz="800" dirty="0">
                <a:solidFill>
                  <a:srgbClr val="2A2A2D"/>
                </a:solidFill>
                <a:latin typeface="Arial"/>
                <a:cs typeface="Arial"/>
              </a:rPr>
              <a:t>Tobias </a:t>
            </a:r>
            <a:r>
              <a:rPr lang="sv-SE" sz="800" dirty="0" err="1">
                <a:solidFill>
                  <a:srgbClr val="2A2A2D"/>
                </a:solidFill>
                <a:latin typeface="Arial"/>
                <a:cs typeface="Arial"/>
              </a:rPr>
              <a:t>Flygar</a:t>
            </a:r>
            <a:r>
              <a:rPr lang="sv-SE" sz="800" dirty="0">
                <a:solidFill>
                  <a:srgbClr val="2A2A2D"/>
                </a:solidFill>
                <a:latin typeface="Arial"/>
                <a:cs typeface="Arial"/>
              </a:rPr>
              <a:t>/ Studio</a:t>
            </a:r>
            <a:r>
              <a:rPr lang="sv-SE" sz="800" b="0" i="0" dirty="0">
                <a:solidFill>
                  <a:srgbClr val="2A2A2D"/>
                </a:solidFill>
                <a:effectLst/>
                <a:latin typeface="Arial"/>
                <a:cs typeface="Arial"/>
              </a:rPr>
              <a:t> </a:t>
            </a:r>
            <a:r>
              <a:rPr lang="sv-SE" sz="800" b="0" i="0" dirty="0" err="1">
                <a:solidFill>
                  <a:srgbClr val="2A2A2D"/>
                </a:solidFill>
                <a:effectLst/>
                <a:latin typeface="Arial"/>
                <a:cs typeface="Arial"/>
              </a:rPr>
              <a:t>Flygar</a:t>
            </a:r>
            <a:endParaRPr lang="sv-SE" sz="800" dirty="0">
              <a:latin typeface="Arial"/>
              <a:cs typeface="Arial"/>
            </a:endParaRPr>
          </a:p>
        </p:txBody>
      </p:sp>
      <p:sp>
        <p:nvSpPr>
          <p:cNvPr id="2" name="Platshållare för bildnummer 1">
            <a:extLst>
              <a:ext uri="{FF2B5EF4-FFF2-40B4-BE49-F238E27FC236}">
                <a16:creationId xmlns:a16="http://schemas.microsoft.com/office/drawing/2014/main" id="{16931CEC-11B7-44BB-977E-10FA627580D5}"/>
              </a:ext>
            </a:extLst>
          </p:cNvPr>
          <p:cNvSpPr>
            <a:spLocks noGrp="1"/>
          </p:cNvSpPr>
          <p:nvPr>
            <p:ph type="sldNum" sz="quarter" idx="12"/>
          </p:nvPr>
        </p:nvSpPr>
        <p:spPr/>
        <p:txBody>
          <a:bodyPr/>
          <a:lstStyle/>
          <a:p>
            <a:fld id="{1844E2AD-2CA4-4022-8F3B-D585D66E2E30}" type="slidenum">
              <a:rPr lang="sv-SE" smtClean="0"/>
              <a:pPr/>
              <a:t>14</a:t>
            </a:fld>
            <a:endParaRPr lang="sv-SE"/>
          </a:p>
        </p:txBody>
      </p:sp>
      <p:pic>
        <p:nvPicPr>
          <p:cNvPr id="6" name="Bildobjekt 5">
            <a:extLst>
              <a:ext uri="{FF2B5EF4-FFF2-40B4-BE49-F238E27FC236}">
                <a16:creationId xmlns:a16="http://schemas.microsoft.com/office/drawing/2014/main" id="{AB582046-4341-4E99-B3FC-383CEDACA0C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2735" y="1103056"/>
            <a:ext cx="2224690" cy="3091362"/>
          </a:xfrm>
          <a:prstGeom prst="rect">
            <a:avLst/>
          </a:prstGeom>
          <a:ln>
            <a:solidFill>
              <a:schemeClr val="tx1"/>
            </a:solidFill>
          </a:ln>
        </p:spPr>
      </p:pic>
      <p:pic>
        <p:nvPicPr>
          <p:cNvPr id="5" name="Bildobjekt 4">
            <a:extLst>
              <a:ext uri="{FF2B5EF4-FFF2-40B4-BE49-F238E27FC236}">
                <a16:creationId xmlns:a16="http://schemas.microsoft.com/office/drawing/2014/main" id="{AD3E0098-599D-4E3E-882D-AD10A395232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385225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2934CAD-77D8-79C7-7F55-AB829806F695}"/>
              </a:ext>
            </a:extLst>
          </p:cNvPr>
          <p:cNvSpPr>
            <a:spLocks noGrp="1"/>
          </p:cNvSpPr>
          <p:nvPr>
            <p:ph type="title"/>
          </p:nvPr>
        </p:nvSpPr>
        <p:spPr>
          <a:xfrm>
            <a:off x="323528" y="267494"/>
            <a:ext cx="5832648" cy="664323"/>
          </a:xfrm>
        </p:spPr>
        <p:txBody>
          <a:bodyPr/>
          <a:lstStyle/>
          <a:p>
            <a:r>
              <a:rPr lang="sv-SE" dirty="0">
                <a:latin typeface="+mn-lt"/>
              </a:rPr>
              <a:t>Syfte med dialogmöte 2</a:t>
            </a:r>
          </a:p>
        </p:txBody>
      </p:sp>
      <p:sp>
        <p:nvSpPr>
          <p:cNvPr id="4" name="Platshållare för text 3">
            <a:extLst>
              <a:ext uri="{FF2B5EF4-FFF2-40B4-BE49-F238E27FC236}">
                <a16:creationId xmlns:a16="http://schemas.microsoft.com/office/drawing/2014/main" id="{A2D1B323-5DB3-152B-3A5B-71309DE3A727}"/>
              </a:ext>
            </a:extLst>
          </p:cNvPr>
          <p:cNvSpPr>
            <a:spLocks noGrp="1"/>
          </p:cNvSpPr>
          <p:nvPr>
            <p:ph type="body" sz="quarter" idx="14"/>
          </p:nvPr>
        </p:nvSpPr>
        <p:spPr>
          <a:xfrm>
            <a:off x="323528" y="1563638"/>
            <a:ext cx="5673235" cy="1955739"/>
          </a:xfrm>
        </p:spPr>
        <p:txBody>
          <a:bodyPr vert="horz" lIns="91440" tIns="45720" rIns="91440" bIns="45720" rtlCol="0" anchor="t">
            <a:noAutofit/>
          </a:bodyPr>
          <a:lstStyle/>
          <a:p>
            <a:pPr fontAlgn="base">
              <a:lnSpc>
                <a:spcPct val="150000"/>
              </a:lnSpc>
            </a:pPr>
            <a:r>
              <a:rPr lang="sv-SE" sz="1600" dirty="0"/>
              <a:t>Att berörda aktörer bidrar till att förbättra förslaget till plan för att restaurera natur</a:t>
            </a:r>
          </a:p>
          <a:p>
            <a:pPr fontAlgn="base">
              <a:lnSpc>
                <a:spcPct val="150000"/>
              </a:lnSpc>
            </a:pPr>
            <a:r>
              <a:rPr lang="sv-SE" sz="1600" dirty="0"/>
              <a:t>Att dialogen bidrar till förtroende och engagemang för att genomföra naturrestaureringsförordningen </a:t>
            </a:r>
            <a:endParaRPr lang="sv-SE" sz="1600" dirty="0">
              <a:cs typeface="Arial"/>
            </a:endParaRPr>
          </a:p>
          <a:p>
            <a:pPr marL="0" indent="0" fontAlgn="base">
              <a:buNone/>
            </a:pPr>
            <a:endParaRPr lang="sv-SE" sz="1600" dirty="0"/>
          </a:p>
          <a:p>
            <a:pPr>
              <a:lnSpc>
                <a:spcPct val="100000"/>
              </a:lnSpc>
              <a:buFont typeface="Arial"/>
            </a:pPr>
            <a:endParaRPr lang="sv-SE" dirty="0">
              <a:solidFill>
                <a:srgbClr val="000000"/>
              </a:solidFill>
              <a:latin typeface="Arial"/>
              <a:cs typeface="Times New Roman"/>
            </a:endParaRPr>
          </a:p>
          <a:p>
            <a:pPr marL="0" indent="0" algn="l">
              <a:lnSpc>
                <a:spcPct val="100000"/>
              </a:lnSpc>
              <a:spcBef>
                <a:spcPts val="600"/>
              </a:spcBef>
              <a:spcAft>
                <a:spcPts val="0"/>
              </a:spcAft>
              <a:buNone/>
            </a:pPr>
            <a:endParaRPr lang="sv-SE" dirty="0">
              <a:cs typeface="Arial"/>
            </a:endParaRPr>
          </a:p>
          <a:p>
            <a:endParaRPr lang="sv-SE" dirty="0"/>
          </a:p>
        </p:txBody>
      </p:sp>
      <p:sp>
        <p:nvSpPr>
          <p:cNvPr id="3" name="Platshållare för bildnummer 2">
            <a:extLst>
              <a:ext uri="{FF2B5EF4-FFF2-40B4-BE49-F238E27FC236}">
                <a16:creationId xmlns:a16="http://schemas.microsoft.com/office/drawing/2014/main" id="{AFF6447E-062F-F7AA-33A0-B0ABC35E119D}"/>
              </a:ext>
            </a:extLst>
          </p:cNvPr>
          <p:cNvSpPr>
            <a:spLocks noGrp="1"/>
          </p:cNvSpPr>
          <p:nvPr>
            <p:ph type="sldNum" sz="quarter" idx="12"/>
          </p:nvPr>
        </p:nvSpPr>
        <p:spPr/>
        <p:txBody>
          <a:bodyPr/>
          <a:lstStyle/>
          <a:p>
            <a:fld id="{1844E2AD-2CA4-4022-8F3B-D585D66E2E30}" type="slidenum">
              <a:rPr lang="sv-SE" smtClean="0"/>
              <a:pPr/>
              <a:t>15</a:t>
            </a:fld>
            <a:endParaRPr lang="sv-SE"/>
          </a:p>
        </p:txBody>
      </p:sp>
      <p:sp>
        <p:nvSpPr>
          <p:cNvPr id="2" name="textruta 1">
            <a:extLst>
              <a:ext uri="{FF2B5EF4-FFF2-40B4-BE49-F238E27FC236}">
                <a16:creationId xmlns:a16="http://schemas.microsoft.com/office/drawing/2014/main" id="{47C6D21F-3821-EE85-1DD9-58D56639A9EC}"/>
              </a:ext>
            </a:extLst>
          </p:cNvPr>
          <p:cNvSpPr txBox="1"/>
          <p:nvPr/>
        </p:nvSpPr>
        <p:spPr>
          <a:xfrm>
            <a:off x="6294966" y="4869656"/>
            <a:ext cx="2756257" cy="253916"/>
          </a:xfrm>
          <a:prstGeom prst="rect">
            <a:avLst/>
          </a:prstGeom>
          <a:noFill/>
        </p:spPr>
        <p:txBody>
          <a:bodyPr wrap="square" lIns="91440" tIns="45720" rIns="91440" bIns="45720" rtlCol="0" anchor="t">
            <a:spAutoFit/>
          </a:bodyPr>
          <a:lstStyle/>
          <a:p>
            <a:r>
              <a:rPr lang="sv-SE" sz="1050" b="0" i="0">
                <a:solidFill>
                  <a:srgbClr val="2A2A2D"/>
                </a:solidFill>
                <a:effectLst/>
                <a:latin typeface="Arial"/>
                <a:cs typeface="Arial"/>
              </a:rPr>
              <a:t>Illustration: </a:t>
            </a:r>
            <a:r>
              <a:rPr lang="sv-SE" sz="1050">
                <a:solidFill>
                  <a:srgbClr val="2A2A2D"/>
                </a:solidFill>
                <a:latin typeface="Arial"/>
                <a:cs typeface="Arial"/>
              </a:rPr>
              <a:t>Tobias </a:t>
            </a:r>
            <a:r>
              <a:rPr lang="sv-SE" sz="1050" err="1">
                <a:solidFill>
                  <a:srgbClr val="2A2A2D"/>
                </a:solidFill>
                <a:latin typeface="Arial"/>
                <a:cs typeface="Arial"/>
              </a:rPr>
              <a:t>Flygar</a:t>
            </a:r>
            <a:r>
              <a:rPr lang="sv-SE" sz="1050">
                <a:solidFill>
                  <a:srgbClr val="2A2A2D"/>
                </a:solidFill>
                <a:latin typeface="Arial"/>
                <a:cs typeface="Arial"/>
              </a:rPr>
              <a:t>/ Studio</a:t>
            </a:r>
            <a:r>
              <a:rPr lang="sv-SE" sz="1050" b="0" i="0">
                <a:solidFill>
                  <a:srgbClr val="2A2A2D"/>
                </a:solidFill>
                <a:effectLst/>
                <a:latin typeface="Arial"/>
                <a:cs typeface="Arial"/>
              </a:rPr>
              <a:t> </a:t>
            </a:r>
            <a:r>
              <a:rPr lang="sv-SE" sz="1050" b="0" i="0" err="1">
                <a:solidFill>
                  <a:srgbClr val="2A2A2D"/>
                </a:solidFill>
                <a:effectLst/>
                <a:latin typeface="Arial"/>
                <a:cs typeface="Arial"/>
              </a:rPr>
              <a:t>Flygar</a:t>
            </a:r>
            <a:endParaRPr lang="sv-SE" sz="1050">
              <a:latin typeface="Arial"/>
              <a:cs typeface="Arial"/>
            </a:endParaRPr>
          </a:p>
        </p:txBody>
      </p:sp>
      <p:pic>
        <p:nvPicPr>
          <p:cNvPr id="9" name="Bildobjekt 8">
            <a:extLst>
              <a:ext uri="{FF2B5EF4-FFF2-40B4-BE49-F238E27FC236}">
                <a16:creationId xmlns:a16="http://schemas.microsoft.com/office/drawing/2014/main" id="{6C656621-C8CF-43ED-B994-1721FDE7FBB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2184" y="1118681"/>
            <a:ext cx="2694103" cy="3743645"/>
          </a:xfrm>
          <a:prstGeom prst="rect">
            <a:avLst/>
          </a:prstGeom>
          <a:ln>
            <a:solidFill>
              <a:schemeClr val="tx1"/>
            </a:solidFill>
          </a:ln>
        </p:spPr>
      </p:pic>
      <p:pic>
        <p:nvPicPr>
          <p:cNvPr id="7" name="Bildobjekt 6">
            <a:extLst>
              <a:ext uri="{FF2B5EF4-FFF2-40B4-BE49-F238E27FC236}">
                <a16:creationId xmlns:a16="http://schemas.microsoft.com/office/drawing/2014/main" id="{0E531133-869C-452D-BD12-7FD2AF4E6F4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83606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6AB69-0F90-24A1-432D-4E97E6502435}"/>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AA4371E9-66A0-8EFE-CFF6-7FFBE1964C1A}"/>
              </a:ext>
            </a:extLst>
          </p:cNvPr>
          <p:cNvSpPr>
            <a:spLocks noGrp="1"/>
          </p:cNvSpPr>
          <p:nvPr>
            <p:ph type="title"/>
          </p:nvPr>
        </p:nvSpPr>
        <p:spPr>
          <a:xfrm>
            <a:off x="323528" y="267494"/>
            <a:ext cx="5832648" cy="731966"/>
          </a:xfrm>
        </p:spPr>
        <p:txBody>
          <a:bodyPr/>
          <a:lstStyle/>
          <a:p>
            <a:r>
              <a:rPr lang="sv-SE" dirty="0">
                <a:latin typeface="Arial" panose="020B0604020202020204" pitchFamily="34" charset="0"/>
                <a:cs typeface="Arial" panose="020B0604020202020204" pitchFamily="34" charset="0"/>
              </a:rPr>
              <a:t>Mål med dialogmöte 2</a:t>
            </a:r>
          </a:p>
        </p:txBody>
      </p:sp>
      <p:sp>
        <p:nvSpPr>
          <p:cNvPr id="4" name="Platshållare för text 3">
            <a:extLst>
              <a:ext uri="{FF2B5EF4-FFF2-40B4-BE49-F238E27FC236}">
                <a16:creationId xmlns:a16="http://schemas.microsoft.com/office/drawing/2014/main" id="{53054710-2C6A-ABB1-3605-4FB901E2350A}"/>
              </a:ext>
            </a:extLst>
          </p:cNvPr>
          <p:cNvSpPr>
            <a:spLocks noGrp="1"/>
          </p:cNvSpPr>
          <p:nvPr>
            <p:ph type="body" sz="quarter" idx="14"/>
          </p:nvPr>
        </p:nvSpPr>
        <p:spPr>
          <a:xfrm>
            <a:off x="243347" y="1437735"/>
            <a:ext cx="5912829" cy="2577745"/>
          </a:xfrm>
        </p:spPr>
        <p:txBody>
          <a:bodyPr vert="horz" lIns="91440" tIns="45720" rIns="91440" bIns="45720" rtlCol="0" anchor="t">
            <a:noAutofit/>
          </a:bodyPr>
          <a:lstStyle/>
          <a:p>
            <a:pPr marL="457200" indent="-285750" fontAlgn="base">
              <a:lnSpc>
                <a:spcPct val="150000"/>
              </a:lnSpc>
            </a:pPr>
            <a:r>
              <a:rPr lang="sv-SE" sz="1600" i="0" dirty="0">
                <a:solidFill>
                  <a:srgbClr val="000000"/>
                </a:solidFill>
                <a:effectLst/>
              </a:rPr>
              <a:t>Att </a:t>
            </a:r>
            <a:r>
              <a:rPr lang="sv-SE" sz="1600" b="1" i="0" dirty="0">
                <a:solidFill>
                  <a:srgbClr val="000000"/>
                </a:solidFill>
                <a:effectLst/>
              </a:rPr>
              <a:t>deltagarna</a:t>
            </a:r>
            <a:r>
              <a:rPr lang="sv-SE" sz="1600" i="0" dirty="0">
                <a:solidFill>
                  <a:srgbClr val="000000"/>
                </a:solidFill>
                <a:effectLst/>
              </a:rPr>
              <a:t> b</a:t>
            </a:r>
            <a:r>
              <a:rPr lang="sv-SE" sz="1600" dirty="0"/>
              <a:t>idrar med erfarenheter, kunskaper och perspektiv för att förbättra förslaget samt vet hur inspelen tas om hand och hur arbetet ser ut framåt.</a:t>
            </a:r>
            <a:endParaRPr lang="sv-SE" sz="1600" dirty="0">
              <a:cs typeface="Arial"/>
            </a:endParaRPr>
          </a:p>
          <a:p>
            <a:pPr marL="457200" indent="-285750" fontAlgn="base">
              <a:lnSpc>
                <a:spcPct val="150000"/>
              </a:lnSpc>
            </a:pPr>
            <a:r>
              <a:rPr lang="sv-SE" sz="1600" i="0" dirty="0">
                <a:solidFill>
                  <a:srgbClr val="000000"/>
                </a:solidFill>
                <a:effectLst/>
                <a:cs typeface="Arial"/>
              </a:rPr>
              <a:t>Att </a:t>
            </a:r>
            <a:r>
              <a:rPr lang="sv-SE" sz="1600" b="1" dirty="0">
                <a:solidFill>
                  <a:srgbClr val="000000"/>
                </a:solidFill>
                <a:cs typeface="Arial"/>
              </a:rPr>
              <a:t>myndigheterna</a:t>
            </a:r>
            <a:r>
              <a:rPr lang="sv-SE" sz="1600" dirty="0">
                <a:solidFill>
                  <a:srgbClr val="000000"/>
                </a:solidFill>
                <a:cs typeface="Arial"/>
              </a:rPr>
              <a:t> f</a:t>
            </a:r>
            <a:r>
              <a:rPr lang="sv-SE" sz="1600" dirty="0"/>
              <a:t>år förbättringsförslag på förslaget samt dokumenterar och hanterar aktörernas inspel. </a:t>
            </a:r>
            <a:endParaRPr lang="sv-SE" sz="1600" dirty="0">
              <a:cs typeface="Arial"/>
            </a:endParaRPr>
          </a:p>
          <a:p>
            <a:pPr algn="l" rtl="0" fontAlgn="base">
              <a:lnSpc>
                <a:spcPts val="1350"/>
              </a:lnSpc>
              <a:buFont typeface="Arial" panose="020B0604020202020204" pitchFamily="34" charset="0"/>
              <a:buChar char="•"/>
            </a:pPr>
            <a:endParaRPr lang="sv-SE" sz="1800" b="0" i="0" dirty="0">
              <a:solidFill>
                <a:srgbClr val="000000"/>
              </a:solidFill>
              <a:effectLst/>
              <a:latin typeface="Times New Roman" panose="02020603050405020304" pitchFamily="18" charset="0"/>
            </a:endParaRPr>
          </a:p>
          <a:p>
            <a:pPr>
              <a:lnSpc>
                <a:spcPct val="100000"/>
              </a:lnSpc>
              <a:buFont typeface="Arial"/>
            </a:pPr>
            <a:endParaRPr lang="sv-SE" dirty="0">
              <a:solidFill>
                <a:srgbClr val="000000"/>
              </a:solidFill>
              <a:latin typeface="Arial"/>
              <a:cs typeface="Times New Roman"/>
            </a:endParaRPr>
          </a:p>
          <a:p>
            <a:pPr marL="0" indent="0" algn="l">
              <a:lnSpc>
                <a:spcPct val="100000"/>
              </a:lnSpc>
              <a:spcBef>
                <a:spcPts val="600"/>
              </a:spcBef>
              <a:spcAft>
                <a:spcPts val="0"/>
              </a:spcAft>
              <a:buNone/>
            </a:pPr>
            <a:endParaRPr lang="sv-SE" dirty="0">
              <a:cs typeface="Arial"/>
            </a:endParaRPr>
          </a:p>
          <a:p>
            <a:endParaRPr lang="sv-SE" dirty="0"/>
          </a:p>
        </p:txBody>
      </p:sp>
      <p:sp>
        <p:nvSpPr>
          <p:cNvPr id="2" name="textruta 1">
            <a:extLst>
              <a:ext uri="{FF2B5EF4-FFF2-40B4-BE49-F238E27FC236}">
                <a16:creationId xmlns:a16="http://schemas.microsoft.com/office/drawing/2014/main" id="{9B010545-9D2D-4D27-8D83-3B6D8432A04A}"/>
              </a:ext>
            </a:extLst>
          </p:cNvPr>
          <p:cNvSpPr txBox="1"/>
          <p:nvPr/>
        </p:nvSpPr>
        <p:spPr>
          <a:xfrm>
            <a:off x="6294966" y="4869656"/>
            <a:ext cx="2756257" cy="215444"/>
          </a:xfrm>
          <a:prstGeom prst="rect">
            <a:avLst/>
          </a:prstGeom>
          <a:noFill/>
        </p:spPr>
        <p:txBody>
          <a:bodyPr wrap="square" lIns="91440" tIns="45720" rIns="91440" bIns="45720" rtlCol="0" anchor="t">
            <a:spAutoFit/>
          </a:bodyPr>
          <a:lstStyle/>
          <a:p>
            <a:r>
              <a:rPr lang="sv-SE" sz="800" b="0" i="0" dirty="0">
                <a:solidFill>
                  <a:srgbClr val="2A2A2D"/>
                </a:solidFill>
                <a:effectLst/>
                <a:latin typeface="Arial"/>
                <a:cs typeface="Arial"/>
              </a:rPr>
              <a:t>Illustration: </a:t>
            </a:r>
            <a:r>
              <a:rPr lang="sv-SE" sz="800" dirty="0">
                <a:solidFill>
                  <a:srgbClr val="2A2A2D"/>
                </a:solidFill>
                <a:latin typeface="Arial"/>
                <a:cs typeface="Arial"/>
              </a:rPr>
              <a:t>Tobias </a:t>
            </a:r>
            <a:r>
              <a:rPr lang="sv-SE" sz="800" dirty="0" err="1">
                <a:solidFill>
                  <a:srgbClr val="2A2A2D"/>
                </a:solidFill>
                <a:latin typeface="Arial"/>
                <a:cs typeface="Arial"/>
              </a:rPr>
              <a:t>Flygar</a:t>
            </a:r>
            <a:r>
              <a:rPr lang="sv-SE" sz="800" dirty="0">
                <a:solidFill>
                  <a:srgbClr val="2A2A2D"/>
                </a:solidFill>
                <a:latin typeface="Arial"/>
                <a:cs typeface="Arial"/>
              </a:rPr>
              <a:t>/ Studio</a:t>
            </a:r>
            <a:r>
              <a:rPr lang="sv-SE" sz="800" b="0" i="0" dirty="0">
                <a:solidFill>
                  <a:srgbClr val="2A2A2D"/>
                </a:solidFill>
                <a:effectLst/>
                <a:latin typeface="Arial"/>
                <a:cs typeface="Arial"/>
              </a:rPr>
              <a:t> </a:t>
            </a:r>
            <a:r>
              <a:rPr lang="sv-SE" sz="800" b="0" i="0" dirty="0" err="1">
                <a:solidFill>
                  <a:srgbClr val="2A2A2D"/>
                </a:solidFill>
                <a:effectLst/>
                <a:latin typeface="Arial"/>
                <a:cs typeface="Arial"/>
              </a:rPr>
              <a:t>Flygar</a:t>
            </a:r>
            <a:endParaRPr lang="sv-SE" sz="800" dirty="0">
              <a:latin typeface="Arial"/>
              <a:cs typeface="Arial"/>
            </a:endParaRPr>
          </a:p>
        </p:txBody>
      </p:sp>
      <p:sp>
        <p:nvSpPr>
          <p:cNvPr id="3" name="Platshållare för bildnummer 2">
            <a:extLst>
              <a:ext uri="{FF2B5EF4-FFF2-40B4-BE49-F238E27FC236}">
                <a16:creationId xmlns:a16="http://schemas.microsoft.com/office/drawing/2014/main" id="{F1DA2E53-3A4E-F790-CC40-C0016BD23C21}"/>
              </a:ext>
            </a:extLst>
          </p:cNvPr>
          <p:cNvSpPr>
            <a:spLocks noGrp="1"/>
          </p:cNvSpPr>
          <p:nvPr>
            <p:ph type="sldNum" sz="quarter" idx="12"/>
          </p:nvPr>
        </p:nvSpPr>
        <p:spPr/>
        <p:txBody>
          <a:bodyPr/>
          <a:lstStyle/>
          <a:p>
            <a:fld id="{1844E2AD-2CA4-4022-8F3B-D585D66E2E30}" type="slidenum">
              <a:rPr lang="sv-SE" smtClean="0"/>
              <a:pPr/>
              <a:t>16</a:t>
            </a:fld>
            <a:endParaRPr lang="sv-SE"/>
          </a:p>
        </p:txBody>
      </p:sp>
      <p:pic>
        <p:nvPicPr>
          <p:cNvPr id="9" name="Bildobjekt 8">
            <a:extLst>
              <a:ext uri="{FF2B5EF4-FFF2-40B4-BE49-F238E27FC236}">
                <a16:creationId xmlns:a16="http://schemas.microsoft.com/office/drawing/2014/main" id="{D9A89706-4CDF-4CDD-B35E-11715151B99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7743" y="999460"/>
            <a:ext cx="2756257" cy="3830013"/>
          </a:xfrm>
          <a:prstGeom prst="rect">
            <a:avLst/>
          </a:prstGeom>
          <a:ln>
            <a:solidFill>
              <a:schemeClr val="tx1"/>
            </a:solidFill>
          </a:ln>
        </p:spPr>
      </p:pic>
      <p:pic>
        <p:nvPicPr>
          <p:cNvPr id="7" name="Bildobjekt 6">
            <a:extLst>
              <a:ext uri="{FF2B5EF4-FFF2-40B4-BE49-F238E27FC236}">
                <a16:creationId xmlns:a16="http://schemas.microsoft.com/office/drawing/2014/main" id="{694CEC9F-745B-4FAC-8ABC-3665260A2A9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207983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63C9D4-E27F-4D0A-B7F7-3AF062245145}"/>
              </a:ext>
            </a:extLst>
          </p:cNvPr>
          <p:cNvSpPr>
            <a:spLocks noGrp="1"/>
          </p:cNvSpPr>
          <p:nvPr>
            <p:ph type="title"/>
          </p:nvPr>
        </p:nvSpPr>
        <p:spPr/>
        <p:txBody>
          <a:bodyPr/>
          <a:lstStyle/>
          <a:p>
            <a:r>
              <a:rPr lang="sv-SE" dirty="0">
                <a:latin typeface="+mn-lt"/>
              </a:rPr>
              <a:t>Dialogunderlaget </a:t>
            </a:r>
          </a:p>
        </p:txBody>
      </p:sp>
      <p:sp>
        <p:nvSpPr>
          <p:cNvPr id="4" name="Platshållare för innehåll 3">
            <a:extLst>
              <a:ext uri="{FF2B5EF4-FFF2-40B4-BE49-F238E27FC236}">
                <a16:creationId xmlns:a16="http://schemas.microsoft.com/office/drawing/2014/main" id="{2CBFC276-8FCD-4489-BE5F-4D6AFE630881}"/>
              </a:ext>
            </a:extLst>
          </p:cNvPr>
          <p:cNvSpPr>
            <a:spLocks noGrp="1"/>
          </p:cNvSpPr>
          <p:nvPr>
            <p:ph sz="half" idx="13"/>
          </p:nvPr>
        </p:nvSpPr>
        <p:spPr>
          <a:xfrm>
            <a:off x="323528" y="1203562"/>
            <a:ext cx="5573419" cy="2379393"/>
          </a:xfrm>
        </p:spPr>
        <p:txBody>
          <a:bodyPr/>
          <a:lstStyle/>
          <a:p>
            <a:pPr marL="285750" indent="-285750">
              <a:lnSpc>
                <a:spcPct val="200000"/>
              </a:lnSpc>
              <a:buFont typeface="Arial" panose="020B0604020202020204" pitchFamily="34" charset="0"/>
              <a:buChar char="•"/>
            </a:pPr>
            <a:r>
              <a:rPr lang="sv-SE" sz="1600" dirty="0"/>
              <a:t>Första utkast till förslag till plan för att restaurera natur</a:t>
            </a:r>
          </a:p>
          <a:p>
            <a:pPr marL="285750" indent="-285750">
              <a:lnSpc>
                <a:spcPct val="200000"/>
              </a:lnSpc>
              <a:buFont typeface="Arial" panose="020B0604020202020204" pitchFamily="34" charset="0"/>
              <a:buChar char="•"/>
            </a:pPr>
            <a:r>
              <a:rPr lang="sv-SE" sz="1600" dirty="0"/>
              <a:t>Vi ska utgå från miniminivåerna i förordningen</a:t>
            </a:r>
          </a:p>
          <a:p>
            <a:pPr marL="285750" indent="-285750">
              <a:lnSpc>
                <a:spcPct val="200000"/>
              </a:lnSpc>
              <a:buFont typeface="Arial" panose="020B0604020202020204" pitchFamily="34" charset="0"/>
              <a:buChar char="•"/>
            </a:pPr>
            <a:r>
              <a:rPr lang="sv-SE" sz="1600" dirty="0"/>
              <a:t>Använd denna presentation som en läsanvisning</a:t>
            </a:r>
          </a:p>
          <a:p>
            <a:pPr marL="285750" indent="-285750">
              <a:lnSpc>
                <a:spcPct val="200000"/>
              </a:lnSpc>
              <a:buFont typeface="Arial" panose="020B0604020202020204" pitchFamily="34" charset="0"/>
              <a:buChar char="•"/>
            </a:pPr>
            <a:r>
              <a:rPr lang="sv-SE" sz="1600" dirty="0"/>
              <a:t>Dialog om allt, nästan…</a:t>
            </a:r>
          </a:p>
          <a:p>
            <a:pPr marL="285750" indent="-285750">
              <a:lnSpc>
                <a:spcPct val="200000"/>
              </a:lnSpc>
              <a:buFont typeface="Arial" panose="020B0604020202020204" pitchFamily="34" charset="0"/>
              <a:buChar char="•"/>
            </a:pPr>
            <a:endParaRPr lang="sv-SE" sz="1600" dirty="0"/>
          </a:p>
          <a:p>
            <a:pPr marL="285750" indent="-285750">
              <a:buFont typeface="Arial" panose="020B0604020202020204" pitchFamily="34" charset="0"/>
              <a:buChar char="•"/>
            </a:pPr>
            <a:endParaRPr lang="sv-SE" dirty="0"/>
          </a:p>
        </p:txBody>
      </p:sp>
      <p:sp>
        <p:nvSpPr>
          <p:cNvPr id="2" name="Platshållare för bildnummer 1">
            <a:extLst>
              <a:ext uri="{FF2B5EF4-FFF2-40B4-BE49-F238E27FC236}">
                <a16:creationId xmlns:a16="http://schemas.microsoft.com/office/drawing/2014/main" id="{DF4B98F6-FCEA-43C8-8CB0-7CA8DF021B1D}"/>
              </a:ext>
            </a:extLst>
          </p:cNvPr>
          <p:cNvSpPr>
            <a:spLocks noGrp="1"/>
          </p:cNvSpPr>
          <p:nvPr>
            <p:ph type="sldNum" sz="quarter" idx="12"/>
          </p:nvPr>
        </p:nvSpPr>
        <p:spPr/>
        <p:txBody>
          <a:bodyPr/>
          <a:lstStyle/>
          <a:p>
            <a:fld id="{1844E2AD-2CA4-4022-8F3B-D585D66E2E30}" type="slidenum">
              <a:rPr lang="sv-SE" smtClean="0"/>
              <a:pPr/>
              <a:t>17</a:t>
            </a:fld>
            <a:endParaRPr lang="sv-SE"/>
          </a:p>
        </p:txBody>
      </p:sp>
      <p:pic>
        <p:nvPicPr>
          <p:cNvPr id="5" name="Bildobjekt 4">
            <a:extLst>
              <a:ext uri="{FF2B5EF4-FFF2-40B4-BE49-F238E27FC236}">
                <a16:creationId xmlns:a16="http://schemas.microsoft.com/office/drawing/2014/main" id="{494388F1-7781-4076-BBA8-B1635F9E41B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966" y="998266"/>
            <a:ext cx="2786034" cy="3871390"/>
          </a:xfrm>
          <a:prstGeom prst="rect">
            <a:avLst/>
          </a:prstGeom>
          <a:ln>
            <a:solidFill>
              <a:schemeClr val="tx1"/>
            </a:solidFill>
          </a:ln>
        </p:spPr>
      </p:pic>
      <p:pic>
        <p:nvPicPr>
          <p:cNvPr id="6" name="Bildobjekt 5">
            <a:extLst>
              <a:ext uri="{FF2B5EF4-FFF2-40B4-BE49-F238E27FC236}">
                <a16:creationId xmlns:a16="http://schemas.microsoft.com/office/drawing/2014/main" id="{3060B43F-30F7-4AFB-96CF-F26693654B8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54429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63C9D4-E27F-4D0A-B7F7-3AF062245145}"/>
              </a:ext>
            </a:extLst>
          </p:cNvPr>
          <p:cNvSpPr>
            <a:spLocks noGrp="1"/>
          </p:cNvSpPr>
          <p:nvPr>
            <p:ph type="title"/>
          </p:nvPr>
        </p:nvSpPr>
        <p:spPr/>
        <p:txBody>
          <a:bodyPr/>
          <a:lstStyle/>
          <a:p>
            <a:r>
              <a:rPr lang="sv-SE" dirty="0">
                <a:latin typeface="+mn-lt"/>
              </a:rPr>
              <a:t>Dialogunderlaget</a:t>
            </a:r>
          </a:p>
        </p:txBody>
      </p:sp>
      <p:sp>
        <p:nvSpPr>
          <p:cNvPr id="4" name="Platshållare för innehåll 3">
            <a:extLst>
              <a:ext uri="{FF2B5EF4-FFF2-40B4-BE49-F238E27FC236}">
                <a16:creationId xmlns:a16="http://schemas.microsoft.com/office/drawing/2014/main" id="{2CBFC276-8FCD-4489-BE5F-4D6AFE630881}"/>
              </a:ext>
            </a:extLst>
          </p:cNvPr>
          <p:cNvSpPr>
            <a:spLocks noGrp="1"/>
          </p:cNvSpPr>
          <p:nvPr>
            <p:ph sz="half" idx="13"/>
          </p:nvPr>
        </p:nvSpPr>
        <p:spPr>
          <a:xfrm>
            <a:off x="323528" y="998266"/>
            <a:ext cx="8568951" cy="3286244"/>
          </a:xfrm>
        </p:spPr>
        <p:txBody>
          <a:bodyPr/>
          <a:lstStyle/>
          <a:p>
            <a:pPr marL="285750" indent="-285750">
              <a:lnSpc>
                <a:spcPct val="150000"/>
              </a:lnSpc>
              <a:buFont typeface="Arial" panose="020B0604020202020204" pitchFamily="34" charset="0"/>
              <a:buChar char="•"/>
            </a:pPr>
            <a:r>
              <a:rPr lang="sv-SE" dirty="0"/>
              <a:t>Synpunkter lämnas </a:t>
            </a:r>
          </a:p>
          <a:p>
            <a:pPr marL="628650" lvl="1" indent="-285750">
              <a:lnSpc>
                <a:spcPct val="150000"/>
              </a:lnSpc>
            </a:pPr>
            <a:r>
              <a:rPr lang="sv-SE" dirty="0"/>
              <a:t>under dialog 2 den 11 november</a:t>
            </a:r>
          </a:p>
          <a:p>
            <a:pPr marL="628650" lvl="1" indent="-285750">
              <a:lnSpc>
                <a:spcPct val="150000"/>
              </a:lnSpc>
            </a:pPr>
            <a:r>
              <a:rPr lang="sv-SE" dirty="0"/>
              <a:t>via webbenkät </a:t>
            </a:r>
          </a:p>
          <a:p>
            <a:pPr marL="628650" lvl="1" indent="-285750">
              <a:lnSpc>
                <a:spcPct val="150000"/>
              </a:lnSpc>
            </a:pPr>
            <a:r>
              <a:rPr lang="sv-SE" dirty="0"/>
              <a:t>via </a:t>
            </a:r>
            <a:r>
              <a:rPr lang="sv-SE" dirty="0">
                <a:hlinkClick r:id="rId3"/>
              </a:rPr>
              <a:t>nrf@jordbruksverket.se</a:t>
            </a:r>
            <a:r>
              <a:rPr lang="sv-SE" dirty="0"/>
              <a:t> </a:t>
            </a:r>
          </a:p>
          <a:p>
            <a:pPr marL="285750" indent="-285750">
              <a:lnSpc>
                <a:spcPct val="150000"/>
              </a:lnSpc>
              <a:buFont typeface="Arial" panose="020B0604020202020204" pitchFamily="34" charset="0"/>
              <a:buChar char="•"/>
            </a:pPr>
            <a:r>
              <a:rPr lang="sv-SE" dirty="0"/>
              <a:t>Webbenkäten 20 oktober till 18 november. </a:t>
            </a:r>
            <a:r>
              <a:rPr lang="sv-SE" dirty="0">
                <a:hlinkClick r:id="rId4"/>
              </a:rPr>
              <a:t>Lämna synpunkter på dialogunderlag – förslag till nationell plan för naturrestaurering</a:t>
            </a:r>
            <a:r>
              <a:rPr lang="sv-SE" dirty="0"/>
              <a:t> inklusive MKB</a:t>
            </a:r>
          </a:p>
          <a:p>
            <a:pPr marL="285750" indent="-285750">
              <a:lnSpc>
                <a:spcPct val="150000"/>
              </a:lnSpc>
              <a:buFont typeface="Arial" panose="020B0604020202020204" pitchFamily="34" charset="0"/>
              <a:buChar char="•"/>
            </a:pPr>
            <a:r>
              <a:rPr lang="sv-SE" dirty="0"/>
              <a:t>Myndigheterna skickar inte planförslaget på remiss</a:t>
            </a:r>
          </a:p>
        </p:txBody>
      </p:sp>
      <p:sp>
        <p:nvSpPr>
          <p:cNvPr id="2" name="Platshållare för bildnummer 1">
            <a:extLst>
              <a:ext uri="{FF2B5EF4-FFF2-40B4-BE49-F238E27FC236}">
                <a16:creationId xmlns:a16="http://schemas.microsoft.com/office/drawing/2014/main" id="{DF4B98F6-FCEA-43C8-8CB0-7CA8DF021B1D}"/>
              </a:ext>
            </a:extLst>
          </p:cNvPr>
          <p:cNvSpPr>
            <a:spLocks noGrp="1"/>
          </p:cNvSpPr>
          <p:nvPr>
            <p:ph type="sldNum" sz="quarter" idx="12"/>
          </p:nvPr>
        </p:nvSpPr>
        <p:spPr/>
        <p:txBody>
          <a:bodyPr/>
          <a:lstStyle/>
          <a:p>
            <a:fld id="{1844E2AD-2CA4-4022-8F3B-D585D66E2E30}" type="slidenum">
              <a:rPr lang="sv-SE" smtClean="0"/>
              <a:pPr/>
              <a:t>18</a:t>
            </a:fld>
            <a:endParaRPr lang="sv-SE"/>
          </a:p>
        </p:txBody>
      </p:sp>
      <p:pic>
        <p:nvPicPr>
          <p:cNvPr id="5" name="Bildobjekt 4">
            <a:extLst>
              <a:ext uri="{FF2B5EF4-FFF2-40B4-BE49-F238E27FC236}">
                <a16:creationId xmlns:a16="http://schemas.microsoft.com/office/drawing/2014/main" id="{20897A9B-818D-4BB0-B45A-88507E26625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556" y="610939"/>
            <a:ext cx="1591047" cy="2210872"/>
          </a:xfrm>
          <a:prstGeom prst="rect">
            <a:avLst/>
          </a:prstGeom>
          <a:ln>
            <a:solidFill>
              <a:schemeClr val="tx1"/>
            </a:solidFill>
          </a:ln>
        </p:spPr>
      </p:pic>
      <p:pic>
        <p:nvPicPr>
          <p:cNvPr id="6" name="Bildobjekt 5">
            <a:extLst>
              <a:ext uri="{FF2B5EF4-FFF2-40B4-BE49-F238E27FC236}">
                <a16:creationId xmlns:a16="http://schemas.microsoft.com/office/drawing/2014/main" id="{1E72D728-9B31-4C9A-940C-E51D9271510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71696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63C9D4-E27F-4D0A-B7F7-3AF062245145}"/>
              </a:ext>
            </a:extLst>
          </p:cNvPr>
          <p:cNvSpPr>
            <a:spLocks noGrp="1"/>
          </p:cNvSpPr>
          <p:nvPr>
            <p:ph type="title"/>
          </p:nvPr>
        </p:nvSpPr>
        <p:spPr/>
        <p:txBody>
          <a:bodyPr/>
          <a:lstStyle/>
          <a:p>
            <a:r>
              <a:rPr lang="sv-SE" dirty="0">
                <a:latin typeface="+mn-lt"/>
              </a:rPr>
              <a:t>Dialoger med alla myndigheter </a:t>
            </a:r>
          </a:p>
        </p:txBody>
      </p:sp>
      <p:sp>
        <p:nvSpPr>
          <p:cNvPr id="4" name="Platshållare för innehåll 3">
            <a:extLst>
              <a:ext uri="{FF2B5EF4-FFF2-40B4-BE49-F238E27FC236}">
                <a16:creationId xmlns:a16="http://schemas.microsoft.com/office/drawing/2014/main" id="{2CBFC276-8FCD-4489-BE5F-4D6AFE630881}"/>
              </a:ext>
            </a:extLst>
          </p:cNvPr>
          <p:cNvSpPr>
            <a:spLocks noGrp="1"/>
          </p:cNvSpPr>
          <p:nvPr>
            <p:ph sz="half" idx="13"/>
          </p:nvPr>
        </p:nvSpPr>
        <p:spPr>
          <a:xfrm>
            <a:off x="323528" y="1074423"/>
            <a:ext cx="7640258" cy="730772"/>
          </a:xfrm>
        </p:spPr>
        <p:txBody>
          <a:bodyPr/>
          <a:lstStyle/>
          <a:p>
            <a:r>
              <a:rPr lang="sv-SE" dirty="0"/>
              <a:t>Dialoger om utkastet till förslag till plan för restaurering av natur samt andra viktiga datum:</a:t>
            </a:r>
          </a:p>
        </p:txBody>
      </p:sp>
      <p:pic>
        <p:nvPicPr>
          <p:cNvPr id="6" name="Bildobjekt 5" descr="En kalender med viktiga datum för dialoger med myndigheter samt andra viktiga möten">
            <a:extLst>
              <a:ext uri="{FF2B5EF4-FFF2-40B4-BE49-F238E27FC236}">
                <a16:creationId xmlns:a16="http://schemas.microsoft.com/office/drawing/2014/main" id="{7D0B62F2-4955-4685-8616-3E64BC306D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046147"/>
            <a:ext cx="8209470" cy="2685341"/>
          </a:xfrm>
          <a:prstGeom prst="rect">
            <a:avLst/>
          </a:prstGeom>
          <a:ln>
            <a:solidFill>
              <a:schemeClr val="tx1"/>
            </a:solidFill>
          </a:ln>
        </p:spPr>
      </p:pic>
      <p:sp>
        <p:nvSpPr>
          <p:cNvPr id="2" name="Platshållare för bildnummer 1">
            <a:extLst>
              <a:ext uri="{FF2B5EF4-FFF2-40B4-BE49-F238E27FC236}">
                <a16:creationId xmlns:a16="http://schemas.microsoft.com/office/drawing/2014/main" id="{DF4B98F6-FCEA-43C8-8CB0-7CA8DF021B1D}"/>
              </a:ext>
            </a:extLst>
          </p:cNvPr>
          <p:cNvSpPr>
            <a:spLocks noGrp="1"/>
          </p:cNvSpPr>
          <p:nvPr>
            <p:ph type="sldNum" sz="quarter" idx="12"/>
          </p:nvPr>
        </p:nvSpPr>
        <p:spPr/>
        <p:txBody>
          <a:bodyPr/>
          <a:lstStyle/>
          <a:p>
            <a:fld id="{1844E2AD-2CA4-4022-8F3B-D585D66E2E30}" type="slidenum">
              <a:rPr lang="sv-SE" smtClean="0"/>
              <a:pPr/>
              <a:t>19</a:t>
            </a:fld>
            <a:endParaRPr lang="sv-SE"/>
          </a:p>
        </p:txBody>
      </p:sp>
      <p:sp>
        <p:nvSpPr>
          <p:cNvPr id="7" name="Ellips 6">
            <a:extLst>
              <a:ext uri="{FF2B5EF4-FFF2-40B4-BE49-F238E27FC236}">
                <a16:creationId xmlns:a16="http://schemas.microsoft.com/office/drawing/2014/main" id="{D8F8D977-20B2-4F20-9055-0681EE980030}"/>
              </a:ext>
              <a:ext uri="{C183D7F6-B498-43B3-948B-1728B52AA6E4}">
                <adec:decorative xmlns:adec="http://schemas.microsoft.com/office/drawing/2017/decorative" val="1"/>
              </a:ext>
            </a:extLst>
          </p:cNvPr>
          <p:cNvSpPr/>
          <p:nvPr/>
        </p:nvSpPr>
        <p:spPr>
          <a:xfrm>
            <a:off x="191387" y="3636335"/>
            <a:ext cx="2062716" cy="56352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B90CE823-4331-4980-AB2B-52FCE27D69B8}"/>
              </a:ext>
              <a:ext uri="{C183D7F6-B498-43B3-948B-1728B52AA6E4}">
                <adec:decorative xmlns:adec="http://schemas.microsoft.com/office/drawing/2017/decorative" val="1"/>
              </a:ext>
            </a:extLst>
          </p:cNvPr>
          <p:cNvSpPr/>
          <p:nvPr/>
        </p:nvSpPr>
        <p:spPr>
          <a:xfrm>
            <a:off x="2254103" y="3072810"/>
            <a:ext cx="2062716" cy="56352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A87F3C2A-1E5D-4AA0-84F0-B747179D1A3F}"/>
              </a:ext>
              <a:ext uri="{C183D7F6-B498-43B3-948B-1728B52AA6E4}">
                <adec:decorative xmlns:adec="http://schemas.microsoft.com/office/drawing/2017/decorative" val="1"/>
              </a:ext>
            </a:extLst>
          </p:cNvPr>
          <p:cNvSpPr/>
          <p:nvPr/>
        </p:nvSpPr>
        <p:spPr>
          <a:xfrm>
            <a:off x="2254103" y="2509285"/>
            <a:ext cx="2062716" cy="56352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EAEA2E84-2CFB-4BEE-8714-59E719BE8032}"/>
              </a:ext>
              <a:ext uri="{C183D7F6-B498-43B3-948B-1728B52AA6E4}">
                <adec:decorative xmlns:adec="http://schemas.microsoft.com/office/drawing/2017/decorative" val="1"/>
              </a:ext>
            </a:extLst>
          </p:cNvPr>
          <p:cNvSpPr/>
          <p:nvPr/>
        </p:nvSpPr>
        <p:spPr>
          <a:xfrm>
            <a:off x="4184678" y="2539853"/>
            <a:ext cx="2062716" cy="5635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ACD4B6A2-2E56-44F1-94EA-97AA4AFA4935}"/>
              </a:ext>
              <a:ext uri="{C183D7F6-B498-43B3-948B-1728B52AA6E4}">
                <adec:decorative xmlns:adec="http://schemas.microsoft.com/office/drawing/2017/decorative" val="1"/>
              </a:ext>
            </a:extLst>
          </p:cNvPr>
          <p:cNvSpPr/>
          <p:nvPr/>
        </p:nvSpPr>
        <p:spPr>
          <a:xfrm>
            <a:off x="4184678" y="3072145"/>
            <a:ext cx="2062716" cy="56352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21BD0683-3B84-47FB-A2EE-B0ABF3B55146}"/>
              </a:ext>
              <a:ext uri="{C183D7F6-B498-43B3-948B-1728B52AA6E4}">
                <adec:decorative xmlns:adec="http://schemas.microsoft.com/office/drawing/2017/decorative" val="1"/>
              </a:ext>
            </a:extLst>
          </p:cNvPr>
          <p:cNvSpPr/>
          <p:nvPr/>
        </p:nvSpPr>
        <p:spPr>
          <a:xfrm>
            <a:off x="2188033" y="1993960"/>
            <a:ext cx="2062716" cy="56352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03524A0-E540-43B1-A346-58403F3FFBF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354814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08FB91-4171-4771-8F20-9FFE0F733C29}"/>
              </a:ext>
            </a:extLst>
          </p:cNvPr>
          <p:cNvSpPr>
            <a:spLocks noGrp="1"/>
          </p:cNvSpPr>
          <p:nvPr>
            <p:ph type="title"/>
          </p:nvPr>
        </p:nvSpPr>
        <p:spPr/>
        <p:txBody>
          <a:bodyPr/>
          <a:lstStyle/>
          <a:p>
            <a:r>
              <a:rPr lang="sv-SE" dirty="0"/>
              <a:t>Mötesregler</a:t>
            </a:r>
          </a:p>
        </p:txBody>
      </p:sp>
      <p:sp>
        <p:nvSpPr>
          <p:cNvPr id="3" name="Platshållare för text 2">
            <a:extLst>
              <a:ext uri="{FF2B5EF4-FFF2-40B4-BE49-F238E27FC236}">
                <a16:creationId xmlns:a16="http://schemas.microsoft.com/office/drawing/2014/main" id="{C0EADCFD-6B82-48B0-A497-39462F4423AC}"/>
              </a:ext>
            </a:extLst>
          </p:cNvPr>
          <p:cNvSpPr>
            <a:spLocks noGrp="1"/>
          </p:cNvSpPr>
          <p:nvPr>
            <p:ph type="body" sz="quarter" idx="13"/>
          </p:nvPr>
        </p:nvSpPr>
        <p:spPr>
          <a:xfrm>
            <a:off x="885823" y="1369219"/>
            <a:ext cx="5084672" cy="3263504"/>
          </a:xfrm>
        </p:spPr>
        <p:txBody>
          <a:bodyPr/>
          <a:lstStyle/>
          <a:p>
            <a:r>
              <a:rPr lang="sv-SE" dirty="0"/>
              <a:t>Skriv gärna ditt namn och organisation</a:t>
            </a:r>
          </a:p>
          <a:p>
            <a:r>
              <a:rPr lang="sv-SE" dirty="0"/>
              <a:t>Stäng av kamera och mikrofon (vi hjälper dig om det strular)</a:t>
            </a:r>
          </a:p>
          <a:p>
            <a:r>
              <a:rPr lang="sv-SE" dirty="0"/>
              <a:t>Skriv frågor i chatten</a:t>
            </a:r>
          </a:p>
          <a:p>
            <a:r>
              <a:rPr lang="sv-SE" dirty="0"/>
              <a:t>Mötet spelas in</a:t>
            </a:r>
          </a:p>
        </p:txBody>
      </p:sp>
      <p:sp>
        <p:nvSpPr>
          <p:cNvPr id="4" name="Platshållare för datum 3">
            <a:extLst>
              <a:ext uri="{FF2B5EF4-FFF2-40B4-BE49-F238E27FC236}">
                <a16:creationId xmlns:a16="http://schemas.microsoft.com/office/drawing/2014/main" id="{98891477-6D88-4456-A836-FD448E271CB1}"/>
              </a:ext>
            </a:extLst>
          </p:cNvPr>
          <p:cNvSpPr>
            <a:spLocks noGrp="1"/>
          </p:cNvSpPr>
          <p:nvPr>
            <p:ph type="dt" sz="half" idx="10"/>
          </p:nvPr>
        </p:nvSpPr>
        <p:spPr/>
        <p:txBody>
          <a:bodyPr/>
          <a:lstStyle/>
          <a:p>
            <a:pPr defTabSz="685800"/>
            <a:fld id="{02C1DF7C-1B79-435D-B811-C0A1F8F37436}" type="datetime1">
              <a:rPr lang="sv-SE">
                <a:solidFill>
                  <a:prstClr val="white"/>
                </a:solidFill>
                <a:latin typeface="Arial"/>
              </a:rPr>
              <a:pPr defTabSz="685800"/>
              <a:t>2025-10-23</a:t>
            </a:fld>
            <a:endParaRPr lang="sv-SE">
              <a:solidFill>
                <a:prstClr val="white"/>
              </a:solidFill>
              <a:latin typeface="Arial"/>
            </a:endParaRPr>
          </a:p>
        </p:txBody>
      </p:sp>
      <p:sp>
        <p:nvSpPr>
          <p:cNvPr id="5" name="Platshållare för bildnummer 4">
            <a:extLst>
              <a:ext uri="{FF2B5EF4-FFF2-40B4-BE49-F238E27FC236}">
                <a16:creationId xmlns:a16="http://schemas.microsoft.com/office/drawing/2014/main" id="{5064FADD-7959-42BF-8D51-DF2F54C6776B}"/>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2</a:t>
            </a:fld>
            <a:endParaRPr lang="sv-SE">
              <a:solidFill>
                <a:prstClr val="black"/>
              </a:solidFill>
              <a:latin typeface="Arial"/>
            </a:endParaRPr>
          </a:p>
        </p:txBody>
      </p:sp>
      <p:pic>
        <p:nvPicPr>
          <p:cNvPr id="8" name="Bildobjekt 7">
            <a:extLst>
              <a:ext uri="{FF2B5EF4-FFF2-40B4-BE49-F238E27FC236}">
                <a16:creationId xmlns:a16="http://schemas.microsoft.com/office/drawing/2014/main" id="{B9943609-78A7-4129-8A9D-407B2ABF600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696370" y="1272010"/>
            <a:ext cx="3778904" cy="3116356"/>
          </a:xfrm>
          <a:prstGeom prst="rect">
            <a:avLst/>
          </a:prstGeom>
        </p:spPr>
      </p:pic>
    </p:spTree>
    <p:extLst>
      <p:ext uri="{BB962C8B-B14F-4D97-AF65-F5344CB8AC3E}">
        <p14:creationId xmlns:p14="http://schemas.microsoft.com/office/powerpoint/2010/main" val="2978269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63C9D4-E27F-4D0A-B7F7-3AF062245145}"/>
              </a:ext>
            </a:extLst>
          </p:cNvPr>
          <p:cNvSpPr>
            <a:spLocks noGrp="1"/>
          </p:cNvSpPr>
          <p:nvPr>
            <p:ph type="title"/>
          </p:nvPr>
        </p:nvSpPr>
        <p:spPr/>
        <p:txBody>
          <a:bodyPr/>
          <a:lstStyle/>
          <a:p>
            <a:r>
              <a:rPr lang="sv-SE" dirty="0">
                <a:latin typeface="+mn-lt"/>
              </a:rPr>
              <a:t>Frågor på dialogmötet 11 november</a:t>
            </a:r>
          </a:p>
        </p:txBody>
      </p:sp>
      <p:sp>
        <p:nvSpPr>
          <p:cNvPr id="16" name="textruta 15">
            <a:extLst>
              <a:ext uri="{FF2B5EF4-FFF2-40B4-BE49-F238E27FC236}">
                <a16:creationId xmlns:a16="http://schemas.microsoft.com/office/drawing/2014/main" id="{B0AA3CE6-9057-48E2-B018-F0BB133F6855}"/>
              </a:ext>
            </a:extLst>
          </p:cNvPr>
          <p:cNvSpPr txBox="1"/>
          <p:nvPr/>
        </p:nvSpPr>
        <p:spPr>
          <a:xfrm>
            <a:off x="182497" y="1962473"/>
            <a:ext cx="8141972" cy="244682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sv-SE" dirty="0"/>
              <a:t>Är det någon åtgärd som du saknar? Vilken?</a:t>
            </a:r>
          </a:p>
          <a:p>
            <a:pPr marL="285750" indent="-285750">
              <a:lnSpc>
                <a:spcPct val="150000"/>
              </a:lnSpc>
              <a:buFont typeface="Arial" panose="020B0604020202020204" pitchFamily="34" charset="0"/>
              <a:buChar char="•"/>
            </a:pPr>
            <a:r>
              <a:rPr lang="sv-SE" dirty="0"/>
              <a:t>Hur kan åtgärdsförslagen utvecklas eller förbättras för att vi ska nå målen? </a:t>
            </a:r>
          </a:p>
          <a:p>
            <a:pPr marL="285750" indent="-285750">
              <a:lnSpc>
                <a:spcPct val="150000"/>
              </a:lnSpc>
              <a:buFont typeface="Arial" panose="020B0604020202020204" pitchFamily="34" charset="0"/>
              <a:buChar char="•"/>
            </a:pPr>
            <a:endParaRPr lang="sv-SE" dirty="0"/>
          </a:p>
          <a:p>
            <a:pPr marL="285750" indent="-285750">
              <a:lnSpc>
                <a:spcPct val="150000"/>
              </a:lnSpc>
              <a:buFont typeface="Arial" panose="020B0604020202020204" pitchFamily="34" charset="0"/>
              <a:buChar char="•"/>
            </a:pPr>
            <a:r>
              <a:rPr lang="sv-SE" dirty="0"/>
              <a:t>Vilka är de viktigaste konsekvenserna av de åtgärder som presenteras? </a:t>
            </a:r>
          </a:p>
          <a:p>
            <a:pPr>
              <a:lnSpc>
                <a:spcPct val="150000"/>
              </a:lnSpc>
            </a:pPr>
            <a:r>
              <a:rPr lang="sv-SE" dirty="0"/>
              <a:t>Positiva såväl som negativa? </a:t>
            </a:r>
          </a:p>
          <a:p>
            <a:endParaRPr lang="sv-SE" dirty="0"/>
          </a:p>
        </p:txBody>
      </p:sp>
      <p:sp>
        <p:nvSpPr>
          <p:cNvPr id="2" name="Platshållare för bildnummer 1">
            <a:extLst>
              <a:ext uri="{FF2B5EF4-FFF2-40B4-BE49-F238E27FC236}">
                <a16:creationId xmlns:a16="http://schemas.microsoft.com/office/drawing/2014/main" id="{DF4B98F6-FCEA-43C8-8CB0-7CA8DF021B1D}"/>
              </a:ext>
            </a:extLst>
          </p:cNvPr>
          <p:cNvSpPr>
            <a:spLocks noGrp="1"/>
          </p:cNvSpPr>
          <p:nvPr>
            <p:ph type="sldNum" sz="quarter" idx="12"/>
          </p:nvPr>
        </p:nvSpPr>
        <p:spPr/>
        <p:txBody>
          <a:bodyPr/>
          <a:lstStyle/>
          <a:p>
            <a:fld id="{1844E2AD-2CA4-4022-8F3B-D585D66E2E30}" type="slidenum">
              <a:rPr lang="sv-SE" smtClean="0"/>
              <a:pPr/>
              <a:t>20</a:t>
            </a:fld>
            <a:endParaRPr lang="sv-SE"/>
          </a:p>
        </p:txBody>
      </p:sp>
      <p:pic>
        <p:nvPicPr>
          <p:cNvPr id="5" name="Bildobjekt 4">
            <a:extLst>
              <a:ext uri="{FF2B5EF4-FFF2-40B4-BE49-F238E27FC236}">
                <a16:creationId xmlns:a16="http://schemas.microsoft.com/office/drawing/2014/main" id="{170B1824-367D-4B9F-B536-896750C578A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8371" y="1002320"/>
            <a:ext cx="973417" cy="1352632"/>
          </a:xfrm>
          <a:prstGeom prst="rect">
            <a:avLst/>
          </a:prstGeom>
          <a:ln>
            <a:solidFill>
              <a:schemeClr val="tx1"/>
            </a:solidFill>
          </a:ln>
        </p:spPr>
      </p:pic>
      <p:pic>
        <p:nvPicPr>
          <p:cNvPr id="6" name="Bildobjekt 5">
            <a:extLst>
              <a:ext uri="{FF2B5EF4-FFF2-40B4-BE49-F238E27FC236}">
                <a16:creationId xmlns:a16="http://schemas.microsoft.com/office/drawing/2014/main" id="{B8E6F35F-DC43-4B4A-8CC9-4D487CAE8AE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208255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63C9D4-E27F-4D0A-B7F7-3AF062245145}"/>
              </a:ext>
            </a:extLst>
          </p:cNvPr>
          <p:cNvSpPr>
            <a:spLocks noGrp="1"/>
          </p:cNvSpPr>
          <p:nvPr>
            <p:ph type="title"/>
          </p:nvPr>
        </p:nvSpPr>
        <p:spPr/>
        <p:txBody>
          <a:bodyPr/>
          <a:lstStyle/>
          <a:p>
            <a:r>
              <a:rPr lang="sv-SE" dirty="0">
                <a:latin typeface="+mn-lt"/>
              </a:rPr>
              <a:t>Förberedelser inför dialogmötet</a:t>
            </a:r>
          </a:p>
        </p:txBody>
      </p:sp>
      <p:sp>
        <p:nvSpPr>
          <p:cNvPr id="4" name="Rektangel 3">
            <a:extLst>
              <a:ext uri="{FF2B5EF4-FFF2-40B4-BE49-F238E27FC236}">
                <a16:creationId xmlns:a16="http://schemas.microsoft.com/office/drawing/2014/main" id="{4865E108-5F81-4503-8F3C-88EE5537FBD1}"/>
              </a:ext>
            </a:extLst>
          </p:cNvPr>
          <p:cNvSpPr/>
          <p:nvPr/>
        </p:nvSpPr>
        <p:spPr>
          <a:xfrm>
            <a:off x="574157" y="1002090"/>
            <a:ext cx="8197703" cy="3365024"/>
          </a:xfrm>
          <a:prstGeom prst="rect">
            <a:avLst/>
          </a:prstGeom>
        </p:spPr>
        <p:txBody>
          <a:bodyPr wrap="square">
            <a:spAutoFit/>
          </a:bodyPr>
          <a:lstStyle/>
          <a:p>
            <a:pPr marL="285750" indent="-285750">
              <a:lnSpc>
                <a:spcPct val="150000"/>
              </a:lnSpc>
              <a:buFont typeface="Arial" panose="020B0604020202020204" pitchFamily="34" charset="0"/>
              <a:buChar char="•"/>
            </a:pPr>
            <a:r>
              <a:rPr lang="sv-SE" dirty="0"/>
              <a:t>Denna presentation! </a:t>
            </a:r>
          </a:p>
          <a:p>
            <a:pPr marL="285750" indent="-285750">
              <a:lnSpc>
                <a:spcPct val="150000"/>
              </a:lnSpc>
              <a:buFont typeface="Arial" panose="020B0604020202020204" pitchFamily="34" charset="0"/>
              <a:buChar char="•"/>
            </a:pPr>
            <a:r>
              <a:rPr lang="sv-SE" dirty="0"/>
              <a:t>Dialogunderlaget om utkastet till förslag till plan </a:t>
            </a:r>
            <a:r>
              <a:rPr lang="sv-SE" dirty="0">
                <a:hlinkClick r:id="rId3"/>
              </a:rPr>
              <a:t>länk</a:t>
            </a:r>
            <a:endParaRPr lang="sv-SE" dirty="0"/>
          </a:p>
          <a:p>
            <a:pPr marL="285750" indent="-285750">
              <a:lnSpc>
                <a:spcPct val="150000"/>
              </a:lnSpc>
              <a:buFont typeface="Arial" panose="020B0604020202020204" pitchFamily="34" charset="0"/>
              <a:buChar char="•"/>
            </a:pPr>
            <a:r>
              <a:rPr lang="sv-SE" dirty="0"/>
              <a:t>Naturrestaureringsförordningen </a:t>
            </a:r>
          </a:p>
          <a:p>
            <a:pPr lvl="1">
              <a:lnSpc>
                <a:spcPct val="150000"/>
              </a:lnSpc>
            </a:pPr>
            <a:r>
              <a:rPr lang="sv-SE" dirty="0">
                <a:hlinkClick r:id="rId4"/>
              </a:rPr>
              <a:t>Att restaurera natur - Jordbruksverket.se</a:t>
            </a:r>
            <a:endParaRPr lang="sv-SE" dirty="0"/>
          </a:p>
          <a:p>
            <a:pPr lvl="1">
              <a:lnSpc>
                <a:spcPct val="150000"/>
              </a:lnSpc>
            </a:pPr>
            <a:r>
              <a:rPr lang="sv-SE" dirty="0">
                <a:hlinkClick r:id="rId5"/>
              </a:rPr>
              <a:t>Mål och artiklar i EU-förordningen om restaurering av natur</a:t>
            </a:r>
            <a:endParaRPr lang="sv-SE" dirty="0"/>
          </a:p>
          <a:p>
            <a:pPr lvl="1">
              <a:lnSpc>
                <a:spcPct val="150000"/>
              </a:lnSpc>
            </a:pPr>
            <a:r>
              <a:rPr lang="sv-SE" dirty="0">
                <a:hlinkClick r:id="rId6"/>
              </a:rPr>
              <a:t>Förordningen</a:t>
            </a:r>
            <a:endParaRPr lang="sv-SE" dirty="0"/>
          </a:p>
          <a:p>
            <a:pPr marL="285750" indent="-285750">
              <a:lnSpc>
                <a:spcPct val="150000"/>
              </a:lnSpc>
              <a:buFont typeface="Arial" panose="020B0604020202020204" pitchFamily="34" charset="0"/>
              <a:buChar char="•"/>
            </a:pPr>
            <a:r>
              <a:rPr lang="sv-SE" dirty="0">
                <a:hlinkClick r:id="rId7"/>
              </a:rPr>
              <a:t>Utkast till miljökonsekvensbeskrivning </a:t>
            </a:r>
            <a:r>
              <a:rPr lang="sv-SE" dirty="0"/>
              <a:t> </a:t>
            </a:r>
          </a:p>
          <a:p>
            <a:pPr marL="285750" indent="-285750">
              <a:lnSpc>
                <a:spcPct val="150000"/>
              </a:lnSpc>
              <a:buFont typeface="Arial" panose="020B0604020202020204" pitchFamily="34" charset="0"/>
              <a:buChar char="•"/>
            </a:pPr>
            <a:r>
              <a:rPr lang="sv-SE" dirty="0"/>
              <a:t>Diskutera åtgärdsförslagen och dess konsekvenser i er organisation</a:t>
            </a:r>
            <a:endParaRPr lang="sv-SE" dirty="0">
              <a:solidFill>
                <a:srgbClr val="FF0000"/>
              </a:solidFill>
            </a:endParaRPr>
          </a:p>
        </p:txBody>
      </p:sp>
      <p:sp>
        <p:nvSpPr>
          <p:cNvPr id="2" name="Platshållare för bildnummer 1">
            <a:extLst>
              <a:ext uri="{FF2B5EF4-FFF2-40B4-BE49-F238E27FC236}">
                <a16:creationId xmlns:a16="http://schemas.microsoft.com/office/drawing/2014/main" id="{DF4B98F6-FCEA-43C8-8CB0-7CA8DF021B1D}"/>
              </a:ext>
            </a:extLst>
          </p:cNvPr>
          <p:cNvSpPr>
            <a:spLocks noGrp="1"/>
          </p:cNvSpPr>
          <p:nvPr>
            <p:ph type="sldNum" sz="quarter" idx="12"/>
          </p:nvPr>
        </p:nvSpPr>
        <p:spPr/>
        <p:txBody>
          <a:bodyPr/>
          <a:lstStyle/>
          <a:p>
            <a:fld id="{1844E2AD-2CA4-4022-8F3B-D585D66E2E30}" type="slidenum">
              <a:rPr lang="sv-SE" smtClean="0"/>
              <a:pPr/>
              <a:t>21</a:t>
            </a:fld>
            <a:endParaRPr lang="sv-SE"/>
          </a:p>
        </p:txBody>
      </p:sp>
      <p:pic>
        <p:nvPicPr>
          <p:cNvPr id="5" name="Bildobjekt 4">
            <a:extLst>
              <a:ext uri="{FF2B5EF4-FFF2-40B4-BE49-F238E27FC236}">
                <a16:creationId xmlns:a16="http://schemas.microsoft.com/office/drawing/2014/main" id="{8EA8D9A6-BF2C-4178-8E83-6D3A118F1EF7}"/>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3706019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63C9D4-E27F-4D0A-B7F7-3AF062245145}"/>
              </a:ext>
            </a:extLst>
          </p:cNvPr>
          <p:cNvSpPr>
            <a:spLocks noGrp="1"/>
          </p:cNvSpPr>
          <p:nvPr>
            <p:ph type="title"/>
          </p:nvPr>
        </p:nvSpPr>
        <p:spPr>
          <a:xfrm>
            <a:off x="453083" y="326860"/>
            <a:ext cx="8176437" cy="731966"/>
          </a:xfrm>
        </p:spPr>
        <p:txBody>
          <a:bodyPr/>
          <a:lstStyle/>
          <a:p>
            <a:r>
              <a:rPr lang="sv-SE" dirty="0">
                <a:latin typeface="+mn-lt"/>
              </a:rPr>
              <a:t>Vilka är bjudna till Jordbruksverkets dialog 2?</a:t>
            </a:r>
          </a:p>
        </p:txBody>
      </p:sp>
      <p:sp>
        <p:nvSpPr>
          <p:cNvPr id="5" name="textruta 4">
            <a:extLst>
              <a:ext uri="{FF2B5EF4-FFF2-40B4-BE49-F238E27FC236}">
                <a16:creationId xmlns:a16="http://schemas.microsoft.com/office/drawing/2014/main" id="{6A692261-D0FD-4EC2-AF53-D9927CEC80A1}"/>
              </a:ext>
            </a:extLst>
          </p:cNvPr>
          <p:cNvSpPr txBox="1"/>
          <p:nvPr/>
        </p:nvSpPr>
        <p:spPr>
          <a:xfrm>
            <a:off x="239940" y="1515791"/>
            <a:ext cx="8176437" cy="18435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sv-SE" sz="2000" dirty="0"/>
              <a:t>Drygt 100 organisationer är inbjudna</a:t>
            </a:r>
          </a:p>
          <a:p>
            <a:pPr marL="285750" indent="-285750">
              <a:lnSpc>
                <a:spcPct val="200000"/>
              </a:lnSpc>
              <a:buFont typeface="Arial" panose="020B0604020202020204" pitchFamily="34" charset="0"/>
              <a:buChar char="•"/>
            </a:pPr>
            <a:r>
              <a:rPr lang="sv-SE" sz="2000" dirty="0"/>
              <a:t>En representant per företag/organisation, de största kan anmäla fler</a:t>
            </a:r>
          </a:p>
          <a:p>
            <a:pPr marL="285750" indent="-285750">
              <a:lnSpc>
                <a:spcPct val="200000"/>
              </a:lnSpc>
              <a:buFont typeface="Arial" panose="020B0604020202020204" pitchFamily="34" charset="0"/>
              <a:buChar char="•"/>
            </a:pPr>
            <a:r>
              <a:rPr lang="sv-SE" sz="2000" dirty="0"/>
              <a:t>Privatpersoner hänvisas till webbenkäten</a:t>
            </a:r>
          </a:p>
        </p:txBody>
      </p:sp>
      <p:sp>
        <p:nvSpPr>
          <p:cNvPr id="2" name="Platshållare för bildnummer 1">
            <a:extLst>
              <a:ext uri="{FF2B5EF4-FFF2-40B4-BE49-F238E27FC236}">
                <a16:creationId xmlns:a16="http://schemas.microsoft.com/office/drawing/2014/main" id="{DF4B98F6-FCEA-43C8-8CB0-7CA8DF021B1D}"/>
              </a:ext>
              <a:ext uri="{C183D7F6-B498-43B3-948B-1728B52AA6E4}">
                <adec:decorative xmlns:adec="http://schemas.microsoft.com/office/drawing/2017/decorative" val="1"/>
              </a:ext>
            </a:extLst>
          </p:cNvPr>
          <p:cNvSpPr>
            <a:spLocks noGrp="1"/>
          </p:cNvSpPr>
          <p:nvPr>
            <p:ph type="sldNum" sz="quarter" idx="12"/>
          </p:nvPr>
        </p:nvSpPr>
        <p:spPr/>
        <p:txBody>
          <a:bodyPr/>
          <a:lstStyle/>
          <a:p>
            <a:fld id="{1844E2AD-2CA4-4022-8F3B-D585D66E2E30}" type="slidenum">
              <a:rPr lang="sv-SE" smtClean="0"/>
              <a:pPr/>
              <a:t>22</a:t>
            </a:fld>
            <a:endParaRPr lang="sv-SE"/>
          </a:p>
        </p:txBody>
      </p:sp>
      <p:pic>
        <p:nvPicPr>
          <p:cNvPr id="6" name="Bildobjekt 5">
            <a:extLst>
              <a:ext uri="{FF2B5EF4-FFF2-40B4-BE49-F238E27FC236}">
                <a16:creationId xmlns:a16="http://schemas.microsoft.com/office/drawing/2014/main" id="{7B33B140-9467-4EAF-9D1F-FA9743798A1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1791408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6859DA61-75D7-6DAC-C0A9-7C0F1C4281AA}"/>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880240" y="999460"/>
            <a:ext cx="2263760" cy="3870196"/>
          </a:xfrm>
          <a:prstGeom prst="rect">
            <a:avLst/>
          </a:prstGeom>
        </p:spPr>
      </p:pic>
      <p:sp>
        <p:nvSpPr>
          <p:cNvPr id="5" name="Rubrik 4">
            <a:extLst>
              <a:ext uri="{FF2B5EF4-FFF2-40B4-BE49-F238E27FC236}">
                <a16:creationId xmlns:a16="http://schemas.microsoft.com/office/drawing/2014/main" id="{12934CAD-77D8-79C7-7F55-AB829806F695}"/>
              </a:ext>
            </a:extLst>
          </p:cNvPr>
          <p:cNvSpPr>
            <a:spLocks noGrp="1"/>
          </p:cNvSpPr>
          <p:nvPr>
            <p:ph type="title"/>
          </p:nvPr>
        </p:nvSpPr>
        <p:spPr>
          <a:xfrm>
            <a:off x="323528" y="267494"/>
            <a:ext cx="3717980" cy="731966"/>
          </a:xfrm>
        </p:spPr>
        <p:txBody>
          <a:bodyPr/>
          <a:lstStyle/>
          <a:p>
            <a:r>
              <a:rPr lang="sv-SE" dirty="0">
                <a:latin typeface="+mn-lt"/>
              </a:rPr>
              <a:t>Program dialog 2 </a:t>
            </a:r>
          </a:p>
        </p:txBody>
      </p:sp>
      <p:sp>
        <p:nvSpPr>
          <p:cNvPr id="8" name="textruta 7">
            <a:extLst>
              <a:ext uri="{FF2B5EF4-FFF2-40B4-BE49-F238E27FC236}">
                <a16:creationId xmlns:a16="http://schemas.microsoft.com/office/drawing/2014/main" id="{1869E842-D791-4EFA-9DF0-9A880228B9BB}"/>
              </a:ext>
            </a:extLst>
          </p:cNvPr>
          <p:cNvSpPr txBox="1"/>
          <p:nvPr/>
        </p:nvSpPr>
        <p:spPr>
          <a:xfrm>
            <a:off x="323528" y="888847"/>
            <a:ext cx="5850651" cy="37861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1600" dirty="0"/>
              <a:t>Start kl. 08:30 </a:t>
            </a:r>
          </a:p>
          <a:p>
            <a:pPr marL="285750" indent="-285750">
              <a:lnSpc>
                <a:spcPct val="150000"/>
              </a:lnSpc>
              <a:buFont typeface="Arial" panose="020B0604020202020204" pitchFamily="34" charset="0"/>
              <a:buChar char="•"/>
            </a:pPr>
            <a:r>
              <a:rPr lang="sv-SE" sz="1400" dirty="0"/>
              <a:t>Gruppsamtal om övergripande åtgärdsförslag (45 min) </a:t>
            </a:r>
          </a:p>
          <a:p>
            <a:pPr marL="285750" indent="-285750">
              <a:lnSpc>
                <a:spcPct val="150000"/>
              </a:lnSpc>
              <a:buFont typeface="Arial" panose="020B0604020202020204" pitchFamily="34" charset="0"/>
              <a:buChar char="•"/>
            </a:pPr>
            <a:r>
              <a:rPr lang="sv-SE" sz="1400" dirty="0"/>
              <a:t>Gruppsamtal 1, förvalda ämnesområden (45 min) </a:t>
            </a:r>
          </a:p>
          <a:p>
            <a:pPr marL="285750" indent="-285750">
              <a:lnSpc>
                <a:spcPct val="150000"/>
              </a:lnSpc>
              <a:buFont typeface="Arial" panose="020B0604020202020204" pitchFamily="34" charset="0"/>
              <a:buChar char="•"/>
            </a:pPr>
            <a:r>
              <a:rPr lang="sv-SE" sz="1400" dirty="0"/>
              <a:t>Gruppsamtal 2, förvalda ämnesområden (45 min)</a:t>
            </a:r>
          </a:p>
          <a:p>
            <a:pPr marL="285750" indent="-285750">
              <a:lnSpc>
                <a:spcPct val="150000"/>
              </a:lnSpc>
              <a:buFont typeface="Arial" panose="020B0604020202020204" pitchFamily="34" charset="0"/>
              <a:buChar char="•"/>
            </a:pPr>
            <a:r>
              <a:rPr lang="sv-SE" sz="1600" dirty="0"/>
              <a:t>Lunch 1200-1255</a:t>
            </a:r>
          </a:p>
          <a:p>
            <a:pPr marL="285750" indent="-285750">
              <a:lnSpc>
                <a:spcPct val="150000"/>
              </a:lnSpc>
              <a:buFont typeface="Arial" panose="020B0604020202020204" pitchFamily="34" charset="0"/>
              <a:buChar char="•"/>
            </a:pPr>
            <a:r>
              <a:rPr lang="sv-SE" sz="1400" dirty="0"/>
              <a:t>Gruppsamtal 3, förvalda ämnesområden (45 min)</a:t>
            </a:r>
          </a:p>
          <a:p>
            <a:pPr marL="285750" indent="-285750">
              <a:lnSpc>
                <a:spcPct val="150000"/>
              </a:lnSpc>
              <a:buFont typeface="Arial" panose="020B0604020202020204" pitchFamily="34" charset="0"/>
              <a:buChar char="•"/>
            </a:pPr>
            <a:r>
              <a:rPr lang="sv-SE" sz="1400" dirty="0"/>
              <a:t>Gruppsamtal 4, förvalda ämnesområden (45 min)</a:t>
            </a:r>
          </a:p>
          <a:p>
            <a:pPr marL="285750" indent="-285750">
              <a:lnSpc>
                <a:spcPct val="150000"/>
              </a:lnSpc>
              <a:buFont typeface="Arial" panose="020B0604020202020204" pitchFamily="34" charset="0"/>
              <a:buChar char="•"/>
            </a:pPr>
            <a:r>
              <a:rPr lang="sv-SE" sz="1400" dirty="0"/>
              <a:t>Frågestund</a:t>
            </a:r>
          </a:p>
          <a:p>
            <a:pPr marL="285750" indent="-285750">
              <a:lnSpc>
                <a:spcPct val="150000"/>
              </a:lnSpc>
              <a:buFont typeface="Arial" panose="020B0604020202020204" pitchFamily="34" charset="0"/>
              <a:buChar char="•"/>
            </a:pPr>
            <a:r>
              <a:rPr lang="sv-SE" sz="1400" dirty="0"/>
              <a:t>Utcheckning</a:t>
            </a:r>
          </a:p>
          <a:p>
            <a:pPr marL="285750" indent="-285750">
              <a:lnSpc>
                <a:spcPct val="150000"/>
              </a:lnSpc>
              <a:buFont typeface="Arial" panose="020B0604020202020204" pitchFamily="34" charset="0"/>
              <a:buChar char="•"/>
            </a:pPr>
            <a:r>
              <a:rPr lang="sv-SE" sz="1400" dirty="0"/>
              <a:t>Arbetet framåt, hur vi tar hand om synpunkter och Tack</a:t>
            </a:r>
            <a:r>
              <a:rPr lang="sv-SE" sz="1600" dirty="0"/>
              <a:t>! </a:t>
            </a:r>
          </a:p>
          <a:p>
            <a:pPr marL="285750" indent="-285750">
              <a:lnSpc>
                <a:spcPct val="150000"/>
              </a:lnSpc>
              <a:buFont typeface="Arial" panose="020B0604020202020204" pitchFamily="34" charset="0"/>
              <a:buChar char="•"/>
            </a:pPr>
            <a:r>
              <a:rPr lang="sv-SE" sz="1600" dirty="0"/>
              <a:t>Avslut kl. 16:15</a:t>
            </a:r>
          </a:p>
        </p:txBody>
      </p:sp>
      <p:sp>
        <p:nvSpPr>
          <p:cNvPr id="2" name="textruta 1">
            <a:extLst>
              <a:ext uri="{FF2B5EF4-FFF2-40B4-BE49-F238E27FC236}">
                <a16:creationId xmlns:a16="http://schemas.microsoft.com/office/drawing/2014/main" id="{47C6D21F-3821-EE85-1DD9-58D56639A9EC}"/>
              </a:ext>
            </a:extLst>
          </p:cNvPr>
          <p:cNvSpPr txBox="1"/>
          <p:nvPr/>
        </p:nvSpPr>
        <p:spPr>
          <a:xfrm>
            <a:off x="6294966" y="4869656"/>
            <a:ext cx="2756257" cy="253916"/>
          </a:xfrm>
          <a:prstGeom prst="rect">
            <a:avLst/>
          </a:prstGeom>
          <a:noFill/>
        </p:spPr>
        <p:txBody>
          <a:bodyPr wrap="square" lIns="91440" tIns="45720" rIns="91440" bIns="45720" rtlCol="0" anchor="t">
            <a:spAutoFit/>
          </a:bodyPr>
          <a:lstStyle/>
          <a:p>
            <a:r>
              <a:rPr lang="sv-SE" sz="1050" b="0" i="0">
                <a:solidFill>
                  <a:srgbClr val="2A2A2D"/>
                </a:solidFill>
                <a:effectLst/>
                <a:latin typeface="Arial"/>
                <a:cs typeface="Arial"/>
              </a:rPr>
              <a:t>Illustration: </a:t>
            </a:r>
            <a:r>
              <a:rPr lang="sv-SE" sz="1050">
                <a:solidFill>
                  <a:srgbClr val="2A2A2D"/>
                </a:solidFill>
                <a:latin typeface="Arial"/>
                <a:cs typeface="Arial"/>
              </a:rPr>
              <a:t>Tobias </a:t>
            </a:r>
            <a:r>
              <a:rPr lang="sv-SE" sz="1050" err="1">
                <a:solidFill>
                  <a:srgbClr val="2A2A2D"/>
                </a:solidFill>
                <a:latin typeface="Arial"/>
                <a:cs typeface="Arial"/>
              </a:rPr>
              <a:t>Flygar</a:t>
            </a:r>
            <a:r>
              <a:rPr lang="sv-SE" sz="1050">
                <a:solidFill>
                  <a:srgbClr val="2A2A2D"/>
                </a:solidFill>
                <a:latin typeface="Arial"/>
                <a:cs typeface="Arial"/>
              </a:rPr>
              <a:t>/ Studio</a:t>
            </a:r>
            <a:r>
              <a:rPr lang="sv-SE" sz="1050" b="0" i="0">
                <a:solidFill>
                  <a:srgbClr val="2A2A2D"/>
                </a:solidFill>
                <a:effectLst/>
                <a:latin typeface="Arial"/>
                <a:cs typeface="Arial"/>
              </a:rPr>
              <a:t> </a:t>
            </a:r>
            <a:r>
              <a:rPr lang="sv-SE" sz="1050" b="0" i="0" err="1">
                <a:solidFill>
                  <a:srgbClr val="2A2A2D"/>
                </a:solidFill>
                <a:effectLst/>
                <a:latin typeface="Arial"/>
                <a:cs typeface="Arial"/>
              </a:rPr>
              <a:t>Flygar</a:t>
            </a:r>
            <a:endParaRPr lang="sv-SE" sz="1050">
              <a:latin typeface="Arial"/>
              <a:cs typeface="Arial"/>
            </a:endParaRPr>
          </a:p>
        </p:txBody>
      </p:sp>
      <p:sp>
        <p:nvSpPr>
          <p:cNvPr id="3" name="Platshållare för bildnummer 2">
            <a:extLst>
              <a:ext uri="{FF2B5EF4-FFF2-40B4-BE49-F238E27FC236}">
                <a16:creationId xmlns:a16="http://schemas.microsoft.com/office/drawing/2014/main" id="{AFF6447E-062F-F7AA-33A0-B0ABC35E119D}"/>
              </a:ext>
            </a:extLst>
          </p:cNvPr>
          <p:cNvSpPr>
            <a:spLocks noGrp="1"/>
          </p:cNvSpPr>
          <p:nvPr>
            <p:ph type="sldNum" sz="quarter" idx="12"/>
          </p:nvPr>
        </p:nvSpPr>
        <p:spPr/>
        <p:txBody>
          <a:bodyPr/>
          <a:lstStyle/>
          <a:p>
            <a:fld id="{1844E2AD-2CA4-4022-8F3B-D585D66E2E30}" type="slidenum">
              <a:rPr lang="sv-SE" smtClean="0"/>
              <a:pPr/>
              <a:t>23</a:t>
            </a:fld>
            <a:endParaRPr lang="sv-SE"/>
          </a:p>
        </p:txBody>
      </p:sp>
      <p:pic>
        <p:nvPicPr>
          <p:cNvPr id="7" name="Bildobjekt 6">
            <a:extLst>
              <a:ext uri="{FF2B5EF4-FFF2-40B4-BE49-F238E27FC236}">
                <a16:creationId xmlns:a16="http://schemas.microsoft.com/office/drawing/2014/main" id="{8F6B7867-FC82-4C04-BB4B-FC4AD319483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230081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6859DA61-75D7-6DAC-C0A9-7C0F1C4281AA}"/>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29690" y="1084003"/>
            <a:ext cx="2214309" cy="3765726"/>
          </a:xfrm>
          <a:prstGeom prst="rect">
            <a:avLst/>
          </a:prstGeom>
        </p:spPr>
      </p:pic>
      <p:sp>
        <p:nvSpPr>
          <p:cNvPr id="5" name="Rubrik 4">
            <a:extLst>
              <a:ext uri="{FF2B5EF4-FFF2-40B4-BE49-F238E27FC236}">
                <a16:creationId xmlns:a16="http://schemas.microsoft.com/office/drawing/2014/main" id="{12934CAD-77D8-79C7-7F55-AB829806F695}"/>
              </a:ext>
            </a:extLst>
          </p:cNvPr>
          <p:cNvSpPr>
            <a:spLocks noGrp="1"/>
          </p:cNvSpPr>
          <p:nvPr>
            <p:ph type="title"/>
          </p:nvPr>
        </p:nvSpPr>
        <p:spPr>
          <a:xfrm>
            <a:off x="323527" y="267494"/>
            <a:ext cx="5479907" cy="575003"/>
          </a:xfrm>
        </p:spPr>
        <p:txBody>
          <a:bodyPr/>
          <a:lstStyle/>
          <a:p>
            <a:r>
              <a:rPr lang="sv-SE" dirty="0"/>
              <a:t>Valbara ämnesområden</a:t>
            </a:r>
          </a:p>
        </p:txBody>
      </p:sp>
      <p:sp>
        <p:nvSpPr>
          <p:cNvPr id="4" name="Rektangel 3">
            <a:extLst>
              <a:ext uri="{FF2B5EF4-FFF2-40B4-BE49-F238E27FC236}">
                <a16:creationId xmlns:a16="http://schemas.microsoft.com/office/drawing/2014/main" id="{F6AC2F4C-3846-45CC-AE13-333ED40E0E9E}"/>
              </a:ext>
            </a:extLst>
          </p:cNvPr>
          <p:cNvSpPr/>
          <p:nvPr/>
        </p:nvSpPr>
        <p:spPr>
          <a:xfrm>
            <a:off x="216310" y="842497"/>
            <a:ext cx="5607965" cy="3785652"/>
          </a:xfrm>
          <a:prstGeom prst="rect">
            <a:avLst/>
          </a:prstGeom>
        </p:spPr>
        <p:txBody>
          <a:bodyPr wrap="square">
            <a:spAutoFit/>
          </a:bodyPr>
          <a:lstStyle/>
          <a:p>
            <a:pPr fontAlgn="ctr">
              <a:spcAft>
                <a:spcPts val="0"/>
              </a:spcAft>
            </a:pPr>
            <a:r>
              <a:rPr lang="sv-SE" sz="1200" b="1" dirty="0">
                <a:solidFill>
                  <a:srgbClr val="37362F"/>
                </a:solidFill>
                <a:latin typeface="Calibri" panose="020F0502020204030204" pitchFamily="34" charset="0"/>
                <a:ea typeface="Calibri" panose="020F0502020204030204" pitchFamily="34" charset="0"/>
                <a:cs typeface="Calibri" panose="020F0502020204030204" pitchFamily="34" charset="0"/>
              </a:rPr>
              <a:t>1 Åkermark </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Öka den strukturella variationen av livsmiljöer i odlingslandskapet</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Förbättra åkerns kvalitet för biologisk mångfald, inklusive kolinlagring</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Inför incitament för pollinatörsvänlig vägkantsskötsel</a:t>
            </a:r>
            <a:endParaRPr lang="sv-SE" sz="12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sv-SE" sz="1400" dirty="0">
                <a:solidFill>
                  <a:srgbClr val="37362F"/>
                </a:solidFill>
                <a:latin typeface="Calibri" panose="020F0502020204030204" pitchFamily="34" charset="0"/>
                <a:ea typeface="Calibri" panose="020F0502020204030204" pitchFamily="34" charset="0"/>
                <a:cs typeface="Calibri" panose="020F0502020204030204" pitchFamily="34" charset="0"/>
              </a:rPr>
              <a:t> </a:t>
            </a:r>
            <a:endParaRPr lang="sv-SE" sz="14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sv-SE" sz="1200" b="1" dirty="0">
                <a:solidFill>
                  <a:srgbClr val="37362F"/>
                </a:solidFill>
                <a:latin typeface="Calibri" panose="020F0502020204030204" pitchFamily="34" charset="0"/>
                <a:ea typeface="Calibri" panose="020F0502020204030204" pitchFamily="34" charset="0"/>
                <a:cs typeface="Calibri" panose="020F0502020204030204" pitchFamily="34" charset="0"/>
              </a:rPr>
              <a:t>2 Ängs- och betesmarker </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Anpassa och utveckla ersättningar och villkor för att gynna bete och slåtter</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Åtgärder som är anpassade för specifika arter och livsmiljötyper</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Stärk värdet på avslaget material och gynna utmagring av marker</a:t>
            </a:r>
          </a:p>
          <a:p>
            <a:pPr marL="800100" lvl="1" indent="-342900" fontAlgn="ctr">
              <a:buSzPts val="1000"/>
              <a:buFont typeface="Symbol" panose="05050102010706020507" pitchFamily="18" charset="2"/>
              <a:buChar char=""/>
              <a:tabLst>
                <a:tab pos="457200" algn="l"/>
              </a:tabLst>
            </a:pPr>
            <a:endPar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sv-SE" sz="1200" b="1" dirty="0">
                <a:solidFill>
                  <a:srgbClr val="37362F"/>
                </a:solidFill>
                <a:latin typeface="Calibri" panose="020F0502020204030204" pitchFamily="34" charset="0"/>
                <a:ea typeface="Calibri" panose="020F0502020204030204" pitchFamily="34" charset="0"/>
                <a:cs typeface="Calibri" panose="020F0502020204030204" pitchFamily="34" charset="0"/>
              </a:rPr>
              <a:t>3 Organogena jordar och våtmarker -återvätning och restaurering</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Restaurera dränerade organogena marker</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fontAlgn="ctr">
              <a:buSzPts val="1000"/>
              <a:buFont typeface="Symbol" panose="05050102010706020507" pitchFamily="18" charset="2"/>
              <a:buChar char=""/>
              <a:tabLst>
                <a:tab pos="457200" algn="l"/>
              </a:tabLst>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Fler våta miljöer i odlingslandskapet</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342900">
              <a:spcAft>
                <a:spcPts val="0"/>
              </a:spcAft>
            </a:pPr>
            <a:r>
              <a:rPr lang="sv-SE" sz="1400" dirty="0">
                <a:solidFill>
                  <a:srgbClr val="37362F"/>
                </a:solidFill>
                <a:latin typeface="Calibri" panose="020F0502020204030204" pitchFamily="34" charset="0"/>
                <a:ea typeface="Calibri" panose="020F0502020204030204" pitchFamily="34" charset="0"/>
                <a:cs typeface="Calibri" panose="020F0502020204030204" pitchFamily="34" charset="0"/>
              </a:rPr>
              <a:t> </a:t>
            </a:r>
            <a:endParaRPr lang="sv-SE" sz="14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sv-SE" sz="1200" b="1" dirty="0">
                <a:solidFill>
                  <a:srgbClr val="37362F"/>
                </a:solidFill>
                <a:latin typeface="Calibri" panose="020F0502020204030204" pitchFamily="34" charset="0"/>
                <a:ea typeface="Calibri" panose="020F0502020204030204" pitchFamily="34" charset="0"/>
                <a:cs typeface="Calibri" panose="020F0502020204030204" pitchFamily="34" charset="0"/>
              </a:rPr>
              <a:t>4 Vattendrag, svämplan och övergödning</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Markavvattning</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Svämplan</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Vattenuttag och vattenbrist</a:t>
            </a:r>
            <a:endParaRPr lang="sv-SE"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1000"/>
              </a:spcAft>
              <a:buFont typeface="Symbol" panose="05050102010706020507" pitchFamily="18" charset="2"/>
              <a:buChar char=""/>
            </a:pPr>
            <a:r>
              <a:rPr lang="sv-SE" sz="1200" dirty="0">
                <a:solidFill>
                  <a:srgbClr val="37362F"/>
                </a:solidFill>
                <a:latin typeface="Calibri" panose="020F0502020204030204" pitchFamily="34" charset="0"/>
                <a:ea typeface="Calibri" panose="020F0502020204030204" pitchFamily="34" charset="0"/>
                <a:cs typeface="Calibri" panose="020F0502020204030204" pitchFamily="34" charset="0"/>
              </a:rPr>
              <a:t>Övergödning</a:t>
            </a:r>
            <a:endParaRPr lang="sv-SE" sz="12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23B3B4F7-B315-47D5-A27C-D69C6CC2E941}"/>
              </a:ext>
            </a:extLst>
          </p:cNvPr>
          <p:cNvSpPr txBox="1"/>
          <p:nvPr/>
        </p:nvSpPr>
        <p:spPr>
          <a:xfrm>
            <a:off x="3520800" y="3873600"/>
            <a:ext cx="3211135" cy="369332"/>
          </a:xfrm>
          <a:prstGeom prst="rect">
            <a:avLst/>
          </a:prstGeom>
          <a:noFill/>
        </p:spPr>
        <p:txBody>
          <a:bodyPr wrap="none" rtlCol="0">
            <a:spAutoFit/>
          </a:bodyPr>
          <a:lstStyle/>
          <a:p>
            <a:r>
              <a:rPr lang="sv-SE" dirty="0">
                <a:solidFill>
                  <a:schemeClr val="accent6"/>
                </a:solidFill>
              </a:rPr>
              <a:t>Marina miljöer  - </a:t>
            </a:r>
            <a:r>
              <a:rPr lang="sv-SE" dirty="0" err="1">
                <a:solidFill>
                  <a:schemeClr val="accent6"/>
                </a:solidFill>
              </a:rPr>
              <a:t>HaVs</a:t>
            </a:r>
            <a:r>
              <a:rPr lang="sv-SE" dirty="0">
                <a:solidFill>
                  <a:schemeClr val="accent6"/>
                </a:solidFill>
              </a:rPr>
              <a:t> dialog!</a:t>
            </a:r>
          </a:p>
        </p:txBody>
      </p:sp>
      <p:sp>
        <p:nvSpPr>
          <p:cNvPr id="2" name="textruta 1">
            <a:extLst>
              <a:ext uri="{FF2B5EF4-FFF2-40B4-BE49-F238E27FC236}">
                <a16:creationId xmlns:a16="http://schemas.microsoft.com/office/drawing/2014/main" id="{47C6D21F-3821-EE85-1DD9-58D56639A9EC}"/>
              </a:ext>
            </a:extLst>
          </p:cNvPr>
          <p:cNvSpPr txBox="1"/>
          <p:nvPr/>
        </p:nvSpPr>
        <p:spPr>
          <a:xfrm>
            <a:off x="6294966" y="4869656"/>
            <a:ext cx="2756257" cy="253916"/>
          </a:xfrm>
          <a:prstGeom prst="rect">
            <a:avLst/>
          </a:prstGeom>
          <a:noFill/>
        </p:spPr>
        <p:txBody>
          <a:bodyPr wrap="square" lIns="91440" tIns="45720" rIns="91440" bIns="45720" rtlCol="0" anchor="t">
            <a:spAutoFit/>
          </a:bodyPr>
          <a:lstStyle/>
          <a:p>
            <a:r>
              <a:rPr lang="sv-SE" sz="1050" b="0" i="0">
                <a:solidFill>
                  <a:srgbClr val="2A2A2D"/>
                </a:solidFill>
                <a:effectLst/>
                <a:latin typeface="Arial"/>
                <a:cs typeface="Arial"/>
              </a:rPr>
              <a:t>Illustration: </a:t>
            </a:r>
            <a:r>
              <a:rPr lang="sv-SE" sz="1050">
                <a:solidFill>
                  <a:srgbClr val="2A2A2D"/>
                </a:solidFill>
                <a:latin typeface="Arial"/>
                <a:cs typeface="Arial"/>
              </a:rPr>
              <a:t>Tobias </a:t>
            </a:r>
            <a:r>
              <a:rPr lang="sv-SE" sz="1050" err="1">
                <a:solidFill>
                  <a:srgbClr val="2A2A2D"/>
                </a:solidFill>
                <a:latin typeface="Arial"/>
                <a:cs typeface="Arial"/>
              </a:rPr>
              <a:t>Flygar</a:t>
            </a:r>
            <a:r>
              <a:rPr lang="sv-SE" sz="1050">
                <a:solidFill>
                  <a:srgbClr val="2A2A2D"/>
                </a:solidFill>
                <a:latin typeface="Arial"/>
                <a:cs typeface="Arial"/>
              </a:rPr>
              <a:t>/ Studio</a:t>
            </a:r>
            <a:r>
              <a:rPr lang="sv-SE" sz="1050" b="0" i="0">
                <a:solidFill>
                  <a:srgbClr val="2A2A2D"/>
                </a:solidFill>
                <a:effectLst/>
                <a:latin typeface="Arial"/>
                <a:cs typeface="Arial"/>
              </a:rPr>
              <a:t> </a:t>
            </a:r>
            <a:r>
              <a:rPr lang="sv-SE" sz="1050" b="0" i="0" err="1">
                <a:solidFill>
                  <a:srgbClr val="2A2A2D"/>
                </a:solidFill>
                <a:effectLst/>
                <a:latin typeface="Arial"/>
                <a:cs typeface="Arial"/>
              </a:rPr>
              <a:t>Flygar</a:t>
            </a:r>
            <a:endParaRPr lang="sv-SE" sz="1050">
              <a:latin typeface="Arial"/>
              <a:cs typeface="Arial"/>
            </a:endParaRPr>
          </a:p>
        </p:txBody>
      </p:sp>
      <p:sp>
        <p:nvSpPr>
          <p:cNvPr id="3" name="Platshållare för bildnummer 2">
            <a:extLst>
              <a:ext uri="{FF2B5EF4-FFF2-40B4-BE49-F238E27FC236}">
                <a16:creationId xmlns:a16="http://schemas.microsoft.com/office/drawing/2014/main" id="{AFF6447E-062F-F7AA-33A0-B0ABC35E119D}"/>
              </a:ext>
            </a:extLst>
          </p:cNvPr>
          <p:cNvSpPr>
            <a:spLocks noGrp="1"/>
          </p:cNvSpPr>
          <p:nvPr>
            <p:ph type="sldNum" sz="quarter" idx="12"/>
          </p:nvPr>
        </p:nvSpPr>
        <p:spPr/>
        <p:txBody>
          <a:bodyPr/>
          <a:lstStyle/>
          <a:p>
            <a:fld id="{1844E2AD-2CA4-4022-8F3B-D585D66E2E30}" type="slidenum">
              <a:rPr lang="sv-SE" smtClean="0"/>
              <a:pPr/>
              <a:t>24</a:t>
            </a:fld>
            <a:endParaRPr lang="sv-SE"/>
          </a:p>
        </p:txBody>
      </p:sp>
      <p:pic>
        <p:nvPicPr>
          <p:cNvPr id="7" name="Bildobjekt 6">
            <a:extLst>
              <a:ext uri="{FF2B5EF4-FFF2-40B4-BE49-F238E27FC236}">
                <a16:creationId xmlns:a16="http://schemas.microsoft.com/office/drawing/2014/main" id="{94B45B6D-EFBA-4D27-94FF-84A17C28363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4954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D97F-57A9-7805-C73B-42F502C6D9E8}"/>
            </a:ext>
          </a:extLst>
        </p:cNvPr>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B7DB788D-E8EF-107B-41B9-F0288DCEDECE}"/>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835080" y="923397"/>
            <a:ext cx="2308919" cy="3947403"/>
          </a:xfrm>
          <a:prstGeom prst="rect">
            <a:avLst/>
          </a:prstGeom>
        </p:spPr>
      </p:pic>
      <p:sp>
        <p:nvSpPr>
          <p:cNvPr id="12" name="Rubrik 11">
            <a:extLst>
              <a:ext uri="{FF2B5EF4-FFF2-40B4-BE49-F238E27FC236}">
                <a16:creationId xmlns:a16="http://schemas.microsoft.com/office/drawing/2014/main" id="{D7FDEA1D-A4B6-43B5-BDA8-F04F83C68694}"/>
              </a:ext>
              <a:ext uri="{C183D7F6-B498-43B3-948B-1728B52AA6E4}">
                <adec:decorative xmlns:adec="http://schemas.microsoft.com/office/drawing/2017/decorative" val="0"/>
              </a:ext>
            </a:extLst>
          </p:cNvPr>
          <p:cNvSpPr>
            <a:spLocks noGrp="1"/>
          </p:cNvSpPr>
          <p:nvPr>
            <p:ph type="title" idx="4294967295"/>
          </p:nvPr>
        </p:nvSpPr>
        <p:spPr>
          <a:xfrm>
            <a:off x="323528" y="300019"/>
            <a:ext cx="3493264"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2E614C"/>
                </a:solidFill>
                <a:effectLst/>
                <a:uLnTx/>
                <a:uFillTx/>
                <a:latin typeface="Times New Roman" panose="02020603050405020304" pitchFamily="18" charset="0"/>
                <a:ea typeface="+mn-ea"/>
                <a:cs typeface="Times New Roman" panose="02020603050405020304" pitchFamily="18" charset="0"/>
              </a:rPr>
              <a:t>Anmälan dialog 2</a:t>
            </a:r>
          </a:p>
        </p:txBody>
      </p:sp>
      <p:sp>
        <p:nvSpPr>
          <p:cNvPr id="4" name="Rektangel 3">
            <a:extLst>
              <a:ext uri="{FF2B5EF4-FFF2-40B4-BE49-F238E27FC236}">
                <a16:creationId xmlns:a16="http://schemas.microsoft.com/office/drawing/2014/main" id="{54CAB48D-FD4F-4F8A-96D1-B09BB95AD5FC}"/>
              </a:ext>
            </a:extLst>
          </p:cNvPr>
          <p:cNvSpPr/>
          <p:nvPr/>
        </p:nvSpPr>
        <p:spPr>
          <a:xfrm>
            <a:off x="3816792" y="1549867"/>
            <a:ext cx="2849034" cy="1021883"/>
          </a:xfrm>
          <a:prstGeom prst="rect">
            <a:avLst/>
          </a:prstGeom>
        </p:spPr>
        <p:txBody>
          <a:bodyPr wrap="square">
            <a:spAutoFit/>
          </a:bodyPr>
          <a:lstStyle/>
          <a:p>
            <a:pPr>
              <a:lnSpc>
                <a:spcPct val="150000"/>
              </a:lnSpc>
            </a:pPr>
            <a:r>
              <a:rPr lang="sv-SE" sz="1400" dirty="0">
                <a:hlinkClick r:id="rId4"/>
              </a:rPr>
              <a:t>Välkommen till dialogmöte 2 om naturrestaureringsförordningen - Jordbruksverket.se</a:t>
            </a:r>
            <a:endParaRPr lang="sv-SE" sz="1400" dirty="0"/>
          </a:p>
        </p:txBody>
      </p:sp>
      <p:sp>
        <p:nvSpPr>
          <p:cNvPr id="2" name="textruta 1">
            <a:extLst>
              <a:ext uri="{FF2B5EF4-FFF2-40B4-BE49-F238E27FC236}">
                <a16:creationId xmlns:a16="http://schemas.microsoft.com/office/drawing/2014/main" id="{3F5C6ABD-9B04-2EF4-DCD8-1A5D9C72F2F9}"/>
              </a:ext>
            </a:extLst>
          </p:cNvPr>
          <p:cNvSpPr txBox="1"/>
          <p:nvPr/>
        </p:nvSpPr>
        <p:spPr>
          <a:xfrm>
            <a:off x="6244866" y="4869656"/>
            <a:ext cx="2756257" cy="253916"/>
          </a:xfrm>
          <a:prstGeom prst="rect">
            <a:avLst/>
          </a:prstGeom>
          <a:noFill/>
        </p:spPr>
        <p:txBody>
          <a:bodyPr wrap="square" lIns="91440" tIns="45720" rIns="91440" bIns="45720" rtlCol="0" anchor="t">
            <a:spAutoFit/>
          </a:bodyPr>
          <a:lstStyle/>
          <a:p>
            <a:r>
              <a:rPr lang="sv-SE" sz="1050" b="0" i="0" dirty="0">
                <a:solidFill>
                  <a:srgbClr val="2A2A2D"/>
                </a:solidFill>
                <a:effectLst/>
                <a:latin typeface="Arial"/>
                <a:cs typeface="Arial"/>
              </a:rPr>
              <a:t>Illustration: </a:t>
            </a:r>
            <a:r>
              <a:rPr lang="sv-SE" sz="1050" dirty="0">
                <a:solidFill>
                  <a:srgbClr val="2A2A2D"/>
                </a:solidFill>
                <a:latin typeface="Arial"/>
                <a:cs typeface="Arial"/>
              </a:rPr>
              <a:t>Tobias </a:t>
            </a:r>
            <a:r>
              <a:rPr lang="sv-SE" sz="1050" dirty="0" err="1">
                <a:solidFill>
                  <a:srgbClr val="2A2A2D"/>
                </a:solidFill>
                <a:latin typeface="Arial"/>
                <a:cs typeface="Arial"/>
              </a:rPr>
              <a:t>Flygar</a:t>
            </a:r>
            <a:r>
              <a:rPr lang="sv-SE" sz="1050" dirty="0">
                <a:solidFill>
                  <a:srgbClr val="2A2A2D"/>
                </a:solidFill>
                <a:latin typeface="Arial"/>
                <a:cs typeface="Arial"/>
              </a:rPr>
              <a:t>/ Studio</a:t>
            </a:r>
            <a:r>
              <a:rPr lang="sv-SE" sz="1050" b="0" i="0" dirty="0">
                <a:solidFill>
                  <a:srgbClr val="2A2A2D"/>
                </a:solidFill>
                <a:effectLst/>
                <a:latin typeface="Arial"/>
                <a:cs typeface="Arial"/>
              </a:rPr>
              <a:t> </a:t>
            </a:r>
            <a:r>
              <a:rPr lang="sv-SE" sz="1050" b="0" i="0" dirty="0" err="1">
                <a:solidFill>
                  <a:srgbClr val="2A2A2D"/>
                </a:solidFill>
                <a:effectLst/>
                <a:latin typeface="Arial"/>
                <a:cs typeface="Arial"/>
              </a:rPr>
              <a:t>Flygar</a:t>
            </a:r>
            <a:endParaRPr lang="sv-SE" sz="1050" dirty="0">
              <a:latin typeface="Arial"/>
              <a:cs typeface="Arial"/>
            </a:endParaRPr>
          </a:p>
        </p:txBody>
      </p:sp>
      <p:pic>
        <p:nvPicPr>
          <p:cNvPr id="8" name="Bildobjekt 7">
            <a:extLst>
              <a:ext uri="{FF2B5EF4-FFF2-40B4-BE49-F238E27FC236}">
                <a16:creationId xmlns:a16="http://schemas.microsoft.com/office/drawing/2014/main" id="{ECE13718-22FF-4500-90DB-83405424A8A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452" y="946349"/>
            <a:ext cx="3285947" cy="3596467"/>
          </a:xfrm>
          <a:prstGeom prst="rect">
            <a:avLst/>
          </a:prstGeom>
          <a:ln>
            <a:solidFill>
              <a:schemeClr val="tx1"/>
            </a:solidFill>
          </a:ln>
        </p:spPr>
      </p:pic>
      <p:pic>
        <p:nvPicPr>
          <p:cNvPr id="9" name="Bildobjekt 8">
            <a:extLst>
              <a:ext uri="{FF2B5EF4-FFF2-40B4-BE49-F238E27FC236}">
                <a16:creationId xmlns:a16="http://schemas.microsoft.com/office/drawing/2014/main" id="{61A4FAEB-AC87-4E69-8FB0-A65013391E6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
        <p:nvSpPr>
          <p:cNvPr id="3" name="Platshållare för bildnummer 2">
            <a:extLst>
              <a:ext uri="{FF2B5EF4-FFF2-40B4-BE49-F238E27FC236}">
                <a16:creationId xmlns:a16="http://schemas.microsoft.com/office/drawing/2014/main" id="{AC80498F-E7C8-9FF4-1A46-1175A40EB51C}"/>
              </a:ext>
            </a:extLst>
          </p:cNvPr>
          <p:cNvSpPr>
            <a:spLocks noGrp="1"/>
          </p:cNvSpPr>
          <p:nvPr>
            <p:ph type="sldNum" sz="quarter" idx="12"/>
          </p:nvPr>
        </p:nvSpPr>
        <p:spPr/>
        <p:txBody>
          <a:bodyPr/>
          <a:lstStyle/>
          <a:p>
            <a:fld id="{1844E2AD-2CA4-4022-8F3B-D585D66E2E30}" type="slidenum">
              <a:rPr lang="sv-SE" smtClean="0"/>
              <a:pPr/>
              <a:t>25</a:t>
            </a:fld>
            <a:endParaRPr lang="sv-SE"/>
          </a:p>
        </p:txBody>
      </p:sp>
    </p:spTree>
    <p:extLst>
      <p:ext uri="{BB962C8B-B14F-4D97-AF65-F5344CB8AC3E}">
        <p14:creationId xmlns:p14="http://schemas.microsoft.com/office/powerpoint/2010/main" val="3743735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D97F-57A9-7805-C73B-42F502C6D9E8}"/>
            </a:ext>
          </a:extLst>
        </p:cNvPr>
        <p:cNvGrpSpPr/>
        <p:nvPr/>
      </p:nvGrpSpPr>
      <p:grpSpPr>
        <a:xfrm>
          <a:off x="0" y="0"/>
          <a:ext cx="0" cy="0"/>
          <a:chOff x="0" y="0"/>
          <a:chExt cx="0" cy="0"/>
        </a:xfrm>
      </p:grpSpPr>
      <p:sp>
        <p:nvSpPr>
          <p:cNvPr id="12" name="Rubrik 11">
            <a:extLst>
              <a:ext uri="{FF2B5EF4-FFF2-40B4-BE49-F238E27FC236}">
                <a16:creationId xmlns:a16="http://schemas.microsoft.com/office/drawing/2014/main" id="{D7FDEA1D-A4B6-43B5-BDA8-F04F83C68694}"/>
              </a:ext>
              <a:ext uri="{C183D7F6-B498-43B3-948B-1728B52AA6E4}">
                <adec:decorative xmlns:adec="http://schemas.microsoft.com/office/drawing/2017/decorative" val="0"/>
              </a:ext>
            </a:extLst>
          </p:cNvPr>
          <p:cNvSpPr>
            <a:spLocks noGrp="1"/>
          </p:cNvSpPr>
          <p:nvPr>
            <p:ph type="title" idx="4294967295"/>
          </p:nvPr>
        </p:nvSpPr>
        <p:spPr>
          <a:xfrm>
            <a:off x="323528" y="300019"/>
            <a:ext cx="4493538"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600" dirty="0">
                <a:solidFill>
                  <a:schemeClr val="accent2"/>
                </a:solidFill>
                <a:latin typeface="+mn-lt"/>
              </a:rPr>
              <a:t>Mötesregler dialog 2 </a:t>
            </a:r>
          </a:p>
        </p:txBody>
      </p:sp>
      <p:sp>
        <p:nvSpPr>
          <p:cNvPr id="4" name="Platshållare för text 3">
            <a:extLst>
              <a:ext uri="{FF2B5EF4-FFF2-40B4-BE49-F238E27FC236}">
                <a16:creationId xmlns:a16="http://schemas.microsoft.com/office/drawing/2014/main" id="{65AD98D1-4B69-23C9-D747-8648145EDB4D}"/>
              </a:ext>
            </a:extLst>
          </p:cNvPr>
          <p:cNvSpPr>
            <a:spLocks noGrp="1"/>
          </p:cNvSpPr>
          <p:nvPr>
            <p:ph type="body" sz="quarter" idx="14"/>
          </p:nvPr>
        </p:nvSpPr>
        <p:spPr>
          <a:xfrm>
            <a:off x="323528" y="1059509"/>
            <a:ext cx="5921338" cy="2441337"/>
          </a:xfrm>
        </p:spPr>
        <p:txBody>
          <a:bodyPr vert="horz" lIns="91440" tIns="45720" rIns="91440" bIns="45720" rtlCol="0" anchor="t">
            <a:noAutofit/>
          </a:bodyPr>
          <a:lstStyle/>
          <a:p>
            <a:pPr>
              <a:lnSpc>
                <a:spcPct val="150000"/>
              </a:lnSpc>
            </a:pPr>
            <a:r>
              <a:rPr lang="sv-SE" sz="1400" dirty="0"/>
              <a:t>Kom förberedd! Ta del av Dialogunderlaget – i synnerhet denna presentation</a:t>
            </a:r>
          </a:p>
          <a:p>
            <a:pPr>
              <a:lnSpc>
                <a:spcPct val="150000"/>
              </a:lnSpc>
            </a:pPr>
            <a:r>
              <a:rPr lang="sv-SE" sz="1400" dirty="0">
                <a:cs typeface="Arial"/>
              </a:rPr>
              <a:t>Vi pratar om åtgärdsförslag som tillhör ämnesområdet</a:t>
            </a:r>
          </a:p>
          <a:p>
            <a:pPr>
              <a:lnSpc>
                <a:spcPct val="150000"/>
              </a:lnSpc>
            </a:pPr>
            <a:r>
              <a:rPr lang="sv-SE" sz="1400" dirty="0"/>
              <a:t>Alla perspektiv är intressanta, deltagare behöver inte vara överens</a:t>
            </a:r>
          </a:p>
          <a:p>
            <a:pPr>
              <a:lnSpc>
                <a:spcPct val="150000"/>
              </a:lnSpc>
            </a:pPr>
            <a:r>
              <a:rPr lang="sv-SE" sz="1400" dirty="0"/>
              <a:t>Webbenkät för att komplettera synpunkter</a:t>
            </a:r>
            <a:endParaRPr lang="sv-SE" sz="1400" dirty="0">
              <a:cs typeface="Arial" panose="020B0604020202020204"/>
            </a:endParaRPr>
          </a:p>
        </p:txBody>
      </p:sp>
      <p:pic>
        <p:nvPicPr>
          <p:cNvPr id="6" name="Platshållare för bild 5">
            <a:extLst>
              <a:ext uri="{FF2B5EF4-FFF2-40B4-BE49-F238E27FC236}">
                <a16:creationId xmlns:a16="http://schemas.microsoft.com/office/drawing/2014/main" id="{B7DB788D-E8EF-107B-41B9-F0288DCEDECE}"/>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14694" y="1059508"/>
            <a:ext cx="2229305" cy="3811291"/>
          </a:xfrm>
          <a:prstGeom prst="rect">
            <a:avLst/>
          </a:prstGeom>
        </p:spPr>
      </p:pic>
      <p:sp>
        <p:nvSpPr>
          <p:cNvPr id="2" name="textruta 1">
            <a:extLst>
              <a:ext uri="{FF2B5EF4-FFF2-40B4-BE49-F238E27FC236}">
                <a16:creationId xmlns:a16="http://schemas.microsoft.com/office/drawing/2014/main" id="{3F5C6ABD-9B04-2EF4-DCD8-1A5D9C72F2F9}"/>
              </a:ext>
            </a:extLst>
          </p:cNvPr>
          <p:cNvSpPr txBox="1"/>
          <p:nvPr/>
        </p:nvSpPr>
        <p:spPr>
          <a:xfrm>
            <a:off x="6244866" y="4869656"/>
            <a:ext cx="2756257" cy="253916"/>
          </a:xfrm>
          <a:prstGeom prst="rect">
            <a:avLst/>
          </a:prstGeom>
          <a:noFill/>
        </p:spPr>
        <p:txBody>
          <a:bodyPr wrap="square" lIns="91440" tIns="45720" rIns="91440" bIns="45720" rtlCol="0" anchor="t">
            <a:spAutoFit/>
          </a:bodyPr>
          <a:lstStyle/>
          <a:p>
            <a:r>
              <a:rPr lang="sv-SE" sz="1050" b="0" i="0" dirty="0">
                <a:solidFill>
                  <a:srgbClr val="2A2A2D"/>
                </a:solidFill>
                <a:effectLst/>
                <a:latin typeface="Arial"/>
                <a:cs typeface="Arial"/>
              </a:rPr>
              <a:t>Illustration: </a:t>
            </a:r>
            <a:r>
              <a:rPr lang="sv-SE" sz="1050" dirty="0">
                <a:solidFill>
                  <a:srgbClr val="2A2A2D"/>
                </a:solidFill>
                <a:latin typeface="Arial"/>
                <a:cs typeface="Arial"/>
              </a:rPr>
              <a:t>Tobias </a:t>
            </a:r>
            <a:r>
              <a:rPr lang="sv-SE" sz="1050" dirty="0" err="1">
                <a:solidFill>
                  <a:srgbClr val="2A2A2D"/>
                </a:solidFill>
                <a:latin typeface="Arial"/>
                <a:cs typeface="Arial"/>
              </a:rPr>
              <a:t>Flygar</a:t>
            </a:r>
            <a:r>
              <a:rPr lang="sv-SE" sz="1050" dirty="0">
                <a:solidFill>
                  <a:srgbClr val="2A2A2D"/>
                </a:solidFill>
                <a:latin typeface="Arial"/>
                <a:cs typeface="Arial"/>
              </a:rPr>
              <a:t>/ Studio</a:t>
            </a:r>
            <a:r>
              <a:rPr lang="sv-SE" sz="1050" b="0" i="0" dirty="0">
                <a:solidFill>
                  <a:srgbClr val="2A2A2D"/>
                </a:solidFill>
                <a:effectLst/>
                <a:latin typeface="Arial"/>
                <a:cs typeface="Arial"/>
              </a:rPr>
              <a:t> </a:t>
            </a:r>
            <a:r>
              <a:rPr lang="sv-SE" sz="1050" b="0" i="0" dirty="0" err="1">
                <a:solidFill>
                  <a:srgbClr val="2A2A2D"/>
                </a:solidFill>
                <a:effectLst/>
                <a:latin typeface="Arial"/>
                <a:cs typeface="Arial"/>
              </a:rPr>
              <a:t>Flygar</a:t>
            </a:r>
            <a:endParaRPr lang="sv-SE" sz="1050" dirty="0">
              <a:latin typeface="Arial"/>
              <a:cs typeface="Arial"/>
            </a:endParaRPr>
          </a:p>
        </p:txBody>
      </p:sp>
      <p:sp>
        <p:nvSpPr>
          <p:cNvPr id="3" name="Platshållare för bildnummer 2">
            <a:extLst>
              <a:ext uri="{FF2B5EF4-FFF2-40B4-BE49-F238E27FC236}">
                <a16:creationId xmlns:a16="http://schemas.microsoft.com/office/drawing/2014/main" id="{AC80498F-E7C8-9FF4-1A46-1175A40EB51C}"/>
              </a:ext>
            </a:extLst>
          </p:cNvPr>
          <p:cNvSpPr>
            <a:spLocks noGrp="1"/>
          </p:cNvSpPr>
          <p:nvPr>
            <p:ph type="sldNum" sz="quarter" idx="12"/>
          </p:nvPr>
        </p:nvSpPr>
        <p:spPr/>
        <p:txBody>
          <a:bodyPr/>
          <a:lstStyle/>
          <a:p>
            <a:fld id="{1844E2AD-2CA4-4022-8F3B-D585D66E2E30}" type="slidenum">
              <a:rPr lang="sv-SE" smtClean="0"/>
              <a:pPr/>
              <a:t>26</a:t>
            </a:fld>
            <a:endParaRPr lang="sv-SE"/>
          </a:p>
        </p:txBody>
      </p:sp>
      <p:pic>
        <p:nvPicPr>
          <p:cNvPr id="7" name="Bildobjekt 6">
            <a:extLst>
              <a:ext uri="{FF2B5EF4-FFF2-40B4-BE49-F238E27FC236}">
                <a16:creationId xmlns:a16="http://schemas.microsoft.com/office/drawing/2014/main" id="{2FD8F927-9F34-4E38-A1A1-44833CD95DB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274129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D97F-57A9-7805-C73B-42F502C6D9E8}"/>
            </a:ext>
          </a:extLst>
        </p:cNvPr>
        <p:cNvGrpSpPr/>
        <p:nvPr/>
      </p:nvGrpSpPr>
      <p:grpSpPr>
        <a:xfrm>
          <a:off x="0" y="0"/>
          <a:ext cx="0" cy="0"/>
          <a:chOff x="0" y="0"/>
          <a:chExt cx="0" cy="0"/>
        </a:xfrm>
      </p:grpSpPr>
      <p:sp>
        <p:nvSpPr>
          <p:cNvPr id="12" name="Rubrik 11">
            <a:extLst>
              <a:ext uri="{FF2B5EF4-FFF2-40B4-BE49-F238E27FC236}">
                <a16:creationId xmlns:a16="http://schemas.microsoft.com/office/drawing/2014/main" id="{D7FDEA1D-A4B6-43B5-BDA8-F04F83C68694}"/>
              </a:ext>
              <a:ext uri="{C183D7F6-B498-43B3-948B-1728B52AA6E4}">
                <adec:decorative xmlns:adec="http://schemas.microsoft.com/office/drawing/2017/decorative" val="0"/>
              </a:ext>
            </a:extLst>
          </p:cNvPr>
          <p:cNvSpPr>
            <a:spLocks noGrp="1"/>
          </p:cNvSpPr>
          <p:nvPr>
            <p:ph type="title" idx="4294967295"/>
          </p:nvPr>
        </p:nvSpPr>
        <p:spPr>
          <a:xfrm>
            <a:off x="223945" y="312615"/>
            <a:ext cx="663938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600" dirty="0">
                <a:solidFill>
                  <a:schemeClr val="accent2"/>
                </a:solidFill>
                <a:latin typeface="+mn-lt"/>
              </a:rPr>
              <a:t>Vad gör vi med era synpunkter?</a:t>
            </a:r>
          </a:p>
        </p:txBody>
      </p:sp>
      <p:sp>
        <p:nvSpPr>
          <p:cNvPr id="7" name="Platshållare för text 3">
            <a:extLst>
              <a:ext uri="{FF2B5EF4-FFF2-40B4-BE49-F238E27FC236}">
                <a16:creationId xmlns:a16="http://schemas.microsoft.com/office/drawing/2014/main" id="{EAE3749B-50A3-41F9-B1DC-F22D2CC56A69}"/>
              </a:ext>
            </a:extLst>
          </p:cNvPr>
          <p:cNvSpPr>
            <a:spLocks noGrp="1"/>
          </p:cNvSpPr>
          <p:nvPr>
            <p:ph type="body" sz="quarter" idx="14"/>
          </p:nvPr>
        </p:nvSpPr>
        <p:spPr>
          <a:xfrm>
            <a:off x="223944" y="1076509"/>
            <a:ext cx="6410319" cy="2016887"/>
          </a:xfrm>
        </p:spPr>
        <p:txBody>
          <a:bodyPr vert="horz" lIns="91440" tIns="45720" rIns="91440" bIns="45720" rtlCol="0" anchor="t">
            <a:noAutofit/>
          </a:bodyPr>
          <a:lstStyle/>
          <a:p>
            <a:pPr>
              <a:lnSpc>
                <a:spcPct val="150000"/>
              </a:lnSpc>
            </a:pPr>
            <a:r>
              <a:rPr lang="sv-SE" sz="1600" dirty="0"/>
              <a:t>Sammanfattar och skickar till artikelgrupperna som arbetar in dem i förslaget till plan för restaurering av natur </a:t>
            </a:r>
          </a:p>
          <a:p>
            <a:pPr>
              <a:lnSpc>
                <a:spcPct val="150000"/>
              </a:lnSpc>
            </a:pPr>
            <a:r>
              <a:rPr lang="sv-SE" sz="1600" dirty="0">
                <a:cs typeface="Arial"/>
              </a:rPr>
              <a:t>Vi delar en sammanfattning av gruppsamtalen med deltagarna  </a:t>
            </a:r>
          </a:p>
          <a:p>
            <a:pPr>
              <a:lnSpc>
                <a:spcPct val="150000"/>
              </a:lnSpc>
            </a:pPr>
            <a:r>
              <a:rPr lang="sv-SE" sz="1600" dirty="0">
                <a:cs typeface="Arial"/>
              </a:rPr>
              <a:t>Vi delar en sammanfattning av svar i webbenkäten med deltagarna </a:t>
            </a:r>
            <a:endParaRPr lang="sv-SE" dirty="0">
              <a:cs typeface="Arial" panose="020B0604020202020204"/>
            </a:endParaRPr>
          </a:p>
        </p:txBody>
      </p:sp>
      <p:pic>
        <p:nvPicPr>
          <p:cNvPr id="6" name="Platshållare för bild 5">
            <a:extLst>
              <a:ext uri="{FF2B5EF4-FFF2-40B4-BE49-F238E27FC236}">
                <a16:creationId xmlns:a16="http://schemas.microsoft.com/office/drawing/2014/main" id="{B7DB788D-E8EF-107B-41B9-F0288DCEDECE}"/>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24639" y="1076509"/>
            <a:ext cx="2219360" cy="3794290"/>
          </a:xfrm>
          <a:prstGeom prst="rect">
            <a:avLst/>
          </a:prstGeom>
        </p:spPr>
      </p:pic>
      <p:sp>
        <p:nvSpPr>
          <p:cNvPr id="3" name="Platshållare för bildnummer 2">
            <a:extLst>
              <a:ext uri="{FF2B5EF4-FFF2-40B4-BE49-F238E27FC236}">
                <a16:creationId xmlns:a16="http://schemas.microsoft.com/office/drawing/2014/main" id="{AC80498F-E7C8-9FF4-1A46-1175A40EB51C}"/>
              </a:ext>
            </a:extLst>
          </p:cNvPr>
          <p:cNvSpPr>
            <a:spLocks noGrp="1"/>
          </p:cNvSpPr>
          <p:nvPr>
            <p:ph type="sldNum" sz="quarter" idx="12"/>
          </p:nvPr>
        </p:nvSpPr>
        <p:spPr/>
        <p:txBody>
          <a:bodyPr/>
          <a:lstStyle/>
          <a:p>
            <a:fld id="{1844E2AD-2CA4-4022-8F3B-D585D66E2E30}" type="slidenum">
              <a:rPr lang="sv-SE" smtClean="0"/>
              <a:pPr/>
              <a:t>27</a:t>
            </a:fld>
            <a:endParaRPr lang="sv-SE"/>
          </a:p>
        </p:txBody>
      </p:sp>
      <p:sp>
        <p:nvSpPr>
          <p:cNvPr id="2" name="textruta 1">
            <a:extLst>
              <a:ext uri="{FF2B5EF4-FFF2-40B4-BE49-F238E27FC236}">
                <a16:creationId xmlns:a16="http://schemas.microsoft.com/office/drawing/2014/main" id="{3F5C6ABD-9B04-2EF4-DCD8-1A5D9C72F2F9}"/>
              </a:ext>
            </a:extLst>
          </p:cNvPr>
          <p:cNvSpPr txBox="1"/>
          <p:nvPr/>
        </p:nvSpPr>
        <p:spPr>
          <a:xfrm>
            <a:off x="6244866" y="4869656"/>
            <a:ext cx="2756257" cy="253916"/>
          </a:xfrm>
          <a:prstGeom prst="rect">
            <a:avLst/>
          </a:prstGeom>
          <a:noFill/>
        </p:spPr>
        <p:txBody>
          <a:bodyPr wrap="square" lIns="91440" tIns="45720" rIns="91440" bIns="45720" rtlCol="0" anchor="t">
            <a:spAutoFit/>
          </a:bodyPr>
          <a:lstStyle/>
          <a:p>
            <a:r>
              <a:rPr lang="sv-SE" sz="1050" b="0" i="0" dirty="0">
                <a:solidFill>
                  <a:srgbClr val="2A2A2D"/>
                </a:solidFill>
                <a:effectLst/>
                <a:latin typeface="Arial"/>
                <a:cs typeface="Arial"/>
              </a:rPr>
              <a:t>Illustration: </a:t>
            </a:r>
            <a:r>
              <a:rPr lang="sv-SE" sz="1050" dirty="0">
                <a:solidFill>
                  <a:srgbClr val="2A2A2D"/>
                </a:solidFill>
                <a:latin typeface="Arial"/>
                <a:cs typeface="Arial"/>
              </a:rPr>
              <a:t>Tobias </a:t>
            </a:r>
            <a:r>
              <a:rPr lang="sv-SE" sz="1050" dirty="0" err="1">
                <a:solidFill>
                  <a:srgbClr val="2A2A2D"/>
                </a:solidFill>
                <a:latin typeface="Arial"/>
                <a:cs typeface="Arial"/>
              </a:rPr>
              <a:t>Flygar</a:t>
            </a:r>
            <a:r>
              <a:rPr lang="sv-SE" sz="1050" dirty="0">
                <a:solidFill>
                  <a:srgbClr val="2A2A2D"/>
                </a:solidFill>
                <a:latin typeface="Arial"/>
                <a:cs typeface="Arial"/>
              </a:rPr>
              <a:t>/ Studio</a:t>
            </a:r>
            <a:r>
              <a:rPr lang="sv-SE" sz="1050" b="0" i="0" dirty="0">
                <a:solidFill>
                  <a:srgbClr val="2A2A2D"/>
                </a:solidFill>
                <a:effectLst/>
                <a:latin typeface="Arial"/>
                <a:cs typeface="Arial"/>
              </a:rPr>
              <a:t> </a:t>
            </a:r>
            <a:r>
              <a:rPr lang="sv-SE" sz="1050" b="0" i="0" dirty="0" err="1">
                <a:solidFill>
                  <a:srgbClr val="2A2A2D"/>
                </a:solidFill>
                <a:effectLst/>
                <a:latin typeface="Arial"/>
                <a:cs typeface="Arial"/>
              </a:rPr>
              <a:t>Flygar</a:t>
            </a:r>
            <a:endParaRPr lang="sv-SE" sz="1050" dirty="0">
              <a:latin typeface="Arial"/>
              <a:cs typeface="Arial"/>
            </a:endParaRPr>
          </a:p>
        </p:txBody>
      </p:sp>
      <p:pic>
        <p:nvPicPr>
          <p:cNvPr id="8" name="Bildobjekt 7">
            <a:extLst>
              <a:ext uri="{FF2B5EF4-FFF2-40B4-BE49-F238E27FC236}">
                <a16:creationId xmlns:a16="http://schemas.microsoft.com/office/drawing/2014/main" id="{95A3F972-BD47-4B34-A3F6-BE3E463029C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3767460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E47D5-73D8-428C-A41A-0544BEED9A64}"/>
              </a:ext>
            </a:extLst>
          </p:cNvPr>
          <p:cNvSpPr>
            <a:spLocks noGrp="1"/>
          </p:cNvSpPr>
          <p:nvPr>
            <p:ph type="title"/>
          </p:nvPr>
        </p:nvSpPr>
        <p:spPr/>
        <p:txBody>
          <a:bodyPr/>
          <a:lstStyle/>
          <a:p>
            <a:r>
              <a:rPr lang="sv-SE" dirty="0"/>
              <a:t>Vilka mål ska vi nå inom förordningen?</a:t>
            </a:r>
          </a:p>
        </p:txBody>
      </p:sp>
      <p:pic>
        <p:nvPicPr>
          <p:cNvPr id="7" name="Platshållare för innehåll 6">
            <a:extLst>
              <a:ext uri="{FF2B5EF4-FFF2-40B4-BE49-F238E27FC236}">
                <a16:creationId xmlns:a16="http://schemas.microsoft.com/office/drawing/2014/main" id="{A4C1BA36-D2DA-4F23-8994-14CE8D1EA3A4}"/>
              </a:ext>
              <a:ext uri="{C183D7F6-B498-43B3-948B-1728B52AA6E4}">
                <adec:decorative xmlns:adec="http://schemas.microsoft.com/office/drawing/2017/decorative" val="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2003137" y="1728663"/>
            <a:ext cx="3760649" cy="2820487"/>
          </a:xfrm>
        </p:spPr>
      </p:pic>
      <p:sp>
        <p:nvSpPr>
          <p:cNvPr id="4" name="Platshållare för datum 3">
            <a:extLst>
              <a:ext uri="{FF2B5EF4-FFF2-40B4-BE49-F238E27FC236}">
                <a16:creationId xmlns:a16="http://schemas.microsoft.com/office/drawing/2014/main" id="{BAB6BE4C-E7E0-4486-8E3F-E41543F64623}"/>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2F3B515E-D42A-4BFC-8C0C-D36F79AEA6F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28</a:t>
            </a:fld>
            <a:endParaRPr lang="sv-SE">
              <a:solidFill>
                <a:prstClr val="black"/>
              </a:solidFill>
            </a:endParaRPr>
          </a:p>
        </p:txBody>
      </p:sp>
      <p:sp>
        <p:nvSpPr>
          <p:cNvPr id="3" name="Ellips 2">
            <a:extLst>
              <a:ext uri="{FF2B5EF4-FFF2-40B4-BE49-F238E27FC236}">
                <a16:creationId xmlns:a16="http://schemas.microsoft.com/office/drawing/2014/main" id="{B43AB039-6463-4534-899F-542172F0828F}"/>
              </a:ext>
              <a:ext uri="{C183D7F6-B498-43B3-948B-1728B52AA6E4}">
                <adec:decorative xmlns:adec="http://schemas.microsoft.com/office/drawing/2017/decorative" val="1"/>
              </a:ext>
            </a:extLst>
          </p:cNvPr>
          <p:cNvSpPr/>
          <p:nvPr/>
        </p:nvSpPr>
        <p:spPr>
          <a:xfrm>
            <a:off x="5855681" y="1530220"/>
            <a:ext cx="3272300" cy="2528596"/>
          </a:xfrm>
          <a:prstGeom prst="ellipse">
            <a:avLst/>
          </a:prstGeom>
          <a:blipFill>
            <a:blip r:embed="rId3"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effectLst>
                  <a:glow rad="228600">
                    <a:schemeClr val="accent3">
                      <a:satMod val="175000"/>
                      <a:alpha val="40000"/>
                    </a:schemeClr>
                  </a:glow>
                </a:effectLst>
              </a:rPr>
              <a:t>Fokus Jordbruksekosystem</a:t>
            </a:r>
          </a:p>
        </p:txBody>
      </p:sp>
    </p:spTree>
    <p:extLst>
      <p:ext uri="{BB962C8B-B14F-4D97-AF65-F5344CB8AC3E}">
        <p14:creationId xmlns:p14="http://schemas.microsoft.com/office/powerpoint/2010/main" val="297183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4</a:t>
            </a: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normAutofit/>
          </a:bodyPr>
          <a:lstStyle/>
          <a:p>
            <a:pPr marL="0" indent="0">
              <a:buNone/>
            </a:pPr>
            <a:r>
              <a:rPr lang="sv-SE" b="1" dirty="0"/>
              <a:t>Restaurering av betesmarker och slåtterängar</a:t>
            </a:r>
          </a:p>
          <a:p>
            <a:r>
              <a:rPr lang="sv-SE" dirty="0"/>
              <a:t>I naturrestaureringsförordningen finns krav på att </a:t>
            </a:r>
            <a:r>
              <a:rPr lang="sv-SE" b="1" dirty="0"/>
              <a:t>restaurera och återskapa</a:t>
            </a:r>
            <a:r>
              <a:rPr lang="sv-SE" dirty="0"/>
              <a:t> ängs- och betesmarker samt restaurera </a:t>
            </a:r>
            <a:r>
              <a:rPr lang="sv-SE" b="1" dirty="0"/>
              <a:t>livsmiljöer för utpekade arter</a:t>
            </a:r>
            <a:r>
              <a:rPr lang="sv-SE" dirty="0"/>
              <a:t>. </a:t>
            </a:r>
          </a:p>
          <a:p>
            <a:r>
              <a:rPr lang="sv-SE" dirty="0"/>
              <a:t>Senast år 2030 ska vi ha </a:t>
            </a:r>
            <a:r>
              <a:rPr lang="sv-SE" b="1" dirty="0"/>
              <a:t>börjat restaurera 30 procent </a:t>
            </a:r>
            <a:r>
              <a:rPr lang="sv-SE" dirty="0"/>
              <a:t>av arealen av livsmiljötyp som inte är i gott skick, senast år 2040, 60 procent och senast år 2050 90 procent. Parallellt ska marker som redan är i gott tillstånd inte försämras avsevärt. </a:t>
            </a:r>
          </a:p>
          <a:p>
            <a:r>
              <a:rPr lang="sv-SE" dirty="0"/>
              <a:t>Senast år 2030 minst </a:t>
            </a:r>
            <a:r>
              <a:rPr lang="sv-SE" b="1" dirty="0"/>
              <a:t>30%</a:t>
            </a:r>
            <a:r>
              <a:rPr lang="sv-SE" dirty="0"/>
              <a:t> av den ytterligare ytan som krävs för att nå gynnsam referensareal vara </a:t>
            </a:r>
            <a:r>
              <a:rPr lang="sv-SE" b="1" dirty="0"/>
              <a:t>återskapad</a:t>
            </a:r>
            <a:r>
              <a:rPr lang="sv-SE" dirty="0"/>
              <a:t>. </a:t>
            </a:r>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29</a:t>
            </a:fld>
            <a:endParaRPr lang="sv-SE">
              <a:solidFill>
                <a:prstClr val="black"/>
              </a:solidFill>
              <a:latin typeface="Arial"/>
            </a:endParaRPr>
          </a:p>
        </p:txBody>
      </p:sp>
    </p:spTree>
    <p:extLst>
      <p:ext uri="{BB962C8B-B14F-4D97-AF65-F5344CB8AC3E}">
        <p14:creationId xmlns:p14="http://schemas.microsoft.com/office/powerpoint/2010/main" val="142146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C6943-7667-4B5E-BD42-A07736B0692B}"/>
              </a:ext>
            </a:extLst>
          </p:cNvPr>
          <p:cNvSpPr>
            <a:spLocks noGrp="1"/>
          </p:cNvSpPr>
          <p:nvPr>
            <p:ph type="title"/>
          </p:nvPr>
        </p:nvSpPr>
        <p:spPr>
          <a:xfrm>
            <a:off x="885823" y="61911"/>
            <a:ext cx="6784475" cy="897731"/>
          </a:xfrm>
        </p:spPr>
        <p:txBody>
          <a:bodyPr/>
          <a:lstStyle/>
          <a:p>
            <a:r>
              <a:rPr lang="sv-SE" dirty="0"/>
              <a:t>Agendan</a:t>
            </a:r>
          </a:p>
        </p:txBody>
      </p:sp>
      <p:sp>
        <p:nvSpPr>
          <p:cNvPr id="3" name="Platshållare för text 2">
            <a:extLst>
              <a:ext uri="{FF2B5EF4-FFF2-40B4-BE49-F238E27FC236}">
                <a16:creationId xmlns:a16="http://schemas.microsoft.com/office/drawing/2014/main" id="{1329CD03-7A38-4BC5-A3BD-F7A5AF2DFBC8}"/>
              </a:ext>
            </a:extLst>
          </p:cNvPr>
          <p:cNvSpPr>
            <a:spLocks noGrp="1"/>
          </p:cNvSpPr>
          <p:nvPr>
            <p:ph type="body" sz="quarter" idx="13"/>
          </p:nvPr>
        </p:nvSpPr>
        <p:spPr>
          <a:xfrm>
            <a:off x="885822" y="1073384"/>
            <a:ext cx="4748916" cy="3263504"/>
          </a:xfrm>
        </p:spPr>
        <p:txBody>
          <a:bodyPr>
            <a:normAutofit/>
          </a:bodyPr>
          <a:lstStyle/>
          <a:p>
            <a:r>
              <a:rPr lang="sv-SE" dirty="0"/>
              <a:t>Uppdraget att ta fram en nationell restaureringsplan</a:t>
            </a:r>
          </a:p>
          <a:p>
            <a:r>
              <a:rPr lang="sv-SE" dirty="0"/>
              <a:t>Dialogmötet: Ämnen, anmälan och förväntningar samt webbenkät</a:t>
            </a:r>
          </a:p>
          <a:p>
            <a:r>
              <a:rPr lang="sv-SE" dirty="0"/>
              <a:t>Indikatorer (mål) för förordningen inom Jordbruksekosystem</a:t>
            </a:r>
          </a:p>
          <a:p>
            <a:r>
              <a:rPr lang="sv-SE" dirty="0"/>
              <a:t>Föreslagna åtgärder – kort presentation</a:t>
            </a:r>
          </a:p>
          <a:p>
            <a:r>
              <a:rPr lang="sv-SE" dirty="0"/>
              <a:t>Frågestund</a:t>
            </a:r>
          </a:p>
          <a:p>
            <a:endParaRPr lang="sv-SE" dirty="0"/>
          </a:p>
          <a:p>
            <a:endParaRPr lang="sv-SE" dirty="0"/>
          </a:p>
        </p:txBody>
      </p:sp>
      <p:sp>
        <p:nvSpPr>
          <p:cNvPr id="4" name="Platshållare för datum 3">
            <a:extLst>
              <a:ext uri="{FF2B5EF4-FFF2-40B4-BE49-F238E27FC236}">
                <a16:creationId xmlns:a16="http://schemas.microsoft.com/office/drawing/2014/main" id="{50570F17-A2D6-4F61-9F6F-B364C2854BCF}"/>
              </a:ext>
            </a:extLst>
          </p:cNvPr>
          <p:cNvSpPr>
            <a:spLocks noGrp="1"/>
          </p:cNvSpPr>
          <p:nvPr>
            <p:ph type="dt" sz="half" idx="10"/>
          </p:nvPr>
        </p:nvSpPr>
        <p:spPr/>
        <p:txBody>
          <a:bodyPr/>
          <a:lstStyle/>
          <a:p>
            <a:pPr defTabSz="685800"/>
            <a:fld id="{02C1DF7C-1B79-435D-B811-C0A1F8F37436}" type="datetime1">
              <a:rPr lang="sv-SE">
                <a:solidFill>
                  <a:prstClr val="white"/>
                </a:solidFill>
                <a:latin typeface="Arial"/>
              </a:rPr>
              <a:pPr defTabSz="685800"/>
              <a:t>2025-10-23</a:t>
            </a:fld>
            <a:endParaRPr lang="sv-SE">
              <a:solidFill>
                <a:prstClr val="white"/>
              </a:solidFill>
              <a:latin typeface="Arial"/>
            </a:endParaRPr>
          </a:p>
        </p:txBody>
      </p:sp>
      <p:sp>
        <p:nvSpPr>
          <p:cNvPr id="5" name="Platshållare för bildnummer 4">
            <a:extLst>
              <a:ext uri="{FF2B5EF4-FFF2-40B4-BE49-F238E27FC236}">
                <a16:creationId xmlns:a16="http://schemas.microsoft.com/office/drawing/2014/main" id="{47C1D107-B2A3-461E-BCC9-4FB948B4BF7B}"/>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a:t>
            </a:fld>
            <a:endParaRPr lang="sv-SE">
              <a:solidFill>
                <a:prstClr val="black"/>
              </a:solidFill>
              <a:latin typeface="Arial"/>
            </a:endParaRPr>
          </a:p>
        </p:txBody>
      </p:sp>
      <p:pic>
        <p:nvPicPr>
          <p:cNvPr id="7" name="Bildobjekt 6">
            <a:extLst>
              <a:ext uri="{FF2B5EF4-FFF2-40B4-BE49-F238E27FC236}">
                <a16:creationId xmlns:a16="http://schemas.microsoft.com/office/drawing/2014/main" id="{2ED36222-A327-4ECD-A0BC-C59DF8EC63C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527454" y="1107283"/>
            <a:ext cx="4714876" cy="2500313"/>
          </a:xfrm>
          <a:prstGeom prst="rect">
            <a:avLst/>
          </a:prstGeom>
        </p:spPr>
      </p:pic>
    </p:spTree>
    <p:extLst>
      <p:ext uri="{BB962C8B-B14F-4D97-AF65-F5344CB8AC3E}">
        <p14:creationId xmlns:p14="http://schemas.microsoft.com/office/powerpoint/2010/main" val="74088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9</a:t>
            </a: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normAutofit fontScale="92500" lnSpcReduction="10000"/>
          </a:bodyPr>
          <a:lstStyle/>
          <a:p>
            <a:pPr marL="0" indent="0">
              <a:buNone/>
            </a:pPr>
            <a:r>
              <a:rPr lang="sv-SE" b="1" dirty="0"/>
              <a:t>Fritt strömmande vattendrag och tillhörande </a:t>
            </a:r>
            <a:r>
              <a:rPr lang="sv-SE" b="1" dirty="0" err="1"/>
              <a:t>svämplan</a:t>
            </a:r>
            <a:endParaRPr lang="sv-SE" b="1" dirty="0"/>
          </a:p>
          <a:p>
            <a:r>
              <a:rPr lang="sv-SE" dirty="0"/>
              <a:t>En del av förordningen handlar om att </a:t>
            </a:r>
            <a:r>
              <a:rPr lang="sv-SE" b="1" dirty="0"/>
              <a:t>restaurera vattendrag</a:t>
            </a:r>
            <a:r>
              <a:rPr lang="sv-SE" dirty="0"/>
              <a:t> så att vattnet kan strömma fritt både längs vattendraget och ut i sidled vid högvatten. Vattenlevande organismer ska kunna röra sig längs vattendraget och sediment ska kunna transporteras och sedimentera naturligt. Målet är </a:t>
            </a:r>
            <a:r>
              <a:rPr lang="sv-SE" b="1" dirty="0"/>
              <a:t>25 000 kilometer </a:t>
            </a:r>
            <a:r>
              <a:rPr lang="sv-SE" dirty="0"/>
              <a:t>vattendrag med </a:t>
            </a:r>
            <a:r>
              <a:rPr lang="sv-SE" b="1" dirty="0"/>
              <a:t>fritt strömmande vatten i EU </a:t>
            </a:r>
            <a:r>
              <a:rPr lang="sv-SE" dirty="0"/>
              <a:t>fram till 2030. Målet är inte fördelat mellan medlemsländerna.</a:t>
            </a:r>
          </a:p>
          <a:p>
            <a:r>
              <a:rPr lang="sv-SE" dirty="0"/>
              <a:t>I artikel 9 ingår också att </a:t>
            </a:r>
            <a:r>
              <a:rPr lang="sv-SE" b="1" dirty="0"/>
              <a:t>restaurera de naturliga funktionerna </a:t>
            </a:r>
            <a:r>
              <a:rPr lang="sv-SE" dirty="0"/>
              <a:t>hos tillhörande </a:t>
            </a:r>
            <a:r>
              <a:rPr lang="sv-SE" b="1" dirty="0" err="1"/>
              <a:t>svämplan</a:t>
            </a:r>
            <a:r>
              <a:rPr lang="sv-SE" dirty="0"/>
              <a:t>. </a:t>
            </a:r>
            <a:r>
              <a:rPr lang="sv-SE" dirty="0" err="1"/>
              <a:t>Svämplan</a:t>
            </a:r>
            <a:r>
              <a:rPr lang="sv-SE" dirty="0"/>
              <a:t> är ytor i anslutning till sjöar och vattendrag som översvämmas regelbundet. En relativt stor andel av alla </a:t>
            </a:r>
            <a:r>
              <a:rPr lang="sv-SE" dirty="0" err="1"/>
              <a:t>svämplan</a:t>
            </a:r>
            <a:r>
              <a:rPr lang="sv-SE" dirty="0"/>
              <a:t> i Sverige utgörs av betesmarker kring grunda slättsjöar.</a:t>
            </a:r>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30</a:t>
            </a:fld>
            <a:endParaRPr lang="sv-SE">
              <a:solidFill>
                <a:prstClr val="black"/>
              </a:solidFill>
              <a:latin typeface="Arial"/>
            </a:endParaRPr>
          </a:p>
        </p:txBody>
      </p:sp>
    </p:spTree>
    <p:extLst>
      <p:ext uri="{BB962C8B-B14F-4D97-AF65-F5344CB8AC3E}">
        <p14:creationId xmlns:p14="http://schemas.microsoft.com/office/powerpoint/2010/main" val="372138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10</a:t>
            </a: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lstStyle/>
          <a:p>
            <a:pPr marL="0" indent="0">
              <a:buNone/>
            </a:pPr>
            <a:r>
              <a:rPr lang="sv-SE" b="1" dirty="0" err="1"/>
              <a:t>Pollinatörer</a:t>
            </a:r>
            <a:endParaRPr lang="sv-SE" b="1" dirty="0"/>
          </a:p>
          <a:p>
            <a:pPr marL="0" indent="0">
              <a:buNone/>
            </a:pPr>
            <a:r>
              <a:rPr lang="sv-SE" dirty="0"/>
              <a:t>Ett mål i naturrestaureringsförordningen är att </a:t>
            </a:r>
            <a:r>
              <a:rPr lang="sv-SE" b="1" dirty="0"/>
              <a:t>pollinatörer</a:t>
            </a:r>
            <a:r>
              <a:rPr lang="sv-SE" dirty="0"/>
              <a:t> ska ha </a:t>
            </a:r>
            <a:r>
              <a:rPr lang="sv-SE" b="1" dirty="0"/>
              <a:t>upphört</a:t>
            </a:r>
            <a:r>
              <a:rPr lang="sv-SE" dirty="0"/>
              <a:t> att </a:t>
            </a:r>
            <a:r>
              <a:rPr lang="sv-SE" b="1" dirty="0"/>
              <a:t>minska till år 2030</a:t>
            </a:r>
            <a:r>
              <a:rPr lang="sv-SE" dirty="0"/>
              <a:t>. Pollinatörer definieras i det här sammanhanget som </a:t>
            </a:r>
            <a:r>
              <a:rPr lang="sv-SE" dirty="0" err="1"/>
              <a:t>vildbin</a:t>
            </a:r>
            <a:r>
              <a:rPr lang="sv-SE" dirty="0"/>
              <a:t>, blomflugor, dagfjärilar och nattfjärilar.</a:t>
            </a:r>
          </a:p>
          <a:p>
            <a:pPr marL="0" indent="0">
              <a:buNone/>
            </a:pPr>
            <a:r>
              <a:rPr lang="sv-SE" dirty="0"/>
              <a:t>Nationell och vetenskaplig metod för övervakning av </a:t>
            </a:r>
            <a:r>
              <a:rPr lang="sv-SE" dirty="0" err="1"/>
              <a:t>pollinatörer</a:t>
            </a:r>
            <a:r>
              <a:rPr lang="sv-SE" dirty="0"/>
              <a:t> ska upprättas.</a:t>
            </a:r>
          </a:p>
          <a:p>
            <a:pPr marL="0" indent="0">
              <a:buNone/>
            </a:pPr>
            <a:endParaRPr lang="sv-SE" dirty="0"/>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31</a:t>
            </a:fld>
            <a:endParaRPr lang="sv-SE">
              <a:solidFill>
                <a:prstClr val="black"/>
              </a:solidFill>
              <a:latin typeface="Arial"/>
            </a:endParaRPr>
          </a:p>
        </p:txBody>
      </p:sp>
    </p:spTree>
    <p:extLst>
      <p:ext uri="{BB962C8B-B14F-4D97-AF65-F5344CB8AC3E}">
        <p14:creationId xmlns:p14="http://schemas.microsoft.com/office/powerpoint/2010/main" val="3469352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11</a:t>
            </a:r>
            <a:br>
              <a:rPr lang="sv-SE" dirty="0"/>
            </a:br>
            <a:r>
              <a:rPr lang="sv-SE" sz="1800" dirty="0"/>
              <a:t>Jordbruksekossystem</a:t>
            </a:r>
            <a:endParaRPr lang="sv-SE" dirty="0"/>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lstStyle/>
          <a:p>
            <a:r>
              <a:rPr lang="sv-SE" dirty="0"/>
              <a:t>Index för jordbruksfåglar</a:t>
            </a:r>
          </a:p>
          <a:p>
            <a:r>
              <a:rPr lang="sv-SE" dirty="0"/>
              <a:t>Återställa organiska jordar som används inom jordbruket och som består av dränerade torvmarker</a:t>
            </a:r>
          </a:p>
          <a:p>
            <a:r>
              <a:rPr lang="sv-SE" dirty="0"/>
              <a:t>Välj 2 av 3</a:t>
            </a:r>
          </a:p>
          <a:p>
            <a:pPr lvl="1"/>
            <a:r>
              <a:rPr lang="sv-SE" dirty="0"/>
              <a:t>Index för gräsmarksfjärilar</a:t>
            </a:r>
          </a:p>
          <a:p>
            <a:pPr lvl="1"/>
            <a:r>
              <a:rPr lang="sv-SE" dirty="0"/>
              <a:t>Lager av organiskt kol i mineraljordar i åkermark</a:t>
            </a:r>
          </a:p>
          <a:p>
            <a:pPr lvl="1"/>
            <a:r>
              <a:rPr lang="sv-SE" dirty="0"/>
              <a:t>Andel jordbruksmark med landskapselement som gynnar en hög biologisk mångfald</a:t>
            </a:r>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32</a:t>
            </a:fld>
            <a:endParaRPr lang="sv-SE">
              <a:solidFill>
                <a:prstClr val="black"/>
              </a:solidFill>
              <a:latin typeface="Arial"/>
            </a:endParaRPr>
          </a:p>
        </p:txBody>
      </p:sp>
    </p:spTree>
    <p:extLst>
      <p:ext uri="{BB962C8B-B14F-4D97-AF65-F5344CB8AC3E}">
        <p14:creationId xmlns:p14="http://schemas.microsoft.com/office/powerpoint/2010/main" val="657101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11</a:t>
            </a: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lstStyle/>
          <a:p>
            <a:pPr marL="0" indent="0">
              <a:buNone/>
            </a:pPr>
            <a:r>
              <a:rPr lang="sv-SE" b="1" dirty="0"/>
              <a:t>Index för jordbruksfåglar</a:t>
            </a:r>
          </a:p>
          <a:p>
            <a:r>
              <a:rPr lang="sv-SE" dirty="0"/>
              <a:t>Målet är att </a:t>
            </a:r>
            <a:r>
              <a:rPr lang="sv-SE" b="1" dirty="0"/>
              <a:t>index för jordbruksfåglar </a:t>
            </a:r>
            <a:r>
              <a:rPr lang="sv-SE" dirty="0"/>
              <a:t>ska </a:t>
            </a:r>
            <a:r>
              <a:rPr lang="sv-SE" b="1" dirty="0"/>
              <a:t>öka</a:t>
            </a:r>
            <a:r>
              <a:rPr lang="sv-SE" dirty="0"/>
              <a:t> med </a:t>
            </a:r>
            <a:r>
              <a:rPr lang="sv-SE" b="1" dirty="0"/>
              <a:t>5 procent </a:t>
            </a:r>
            <a:r>
              <a:rPr lang="sv-SE" dirty="0"/>
              <a:t>till år 2030. Indexet bygger på populationsutvecklingen för 15 fågelarter vilket mäts via standardiserade inventeringar av Lunds Universitet via svensk fågeltaxering.</a:t>
            </a:r>
          </a:p>
          <a:p>
            <a:r>
              <a:rPr lang="sv-SE" dirty="0"/>
              <a:t>Arterna som ingår är buskskvätta, gulsparv, </a:t>
            </a:r>
            <a:r>
              <a:rPr lang="sv-SE" dirty="0" err="1"/>
              <a:t>gulärla</a:t>
            </a:r>
            <a:r>
              <a:rPr lang="sv-SE" dirty="0"/>
              <a:t>, hämpling, ladusvala, ortolansparv, pilfink, råka, stare, sånglärka, tofsvipa, tornfalk, törnskata, törnsångare och ängspiplärka</a:t>
            </a:r>
          </a:p>
          <a:p>
            <a:r>
              <a:rPr lang="sv-SE" dirty="0"/>
              <a:t>Indexerat den 1 september 2025 = 100</a:t>
            </a:r>
          </a:p>
          <a:p>
            <a:pPr marL="0" indent="0">
              <a:buNone/>
            </a:pPr>
            <a:endParaRPr lang="sv-SE" dirty="0"/>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33</a:t>
            </a:fld>
            <a:endParaRPr lang="sv-SE">
              <a:solidFill>
                <a:prstClr val="black"/>
              </a:solidFill>
              <a:latin typeface="Arial"/>
            </a:endParaRPr>
          </a:p>
        </p:txBody>
      </p:sp>
    </p:spTree>
    <p:extLst>
      <p:ext uri="{BB962C8B-B14F-4D97-AF65-F5344CB8AC3E}">
        <p14:creationId xmlns:p14="http://schemas.microsoft.com/office/powerpoint/2010/main" val="3758021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11-bild 1</a:t>
            </a: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lstStyle/>
          <a:p>
            <a:pPr marL="0" indent="0">
              <a:buNone/>
            </a:pPr>
            <a:r>
              <a:rPr lang="sv-SE" b="1" dirty="0"/>
              <a:t>Återställa organiska jordar som används inom jordbruket och som består av dränerade torvmarker</a:t>
            </a:r>
          </a:p>
          <a:p>
            <a:r>
              <a:rPr lang="sv-SE" b="1" dirty="0"/>
              <a:t>Organiska jordar </a:t>
            </a:r>
            <a:r>
              <a:rPr lang="sv-SE" dirty="0"/>
              <a:t>som används </a:t>
            </a:r>
            <a:r>
              <a:rPr lang="sv-SE" b="1" dirty="0"/>
              <a:t>inom jordbruket </a:t>
            </a:r>
            <a:r>
              <a:rPr lang="sv-SE" dirty="0"/>
              <a:t>och som </a:t>
            </a:r>
            <a:r>
              <a:rPr lang="sv-SE" b="1" dirty="0"/>
              <a:t>består av dränerade torvmarker ska återställas</a:t>
            </a:r>
            <a:r>
              <a:rPr lang="sv-SE" dirty="0"/>
              <a:t>. Åtgärder ska genomföras på </a:t>
            </a:r>
            <a:r>
              <a:rPr lang="sv-SE" b="1" dirty="0"/>
              <a:t>minst 30 procent </a:t>
            </a:r>
            <a:r>
              <a:rPr lang="sv-SE" dirty="0"/>
              <a:t>av dessa arealer senast år </a:t>
            </a:r>
            <a:r>
              <a:rPr lang="sv-SE" b="1" dirty="0"/>
              <a:t>2030</a:t>
            </a:r>
            <a:r>
              <a:rPr lang="sv-SE" dirty="0"/>
              <a:t>, varav minst </a:t>
            </a:r>
            <a:r>
              <a:rPr lang="sv-SE" b="1" dirty="0"/>
              <a:t>en fjärdedel ska </a:t>
            </a:r>
            <a:r>
              <a:rPr lang="sv-SE" b="1" dirty="0" err="1"/>
              <a:t>återvätas</a:t>
            </a:r>
            <a:r>
              <a:rPr lang="sv-SE" dirty="0"/>
              <a:t>. </a:t>
            </a:r>
            <a:r>
              <a:rPr lang="sv-SE" dirty="0" err="1"/>
              <a:t>Återvätning</a:t>
            </a:r>
            <a:r>
              <a:rPr lang="sv-SE" dirty="0"/>
              <a:t> ska vara en frivillig åtgärd för privata markägare så tvingande åtgärder är inte aktuella.</a:t>
            </a:r>
          </a:p>
          <a:p>
            <a:pPr marL="0" indent="0">
              <a:buNone/>
            </a:pPr>
            <a:endParaRPr lang="sv-SE" dirty="0"/>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34</a:t>
            </a:fld>
            <a:endParaRPr lang="sv-SE">
              <a:solidFill>
                <a:prstClr val="black"/>
              </a:solidFill>
              <a:latin typeface="Arial"/>
            </a:endParaRPr>
          </a:p>
        </p:txBody>
      </p:sp>
    </p:spTree>
    <p:extLst>
      <p:ext uri="{BB962C8B-B14F-4D97-AF65-F5344CB8AC3E}">
        <p14:creationId xmlns:p14="http://schemas.microsoft.com/office/powerpoint/2010/main" val="4185655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11-bild 2</a:t>
            </a:r>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lstStyle/>
          <a:p>
            <a:pPr marL="0" indent="0">
              <a:buNone/>
            </a:pPr>
            <a:r>
              <a:rPr lang="sv-SE" b="1" dirty="0"/>
              <a:t>Gräsmarksfjärilar</a:t>
            </a:r>
          </a:p>
          <a:p>
            <a:r>
              <a:rPr lang="sv-SE" dirty="0"/>
              <a:t>Ett mål i naturrestaureringsförordningen är att </a:t>
            </a:r>
            <a:r>
              <a:rPr lang="sv-SE" b="1" dirty="0"/>
              <a:t>index för gräsmarksfjärilar</a:t>
            </a:r>
            <a:r>
              <a:rPr lang="sv-SE" dirty="0"/>
              <a:t> ska ha </a:t>
            </a:r>
            <a:r>
              <a:rPr lang="sv-SE" b="1" dirty="0"/>
              <a:t>upphört</a:t>
            </a:r>
            <a:r>
              <a:rPr lang="sv-SE" dirty="0"/>
              <a:t> att </a:t>
            </a:r>
            <a:r>
              <a:rPr lang="sv-SE" b="1" dirty="0"/>
              <a:t>minska till år 2030</a:t>
            </a:r>
            <a:r>
              <a:rPr lang="sv-SE" dirty="0"/>
              <a:t>. </a:t>
            </a:r>
          </a:p>
          <a:p>
            <a:r>
              <a:rPr lang="sv-SE" dirty="0"/>
              <a:t>Följande arter ingår i indikatorn: ängssmygare, aurorafjäril, mindre guldvinge, puktörneblåvinge, svingelgräsfjäril, kamgräsfjäril, slåttergräsfjäril, skogsvisslare, mindre blåvinge, svartfläckig blåvinge, ängsblåvinge, väddnätfjäril</a:t>
            </a: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35</a:t>
            </a:fld>
            <a:endParaRPr lang="sv-SE">
              <a:solidFill>
                <a:prstClr val="black"/>
              </a:solidFill>
              <a:latin typeface="Arial"/>
            </a:endParaRPr>
          </a:p>
        </p:txBody>
      </p:sp>
    </p:spTree>
    <p:extLst>
      <p:ext uri="{BB962C8B-B14F-4D97-AF65-F5344CB8AC3E}">
        <p14:creationId xmlns:p14="http://schemas.microsoft.com/office/powerpoint/2010/main" val="2898184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11-bild 3</a:t>
            </a: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lstStyle/>
          <a:p>
            <a:pPr marL="0" indent="0">
              <a:buNone/>
            </a:pPr>
            <a:r>
              <a:rPr lang="sv-SE" b="1" dirty="0"/>
              <a:t>Lager av organiskt kol i mineraljordar på åkermark</a:t>
            </a:r>
          </a:p>
          <a:p>
            <a:r>
              <a:rPr lang="sv-SE" dirty="0"/>
              <a:t>Ett mål är att </a:t>
            </a:r>
            <a:r>
              <a:rPr lang="sv-SE" b="1" dirty="0"/>
              <a:t>lagret av organiskt kol i mineraljordar i åkermark </a:t>
            </a:r>
            <a:r>
              <a:rPr lang="sv-SE" dirty="0"/>
              <a:t>ska ha en </a:t>
            </a:r>
            <a:r>
              <a:rPr lang="sv-SE" b="1" dirty="0"/>
              <a:t>ökande trend</a:t>
            </a:r>
            <a:r>
              <a:rPr lang="sv-SE" dirty="0"/>
              <a:t>.</a:t>
            </a:r>
          </a:p>
          <a:p>
            <a:pPr marL="0" indent="0">
              <a:buNone/>
            </a:pPr>
            <a:endParaRPr lang="sv-SE" dirty="0"/>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36</a:t>
            </a:fld>
            <a:endParaRPr lang="sv-SE">
              <a:solidFill>
                <a:prstClr val="black"/>
              </a:solidFill>
              <a:latin typeface="Arial"/>
            </a:endParaRPr>
          </a:p>
        </p:txBody>
      </p:sp>
    </p:spTree>
    <p:extLst>
      <p:ext uri="{BB962C8B-B14F-4D97-AF65-F5344CB8AC3E}">
        <p14:creationId xmlns:p14="http://schemas.microsoft.com/office/powerpoint/2010/main" val="1939986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C7DB5-FF48-400D-8363-6FA54EF1976C}"/>
              </a:ext>
            </a:extLst>
          </p:cNvPr>
          <p:cNvSpPr>
            <a:spLocks noGrp="1"/>
          </p:cNvSpPr>
          <p:nvPr>
            <p:ph type="title"/>
          </p:nvPr>
        </p:nvSpPr>
        <p:spPr/>
        <p:txBody>
          <a:bodyPr/>
          <a:lstStyle/>
          <a:p>
            <a:r>
              <a:rPr lang="sv-SE" dirty="0"/>
              <a:t>Indikatorer artikel 11-bild</a:t>
            </a:r>
          </a:p>
        </p:txBody>
      </p:sp>
      <p:sp>
        <p:nvSpPr>
          <p:cNvPr id="3" name="Platshållare för innehåll 2">
            <a:extLst>
              <a:ext uri="{FF2B5EF4-FFF2-40B4-BE49-F238E27FC236}">
                <a16:creationId xmlns:a16="http://schemas.microsoft.com/office/drawing/2014/main" id="{6F1ACCF7-7A48-4E06-863E-766C33CDD212}"/>
              </a:ext>
            </a:extLst>
          </p:cNvPr>
          <p:cNvSpPr>
            <a:spLocks noGrp="1"/>
          </p:cNvSpPr>
          <p:nvPr>
            <p:ph idx="1"/>
          </p:nvPr>
        </p:nvSpPr>
        <p:spPr/>
        <p:txBody>
          <a:bodyPr/>
          <a:lstStyle/>
          <a:p>
            <a:pPr marL="0" indent="0">
              <a:buNone/>
            </a:pPr>
            <a:r>
              <a:rPr lang="sv-SE" b="1" dirty="0"/>
              <a:t>Småbiotoper och landskapselement som gynnar biologisk mångfald</a:t>
            </a:r>
          </a:p>
          <a:p>
            <a:r>
              <a:rPr lang="sv-SE" b="1" dirty="0"/>
              <a:t>Andelen jordbruksmark </a:t>
            </a:r>
            <a:r>
              <a:rPr lang="sv-SE" dirty="0"/>
              <a:t>med </a:t>
            </a:r>
            <a:r>
              <a:rPr lang="sv-SE" b="1" dirty="0"/>
              <a:t>landskapselement och småbiotoper</a:t>
            </a:r>
            <a:r>
              <a:rPr lang="sv-SE" dirty="0"/>
              <a:t> som </a:t>
            </a:r>
            <a:r>
              <a:rPr lang="sv-SE" b="1" dirty="0"/>
              <a:t>gynnar en hög biologisk mångfald ska öka</a:t>
            </a:r>
            <a:r>
              <a:rPr lang="sv-SE" dirty="0"/>
              <a:t>. Småbiotoper och landskapselement är strukturer med permanent naturlig eller delvis naturlig vegetation i jordbrukslandskapet som främjar biologisk mångfald. Det kan vara till exempel vara buffertzoner, häckar, enskilda träd eller träddungar, trädrader, åkerkanter, diken, vattendrag, mindre våtmarker, gränsrösen och stenmurar.</a:t>
            </a:r>
          </a:p>
          <a:p>
            <a:pPr marL="0" indent="0">
              <a:buNone/>
            </a:pPr>
            <a:endParaRPr lang="sv-SE" dirty="0"/>
          </a:p>
        </p:txBody>
      </p:sp>
      <p:sp>
        <p:nvSpPr>
          <p:cNvPr id="4" name="Platshållare för datum 3">
            <a:extLst>
              <a:ext uri="{FF2B5EF4-FFF2-40B4-BE49-F238E27FC236}">
                <a16:creationId xmlns:a16="http://schemas.microsoft.com/office/drawing/2014/main" id="{0A59B23A-1314-4A64-9567-C3BE30539AF9}"/>
              </a:ext>
            </a:extLst>
          </p:cNvPr>
          <p:cNvSpPr>
            <a:spLocks noGrp="1"/>
          </p:cNvSpPr>
          <p:nvPr>
            <p:ph type="dt" sz="half" idx="10"/>
          </p:nvPr>
        </p:nvSpPr>
        <p:spPr/>
        <p:txBody>
          <a:bodyPr/>
          <a:lstStyle/>
          <a:p>
            <a:pPr defTabSz="685800"/>
            <a:fld id="{A52115D9-90C1-4323-9061-A59F5A81CCD6}" type="datetime1">
              <a:rPr lang="sv-SE">
                <a:solidFill>
                  <a:prstClr val="black"/>
                </a:solidFill>
                <a:latin typeface="Arial"/>
              </a:rPr>
              <a:pPr defTabSz="685800"/>
              <a:t>2025-10-23</a:t>
            </a:fld>
            <a:endParaRPr lang="sv-SE">
              <a:solidFill>
                <a:prstClr val="black"/>
              </a:solidFill>
              <a:latin typeface="Arial"/>
            </a:endParaRPr>
          </a:p>
        </p:txBody>
      </p:sp>
      <p:sp>
        <p:nvSpPr>
          <p:cNvPr id="5" name="Platshållare för bildnummer 4">
            <a:extLst>
              <a:ext uri="{FF2B5EF4-FFF2-40B4-BE49-F238E27FC236}">
                <a16:creationId xmlns:a16="http://schemas.microsoft.com/office/drawing/2014/main" id="{B0790EA3-579F-4316-B8E0-E864C639B520}"/>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37</a:t>
            </a:fld>
            <a:endParaRPr lang="sv-SE">
              <a:solidFill>
                <a:prstClr val="black"/>
              </a:solidFill>
              <a:latin typeface="Arial"/>
            </a:endParaRPr>
          </a:p>
        </p:txBody>
      </p:sp>
    </p:spTree>
    <p:extLst>
      <p:ext uri="{BB962C8B-B14F-4D97-AF65-F5344CB8AC3E}">
        <p14:creationId xmlns:p14="http://schemas.microsoft.com/office/powerpoint/2010/main" val="885967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91A2B7D8-6D50-45FC-8AEA-B5BB5913AAE3}"/>
              </a:ext>
              <a:ext uri="{C183D7F6-B498-43B3-948B-1728B52AA6E4}">
                <adec:decorative xmlns:adec="http://schemas.microsoft.com/office/drawing/2017/decorative" val="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62761" y="314820"/>
            <a:ext cx="6018478" cy="4513859"/>
          </a:xfrm>
        </p:spPr>
      </p:pic>
      <p:sp>
        <p:nvSpPr>
          <p:cNvPr id="2" name="Rubrik 1">
            <a:extLst>
              <a:ext uri="{FF2B5EF4-FFF2-40B4-BE49-F238E27FC236}">
                <a16:creationId xmlns:a16="http://schemas.microsoft.com/office/drawing/2014/main" id="{17D8943F-B556-4A40-A065-992873B1B453}"/>
              </a:ext>
            </a:extLst>
          </p:cNvPr>
          <p:cNvSpPr>
            <a:spLocks noGrp="1"/>
          </p:cNvSpPr>
          <p:nvPr>
            <p:ph type="title"/>
          </p:nvPr>
        </p:nvSpPr>
        <p:spPr>
          <a:xfrm>
            <a:off x="1727522" y="102637"/>
            <a:ext cx="1894699" cy="474811"/>
          </a:xfrm>
        </p:spPr>
        <p:txBody>
          <a:bodyPr/>
          <a:lstStyle/>
          <a:p>
            <a:r>
              <a:rPr lang="sv-SE" dirty="0"/>
              <a:t>Paus</a:t>
            </a:r>
          </a:p>
        </p:txBody>
      </p:sp>
      <p:sp>
        <p:nvSpPr>
          <p:cNvPr id="4" name="Platshållare för datum 3">
            <a:extLst>
              <a:ext uri="{FF2B5EF4-FFF2-40B4-BE49-F238E27FC236}">
                <a16:creationId xmlns:a16="http://schemas.microsoft.com/office/drawing/2014/main" id="{B5A35C54-7F1F-4C22-8B75-6644C1902D2C}"/>
              </a:ext>
              <a:ext uri="{C183D7F6-B498-43B3-948B-1728B52AA6E4}">
                <adec:decorative xmlns:adec="http://schemas.microsoft.com/office/drawing/2017/decorative" val="0"/>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ECA89298-6CB0-488A-833B-9B51B7C2C08C}"/>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38</a:t>
            </a:fld>
            <a:endParaRPr lang="sv-SE">
              <a:solidFill>
                <a:prstClr val="black"/>
              </a:solidFill>
            </a:endParaRPr>
          </a:p>
        </p:txBody>
      </p:sp>
    </p:spTree>
    <p:extLst>
      <p:ext uri="{BB962C8B-B14F-4D97-AF65-F5344CB8AC3E}">
        <p14:creationId xmlns:p14="http://schemas.microsoft.com/office/powerpoint/2010/main" val="4109829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BA5F5E-D2F3-4AEE-84FA-4B3FFEEA7DC9}"/>
              </a:ext>
            </a:extLst>
          </p:cNvPr>
          <p:cNvSpPr>
            <a:spLocks noGrp="1"/>
          </p:cNvSpPr>
          <p:nvPr>
            <p:ph type="title"/>
          </p:nvPr>
        </p:nvSpPr>
        <p:spPr/>
        <p:txBody>
          <a:bodyPr/>
          <a:lstStyle/>
          <a:p>
            <a:r>
              <a:rPr lang="sv-SE" dirty="0"/>
              <a:t>Utkastet till plan</a:t>
            </a:r>
          </a:p>
        </p:txBody>
      </p:sp>
      <p:sp>
        <p:nvSpPr>
          <p:cNvPr id="3" name="Platshållare för innehåll 2">
            <a:extLst>
              <a:ext uri="{FF2B5EF4-FFF2-40B4-BE49-F238E27FC236}">
                <a16:creationId xmlns:a16="http://schemas.microsoft.com/office/drawing/2014/main" id="{739204E1-9BB6-4E28-945C-3B7C05EA8CF2}"/>
              </a:ext>
            </a:extLst>
          </p:cNvPr>
          <p:cNvSpPr>
            <a:spLocks noGrp="1"/>
          </p:cNvSpPr>
          <p:nvPr>
            <p:ph idx="1"/>
          </p:nvPr>
        </p:nvSpPr>
        <p:spPr/>
        <p:txBody>
          <a:bodyPr/>
          <a:lstStyle/>
          <a:p>
            <a:r>
              <a:rPr lang="sv-SE" dirty="0"/>
              <a:t>Vi kommer att översiktligt presentera de åtgärdsförslag som finns i planen. </a:t>
            </a:r>
          </a:p>
          <a:p>
            <a:r>
              <a:rPr lang="sv-SE" dirty="0"/>
              <a:t>Se det som en läshänvisning</a:t>
            </a:r>
          </a:p>
          <a:p>
            <a:r>
              <a:rPr lang="sv-SE" dirty="0"/>
              <a:t>Vi diskuterar åtgärdsförslagen på dialogmötet</a:t>
            </a:r>
          </a:p>
        </p:txBody>
      </p:sp>
      <p:sp>
        <p:nvSpPr>
          <p:cNvPr id="4" name="Platshållare för datum 3">
            <a:extLst>
              <a:ext uri="{FF2B5EF4-FFF2-40B4-BE49-F238E27FC236}">
                <a16:creationId xmlns:a16="http://schemas.microsoft.com/office/drawing/2014/main" id="{6E264063-7964-47B3-934B-830F44A61FFD}"/>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EFCB2BD8-220F-4289-8D17-9A74BE754D42}"/>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39</a:t>
            </a:fld>
            <a:endParaRPr lang="sv-SE">
              <a:solidFill>
                <a:prstClr val="black"/>
              </a:solidFill>
            </a:endParaRPr>
          </a:p>
        </p:txBody>
      </p:sp>
      <p:pic>
        <p:nvPicPr>
          <p:cNvPr id="6" name="Bildobjekt 5">
            <a:extLst>
              <a:ext uri="{FF2B5EF4-FFF2-40B4-BE49-F238E27FC236}">
                <a16:creationId xmlns:a16="http://schemas.microsoft.com/office/drawing/2014/main" id="{1A6F2B43-79A5-405E-8B09-045E92394A3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3184" y="1812822"/>
            <a:ext cx="2224690" cy="3091362"/>
          </a:xfrm>
          <a:prstGeom prst="rect">
            <a:avLst/>
          </a:prstGeom>
          <a:ln>
            <a:solidFill>
              <a:schemeClr val="tx1"/>
            </a:solidFill>
          </a:ln>
        </p:spPr>
      </p:pic>
    </p:spTree>
    <p:extLst>
      <p:ext uri="{BB962C8B-B14F-4D97-AF65-F5344CB8AC3E}">
        <p14:creationId xmlns:p14="http://schemas.microsoft.com/office/powerpoint/2010/main" val="123384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A2092-D7C8-409F-B823-C5500A84D356}"/>
              </a:ext>
            </a:extLst>
          </p:cNvPr>
          <p:cNvSpPr>
            <a:spLocks noGrp="1"/>
          </p:cNvSpPr>
          <p:nvPr>
            <p:ph type="title"/>
          </p:nvPr>
        </p:nvSpPr>
        <p:spPr/>
        <p:txBody>
          <a:bodyPr/>
          <a:lstStyle/>
          <a:p>
            <a:r>
              <a:rPr lang="sv-SE" dirty="0"/>
              <a:t>Förväntningar</a:t>
            </a:r>
          </a:p>
        </p:txBody>
      </p:sp>
      <p:sp>
        <p:nvSpPr>
          <p:cNvPr id="3" name="Platshållare för text 2">
            <a:extLst>
              <a:ext uri="{FF2B5EF4-FFF2-40B4-BE49-F238E27FC236}">
                <a16:creationId xmlns:a16="http://schemas.microsoft.com/office/drawing/2014/main" id="{2977DDFC-D40C-4A04-B133-4E4076C98EB8}"/>
              </a:ext>
            </a:extLst>
          </p:cNvPr>
          <p:cNvSpPr>
            <a:spLocks noGrp="1"/>
          </p:cNvSpPr>
          <p:nvPr>
            <p:ph type="body" sz="quarter" idx="13"/>
          </p:nvPr>
        </p:nvSpPr>
        <p:spPr/>
        <p:txBody>
          <a:bodyPr>
            <a:normAutofit/>
          </a:bodyPr>
          <a:lstStyle/>
          <a:p>
            <a:r>
              <a:rPr lang="sv-SE" dirty="0"/>
              <a:t>På detta förmötet</a:t>
            </a:r>
          </a:p>
          <a:p>
            <a:pPr lvl="1"/>
            <a:r>
              <a:rPr lang="sv-SE" dirty="0"/>
              <a:t>Fokus vad dialogmötet kommer att handla om, hur det är organiserat och hur man anmäler sig.</a:t>
            </a:r>
          </a:p>
          <a:p>
            <a:pPr lvl="1"/>
            <a:r>
              <a:rPr lang="sv-SE" dirty="0"/>
              <a:t>Presentation av den nationella planen för restaurering</a:t>
            </a:r>
          </a:p>
          <a:p>
            <a:pPr lvl="1"/>
            <a:r>
              <a:rPr lang="sv-SE" dirty="0"/>
              <a:t>Handlar inte om förordningen/planen som sådan utan om kommande möte</a:t>
            </a:r>
          </a:p>
          <a:p>
            <a:pPr lvl="1"/>
            <a:endParaRPr lang="sv-SE" dirty="0"/>
          </a:p>
        </p:txBody>
      </p:sp>
      <p:sp>
        <p:nvSpPr>
          <p:cNvPr id="4" name="Platshållare för datum 3">
            <a:extLst>
              <a:ext uri="{FF2B5EF4-FFF2-40B4-BE49-F238E27FC236}">
                <a16:creationId xmlns:a16="http://schemas.microsoft.com/office/drawing/2014/main" id="{542EDA45-4756-4153-8722-4D8F8C22E04F}"/>
              </a:ext>
            </a:extLst>
          </p:cNvPr>
          <p:cNvSpPr>
            <a:spLocks noGrp="1"/>
          </p:cNvSpPr>
          <p:nvPr>
            <p:ph type="dt" sz="half" idx="10"/>
          </p:nvPr>
        </p:nvSpPr>
        <p:spPr/>
        <p:txBody>
          <a:bodyPr/>
          <a:lstStyle/>
          <a:p>
            <a:pPr defTabSz="685800"/>
            <a:fld id="{02C1DF7C-1B79-435D-B811-C0A1F8F37436}" type="datetime1">
              <a:rPr lang="sv-SE">
                <a:solidFill>
                  <a:prstClr val="white"/>
                </a:solidFill>
                <a:latin typeface="Arial"/>
              </a:rPr>
              <a:pPr defTabSz="685800"/>
              <a:t>2025-10-23</a:t>
            </a:fld>
            <a:endParaRPr lang="sv-SE">
              <a:solidFill>
                <a:prstClr val="white"/>
              </a:solidFill>
              <a:latin typeface="Arial"/>
            </a:endParaRPr>
          </a:p>
        </p:txBody>
      </p:sp>
      <p:sp>
        <p:nvSpPr>
          <p:cNvPr id="5" name="Platshållare för bildnummer 4">
            <a:extLst>
              <a:ext uri="{FF2B5EF4-FFF2-40B4-BE49-F238E27FC236}">
                <a16:creationId xmlns:a16="http://schemas.microsoft.com/office/drawing/2014/main" id="{B32DD69B-C979-4C94-9AD7-C664403B6BE9}"/>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4</a:t>
            </a:fld>
            <a:endParaRPr lang="sv-SE">
              <a:solidFill>
                <a:prstClr val="black"/>
              </a:solidFill>
              <a:latin typeface="Arial"/>
            </a:endParaRPr>
          </a:p>
        </p:txBody>
      </p:sp>
    </p:spTree>
    <p:extLst>
      <p:ext uri="{BB962C8B-B14F-4D97-AF65-F5344CB8AC3E}">
        <p14:creationId xmlns:p14="http://schemas.microsoft.com/office/powerpoint/2010/main" val="3204048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B061DFA-24AF-4293-9767-45BD4AC8E0E6}"/>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7843304" cy="5143500"/>
          </a:xfrm>
          <a:prstGeom prst="rect">
            <a:avLst/>
          </a:prstGeom>
        </p:spPr>
      </p:pic>
      <p:sp>
        <p:nvSpPr>
          <p:cNvPr id="2" name="Rubrik 1">
            <a:extLst>
              <a:ext uri="{FF2B5EF4-FFF2-40B4-BE49-F238E27FC236}">
                <a16:creationId xmlns:a16="http://schemas.microsoft.com/office/drawing/2014/main" id="{D5882969-0F74-47EE-BB2D-B17E9CCFCE4A}"/>
              </a:ext>
            </a:extLst>
          </p:cNvPr>
          <p:cNvSpPr>
            <a:spLocks noGrp="1"/>
          </p:cNvSpPr>
          <p:nvPr>
            <p:ph type="title"/>
          </p:nvPr>
        </p:nvSpPr>
        <p:spPr/>
        <p:txBody>
          <a:bodyPr>
            <a:normAutofit fontScale="90000"/>
          </a:bodyPr>
          <a:lstStyle/>
          <a:p>
            <a:pPr>
              <a:lnSpc>
                <a:spcPct val="100000"/>
              </a:lnSpc>
            </a:pPr>
            <a:r>
              <a:rPr lang="sv-SE" dirty="0"/>
              <a:t>Övergripande åtgärdsförslag</a:t>
            </a:r>
            <a:br>
              <a:rPr lang="sv-SE" dirty="0"/>
            </a:br>
            <a:endParaRPr lang="sv-SE" dirty="0"/>
          </a:p>
        </p:txBody>
      </p:sp>
      <p:sp>
        <p:nvSpPr>
          <p:cNvPr id="3" name="Platshållare för innehåll 2">
            <a:extLst>
              <a:ext uri="{FF2B5EF4-FFF2-40B4-BE49-F238E27FC236}">
                <a16:creationId xmlns:a16="http://schemas.microsoft.com/office/drawing/2014/main" id="{063408CC-AAD0-4581-AC2A-05358F5C77B7}"/>
              </a:ext>
            </a:extLst>
          </p:cNvPr>
          <p:cNvSpPr>
            <a:spLocks noGrp="1"/>
          </p:cNvSpPr>
          <p:nvPr>
            <p:ph idx="1"/>
          </p:nvPr>
        </p:nvSpPr>
        <p:spPr>
          <a:solidFill>
            <a:schemeClr val="bg1">
              <a:lumMod val="85000"/>
              <a:alpha val="60000"/>
            </a:schemeClr>
          </a:solidFill>
        </p:spPr>
        <p:txBody>
          <a:bodyPr>
            <a:normAutofit/>
          </a:bodyPr>
          <a:lstStyle/>
          <a:p>
            <a:pPr lvl="0" fontAlgn="ctr"/>
            <a:r>
              <a:rPr lang="sv-SE" dirty="0"/>
              <a:t>Anpassa budget för skötsel- och restaureringsbehovet</a:t>
            </a:r>
          </a:p>
          <a:p>
            <a:pPr lvl="0" fontAlgn="ctr"/>
            <a:r>
              <a:rPr lang="sv-SE" dirty="0"/>
              <a:t>Jordbruk ska finnas i hela landet</a:t>
            </a:r>
          </a:p>
          <a:p>
            <a:pPr lvl="0" fontAlgn="ctr"/>
            <a:r>
              <a:rPr lang="sv-SE" dirty="0"/>
              <a:t>Tillgodose behovet av förbättrade kunskapsunderlag som verktyg i genomförandet av NRF</a:t>
            </a:r>
          </a:p>
          <a:p>
            <a:pPr lvl="0" fontAlgn="ctr"/>
            <a:r>
              <a:rPr lang="sv-SE" dirty="0"/>
              <a:t>Öka kunskap om BM och Jordbruk och förbättra samverkan och kunskapsutbyte</a:t>
            </a:r>
          </a:p>
          <a:p>
            <a:pPr lvl="0" fontAlgn="ctr"/>
            <a:r>
              <a:rPr lang="sv-SE" dirty="0"/>
              <a:t>Anpassa den statliga förvaltningen och samverkan så att den styr mot NRF-målen</a:t>
            </a:r>
          </a:p>
          <a:p>
            <a:pPr lvl="0" fontAlgn="ctr"/>
            <a:r>
              <a:rPr lang="sv-SE" dirty="0"/>
              <a:t>Möjliggörande lagstiftning</a:t>
            </a:r>
          </a:p>
        </p:txBody>
      </p:sp>
      <p:sp>
        <p:nvSpPr>
          <p:cNvPr id="4" name="Platshållare för datum 3">
            <a:extLst>
              <a:ext uri="{FF2B5EF4-FFF2-40B4-BE49-F238E27FC236}">
                <a16:creationId xmlns:a16="http://schemas.microsoft.com/office/drawing/2014/main" id="{45986314-7950-4467-9EBD-42B443852EB5}"/>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6A8F6CEE-CBDD-46CF-976A-0D5262B5D0B4}"/>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40</a:t>
            </a:fld>
            <a:endParaRPr lang="sv-SE">
              <a:solidFill>
                <a:prstClr val="black"/>
              </a:solidFill>
            </a:endParaRPr>
          </a:p>
        </p:txBody>
      </p:sp>
    </p:spTree>
    <p:extLst>
      <p:ext uri="{BB962C8B-B14F-4D97-AF65-F5344CB8AC3E}">
        <p14:creationId xmlns:p14="http://schemas.microsoft.com/office/powerpoint/2010/main" val="2639474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82969-0F74-47EE-BB2D-B17E9CCFCE4A}"/>
              </a:ext>
            </a:extLst>
          </p:cNvPr>
          <p:cNvSpPr>
            <a:spLocks noGrp="1"/>
          </p:cNvSpPr>
          <p:nvPr>
            <p:ph type="title"/>
          </p:nvPr>
        </p:nvSpPr>
        <p:spPr/>
        <p:txBody>
          <a:bodyPr>
            <a:normAutofit/>
          </a:bodyPr>
          <a:lstStyle/>
          <a:p>
            <a:pPr>
              <a:lnSpc>
                <a:spcPct val="100000"/>
              </a:lnSpc>
            </a:pPr>
            <a:r>
              <a:rPr lang="sv-SE" sz="2000" dirty="0"/>
              <a:t>Anpassa budget för skötsel- och restaureringsbehovet </a:t>
            </a:r>
            <a:endParaRPr lang="sv-SE" dirty="0"/>
          </a:p>
        </p:txBody>
      </p:sp>
      <p:sp>
        <p:nvSpPr>
          <p:cNvPr id="8" name="textruta 7">
            <a:extLst>
              <a:ext uri="{FF2B5EF4-FFF2-40B4-BE49-F238E27FC236}">
                <a16:creationId xmlns:a16="http://schemas.microsoft.com/office/drawing/2014/main" id="{2C842083-12EA-43DC-A1DF-98607E5C1366}"/>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063408CC-AAD0-4581-AC2A-05358F5C77B7}"/>
              </a:ext>
            </a:extLst>
          </p:cNvPr>
          <p:cNvSpPr>
            <a:spLocks noGrp="1"/>
          </p:cNvSpPr>
          <p:nvPr>
            <p:ph idx="1"/>
          </p:nvPr>
        </p:nvSpPr>
        <p:spPr/>
        <p:txBody>
          <a:bodyPr/>
          <a:lstStyle/>
          <a:p>
            <a:pPr marL="0" indent="0" fontAlgn="base">
              <a:buNone/>
            </a:pPr>
            <a:r>
              <a:rPr lang="sv-SE" sz="1400" b="1" dirty="0"/>
              <a:t>Öka 1:3-anslaget. Åtgärder för värdefull natur</a:t>
            </a:r>
            <a:r>
              <a:rPr lang="sv-SE" sz="1400" dirty="0"/>
              <a:t>.</a:t>
            </a:r>
            <a:r>
              <a:rPr lang="sv-SE" sz="1400" b="1" dirty="0"/>
              <a:t> </a:t>
            </a:r>
          </a:p>
          <a:p>
            <a:pPr marL="342900" lvl="1" indent="0" fontAlgn="base">
              <a:lnSpc>
                <a:spcPct val="150000"/>
              </a:lnSpc>
              <a:buNone/>
            </a:pPr>
            <a:r>
              <a:rPr lang="sv-SE" sz="800" dirty="0"/>
              <a:t>Säkerställ en långsiktig grundfinansiering och kraftigt ökat 1:3-anslag, bland annat för att möjliggöra finansiering av </a:t>
            </a:r>
            <a:r>
              <a:rPr lang="sv-SE" sz="800" b="1" dirty="0"/>
              <a:t>skötsel av skyddade områden</a:t>
            </a:r>
            <a:r>
              <a:rPr lang="sv-SE" sz="800" dirty="0"/>
              <a:t>, Nationellt program för statligt stöd till </a:t>
            </a:r>
            <a:r>
              <a:rPr lang="sv-SE" sz="800" b="1" dirty="0"/>
              <a:t>restaurering och vissa skötselåtgärder i ängs- och betesmarker</a:t>
            </a:r>
            <a:r>
              <a:rPr lang="sv-SE" sz="800" dirty="0"/>
              <a:t>, LONA, </a:t>
            </a:r>
            <a:r>
              <a:rPr lang="sv-SE" sz="800" b="1" dirty="0"/>
              <a:t>ÅGP</a:t>
            </a:r>
            <a:r>
              <a:rPr lang="sv-SE" sz="800" dirty="0"/>
              <a:t> och bekämpning av </a:t>
            </a:r>
            <a:r>
              <a:rPr lang="sv-SE" sz="800" dirty="0" err="1"/>
              <a:t>invasiva</a:t>
            </a:r>
            <a:r>
              <a:rPr lang="sv-SE" sz="800" dirty="0"/>
              <a:t> främmande arter i jordbruksekosystem.13 </a:t>
            </a:r>
          </a:p>
          <a:p>
            <a:pPr marL="0" indent="0" fontAlgn="base">
              <a:buNone/>
            </a:pPr>
            <a:r>
              <a:rPr lang="sv-SE" sz="1400" b="1" dirty="0"/>
              <a:t>Nytt anslag för finansiering av restaurering och anläggande av våtmarker, inklusive </a:t>
            </a:r>
            <a:r>
              <a:rPr lang="sv-SE" sz="1400" b="1" dirty="0" err="1"/>
              <a:t>återvätning</a:t>
            </a:r>
            <a:endParaRPr lang="sv-SE" sz="1400" b="1" dirty="0"/>
          </a:p>
          <a:p>
            <a:pPr marL="342900" lvl="1" indent="0" fontAlgn="base">
              <a:lnSpc>
                <a:spcPct val="150000"/>
              </a:lnSpc>
              <a:buNone/>
            </a:pPr>
            <a:r>
              <a:rPr lang="sv-SE" sz="800" dirty="0"/>
              <a:t>Inför ett nytt anslag </a:t>
            </a:r>
            <a:r>
              <a:rPr lang="sv-SE" sz="800" b="1" dirty="0"/>
              <a:t>för finansiering av restaurering och anläggande av våtmarker, inklusive </a:t>
            </a:r>
            <a:r>
              <a:rPr lang="sv-SE" sz="800" b="1" dirty="0" err="1"/>
              <a:t>återvätning</a:t>
            </a:r>
            <a:r>
              <a:rPr lang="sv-SE" sz="800" dirty="0"/>
              <a:t>, under utgiftsområde 20 Klimat, miljö och natur, liknande Miljömålsberedningens förslag i delbetänkande 2025:21. Se även åtgärdsförslag om fler våta miljöer i odlingslandskapet. </a:t>
            </a:r>
          </a:p>
          <a:p>
            <a:endParaRPr lang="sv-SE" dirty="0"/>
          </a:p>
        </p:txBody>
      </p:sp>
      <p:sp>
        <p:nvSpPr>
          <p:cNvPr id="4" name="Platshållare för datum 3">
            <a:extLst>
              <a:ext uri="{FF2B5EF4-FFF2-40B4-BE49-F238E27FC236}">
                <a16:creationId xmlns:a16="http://schemas.microsoft.com/office/drawing/2014/main" id="{45986314-7950-4467-9EBD-42B443852EB5}"/>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6A8F6CEE-CBDD-46CF-976A-0D5262B5D0B4}"/>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41</a:t>
            </a:fld>
            <a:endParaRPr lang="sv-SE">
              <a:solidFill>
                <a:prstClr val="black"/>
              </a:solidFill>
            </a:endParaRPr>
          </a:p>
        </p:txBody>
      </p:sp>
      <p:pic>
        <p:nvPicPr>
          <p:cNvPr id="7" name="Bildobjekt 6">
            <a:extLst>
              <a:ext uri="{FF2B5EF4-FFF2-40B4-BE49-F238E27FC236}">
                <a16:creationId xmlns:a16="http://schemas.microsoft.com/office/drawing/2014/main" id="{90BA6E11-8480-4ED4-AEA4-4678CF08BED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732026" y="1967159"/>
            <a:ext cx="3263504" cy="1560444"/>
          </a:xfrm>
          <a:prstGeom prst="rect">
            <a:avLst/>
          </a:prstGeom>
        </p:spPr>
      </p:pic>
    </p:spTree>
    <p:extLst>
      <p:ext uri="{BB962C8B-B14F-4D97-AF65-F5344CB8AC3E}">
        <p14:creationId xmlns:p14="http://schemas.microsoft.com/office/powerpoint/2010/main" val="3482820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E416A-6798-4C0B-8A98-F93954AF4FB3}"/>
              </a:ext>
            </a:extLst>
          </p:cNvPr>
          <p:cNvSpPr>
            <a:spLocks noGrp="1"/>
          </p:cNvSpPr>
          <p:nvPr>
            <p:ph type="title"/>
          </p:nvPr>
        </p:nvSpPr>
        <p:spPr/>
        <p:txBody>
          <a:bodyPr>
            <a:normAutofit/>
          </a:bodyPr>
          <a:lstStyle/>
          <a:p>
            <a:r>
              <a:rPr lang="sv-SE" sz="2800" dirty="0"/>
              <a:t>Jordbruk ska finnas i hela landet </a:t>
            </a:r>
          </a:p>
        </p:txBody>
      </p:sp>
      <p:sp>
        <p:nvSpPr>
          <p:cNvPr id="8" name="textruta 7">
            <a:extLst>
              <a:ext uri="{FF2B5EF4-FFF2-40B4-BE49-F238E27FC236}">
                <a16:creationId xmlns:a16="http://schemas.microsoft.com/office/drawing/2014/main" id="{EFDA9D0C-BEF6-45F3-BA85-52BBDF1A748A}"/>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CD333E67-3735-4240-80FD-3F988CC592D3}"/>
              </a:ext>
            </a:extLst>
          </p:cNvPr>
          <p:cNvSpPr>
            <a:spLocks noGrp="1"/>
          </p:cNvSpPr>
          <p:nvPr>
            <p:ph idx="1"/>
          </p:nvPr>
        </p:nvSpPr>
        <p:spPr/>
        <p:txBody>
          <a:bodyPr>
            <a:normAutofit fontScale="25000" lnSpcReduction="20000"/>
          </a:bodyPr>
          <a:lstStyle/>
          <a:p>
            <a:pPr marL="0" indent="0" fontAlgn="base">
              <a:lnSpc>
                <a:spcPct val="120000"/>
              </a:lnSpc>
              <a:buNone/>
            </a:pPr>
            <a:r>
              <a:rPr lang="sv-SE" sz="5600" b="1" dirty="0"/>
              <a:t>Förändra kompensationsstöd och gårdsstöd så att de träffar företag som behöver det mest eller de med mest betydelse för biologisk mångfald</a:t>
            </a:r>
          </a:p>
          <a:p>
            <a:pPr marL="342900" lvl="1" indent="0" fontAlgn="base">
              <a:lnSpc>
                <a:spcPct val="170000"/>
              </a:lnSpc>
              <a:buNone/>
            </a:pPr>
            <a:r>
              <a:rPr lang="sv-SE" sz="3200" dirty="0"/>
              <a:t>Förändra </a:t>
            </a:r>
            <a:r>
              <a:rPr lang="sv-SE" sz="3200" b="1" dirty="0"/>
              <a:t>kompensationsstödet</a:t>
            </a:r>
            <a:r>
              <a:rPr lang="sv-SE" sz="3200" dirty="0"/>
              <a:t> och/eller fördelning av </a:t>
            </a:r>
            <a:r>
              <a:rPr lang="sv-SE" sz="3200" b="1" dirty="0"/>
              <a:t>gårdsstödet</a:t>
            </a:r>
            <a:r>
              <a:rPr lang="sv-SE" sz="3200" dirty="0"/>
              <a:t> så att de bättre träffar jordbruken med </a:t>
            </a:r>
            <a:r>
              <a:rPr lang="sv-SE" sz="3200" b="1" dirty="0"/>
              <a:t>störst behov </a:t>
            </a:r>
            <a:r>
              <a:rPr lang="sv-SE" sz="3200" dirty="0"/>
              <a:t>av direktstöd eller de med </a:t>
            </a:r>
            <a:r>
              <a:rPr lang="sv-SE" sz="3200" b="1" dirty="0"/>
              <a:t>störst betydelse </a:t>
            </a:r>
            <a:r>
              <a:rPr lang="sv-SE" sz="3200" dirty="0"/>
              <a:t>för att </a:t>
            </a:r>
            <a:r>
              <a:rPr lang="sv-SE" sz="3200" b="1" dirty="0"/>
              <a:t>bevara biologisk mångfald</a:t>
            </a:r>
            <a:r>
              <a:rPr lang="sv-SE" sz="3200" dirty="0"/>
              <a:t>. Genom förändringarna bör den geografiska spridningen av jordbruk i hela landet stimuleras, i synnerhet i nedläggningsdrabbade områden. </a:t>
            </a:r>
          </a:p>
          <a:p>
            <a:pPr marL="0" indent="0" fontAlgn="base">
              <a:lnSpc>
                <a:spcPct val="120000"/>
              </a:lnSpc>
              <a:buNone/>
            </a:pPr>
            <a:r>
              <a:rPr lang="sv-SE" sz="5600" b="1" dirty="0"/>
              <a:t>Skapa förutsättningar för att bevara och utveckla mindre jordbruk i slättlandskap. </a:t>
            </a:r>
            <a:endParaRPr lang="sv-SE" sz="5600" dirty="0"/>
          </a:p>
          <a:p>
            <a:pPr marL="342900" lvl="1" indent="0" fontAlgn="base">
              <a:lnSpc>
                <a:spcPct val="170000"/>
              </a:lnSpc>
              <a:buNone/>
            </a:pPr>
            <a:r>
              <a:rPr lang="sv-SE" sz="3200" dirty="0"/>
              <a:t>Skapa förutsättningar för att </a:t>
            </a:r>
            <a:r>
              <a:rPr lang="sv-SE" sz="3200" b="1" dirty="0"/>
              <a:t>bevara och utveckla mindre jordbruk i slättlandskap</a:t>
            </a:r>
            <a:r>
              <a:rPr lang="sv-SE" sz="3200" dirty="0"/>
              <a:t>. I slättlandskap bidrar mindre enheter till variation i skötsel och markanvändning och därmed till biologisk mångfald. Tänkbara sätt är att införa högre arealstöd för de små enheterna, eller att stödgränser som missgynnar de mindre enheterna tas bort. </a:t>
            </a:r>
          </a:p>
          <a:p>
            <a:pPr marL="0" indent="0" fontAlgn="base">
              <a:buNone/>
            </a:pPr>
            <a:r>
              <a:rPr lang="sv-SE" sz="5600" b="1" dirty="0"/>
              <a:t>Statligt subventionerat avbytarsystem</a:t>
            </a:r>
            <a:endParaRPr lang="sv-SE" sz="5600" dirty="0"/>
          </a:p>
          <a:p>
            <a:pPr marL="342900" lvl="1" indent="0" fontAlgn="base">
              <a:lnSpc>
                <a:spcPct val="170000"/>
              </a:lnSpc>
              <a:buNone/>
            </a:pPr>
            <a:r>
              <a:rPr lang="sv-SE" sz="3200" dirty="0"/>
              <a:t>Inför ett </a:t>
            </a:r>
            <a:r>
              <a:rPr lang="sv-SE" sz="3200" b="1" dirty="0"/>
              <a:t>statligt subventionerat avbytarsystem</a:t>
            </a:r>
            <a:r>
              <a:rPr lang="sv-SE" sz="3200" dirty="0"/>
              <a:t> till djurgårdar som håller betesdjur inom svenskt lantbruk. Lantbrukare på mindre gårdar har ofta inte de ekonomiska möjligheterna att finansiera en avbytare. Ett statligt subventionerat avbytarsystem skulle möjliggöra för fler lantbrukare med betesdjur att ha ledigt en viss tid varje år. Detta skulle förbättra arbetsmiljön och leda till att fler och yngre lantbrukare vågar satsa på att hålla betesdjur. </a:t>
            </a:r>
          </a:p>
          <a:p>
            <a:endParaRPr lang="sv-SE" dirty="0"/>
          </a:p>
        </p:txBody>
      </p:sp>
      <p:sp>
        <p:nvSpPr>
          <p:cNvPr id="4" name="Platshållare för datum 3">
            <a:extLst>
              <a:ext uri="{FF2B5EF4-FFF2-40B4-BE49-F238E27FC236}">
                <a16:creationId xmlns:a16="http://schemas.microsoft.com/office/drawing/2014/main" id="{57595CD1-953E-4CA1-ABE1-100E613DB2D7}"/>
              </a:ext>
              <a:ext uri="{C183D7F6-B498-43B3-948B-1728B52AA6E4}">
                <adec:decorative xmlns:adec="http://schemas.microsoft.com/office/drawing/2017/decorative" val="0"/>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B3CADB91-66E3-451E-B313-A49FC4AE9DCB}"/>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42</a:t>
            </a:fld>
            <a:endParaRPr lang="sv-SE">
              <a:solidFill>
                <a:prstClr val="black"/>
              </a:solidFill>
            </a:endParaRPr>
          </a:p>
        </p:txBody>
      </p:sp>
      <p:pic>
        <p:nvPicPr>
          <p:cNvPr id="7" name="Bildobjekt 6">
            <a:extLst>
              <a:ext uri="{FF2B5EF4-FFF2-40B4-BE49-F238E27FC236}">
                <a16:creationId xmlns:a16="http://schemas.microsoft.com/office/drawing/2014/main" id="{3FC23235-9900-407A-9A57-32779F75CFE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491694" y="1234679"/>
            <a:ext cx="1532965" cy="3065929"/>
          </a:xfrm>
          <a:prstGeom prst="rect">
            <a:avLst/>
          </a:prstGeom>
        </p:spPr>
      </p:pic>
    </p:spTree>
    <p:extLst>
      <p:ext uri="{BB962C8B-B14F-4D97-AF65-F5344CB8AC3E}">
        <p14:creationId xmlns:p14="http://schemas.microsoft.com/office/powerpoint/2010/main" val="785737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B840F-C80D-4AEF-82AA-905328E34F61}"/>
              </a:ext>
            </a:extLst>
          </p:cNvPr>
          <p:cNvSpPr>
            <a:spLocks noGrp="1"/>
          </p:cNvSpPr>
          <p:nvPr>
            <p:ph type="title"/>
          </p:nvPr>
        </p:nvSpPr>
        <p:spPr>
          <a:xfrm>
            <a:off x="633101" y="248478"/>
            <a:ext cx="7384773" cy="805070"/>
          </a:xfrm>
        </p:spPr>
        <p:txBody>
          <a:bodyPr>
            <a:normAutofit fontScale="90000"/>
          </a:bodyPr>
          <a:lstStyle/>
          <a:p>
            <a:pPr>
              <a:lnSpc>
                <a:spcPct val="100000"/>
              </a:lnSpc>
            </a:pPr>
            <a:r>
              <a:rPr lang="sv-SE" sz="2400" dirty="0"/>
              <a:t>Tillgodose behovet av förbättrade kunskapsunderlag som verktyg i genomförandet av förordningen </a:t>
            </a:r>
          </a:p>
        </p:txBody>
      </p:sp>
      <p:sp>
        <p:nvSpPr>
          <p:cNvPr id="7" name="textruta 6">
            <a:extLst>
              <a:ext uri="{FF2B5EF4-FFF2-40B4-BE49-F238E27FC236}">
                <a16:creationId xmlns:a16="http://schemas.microsoft.com/office/drawing/2014/main" id="{ED384550-E8CC-423E-A519-652B61C47CC3}"/>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4036847F-9A5F-42C9-AA32-B6F80321D4A1}"/>
              </a:ext>
            </a:extLst>
          </p:cNvPr>
          <p:cNvSpPr>
            <a:spLocks noGrp="1"/>
          </p:cNvSpPr>
          <p:nvPr>
            <p:ph idx="1"/>
          </p:nvPr>
        </p:nvSpPr>
        <p:spPr>
          <a:xfrm>
            <a:off x="936253" y="1519145"/>
            <a:ext cx="6784475" cy="3263504"/>
          </a:xfrm>
        </p:spPr>
        <p:txBody>
          <a:bodyPr>
            <a:normAutofit/>
          </a:bodyPr>
          <a:lstStyle/>
          <a:p>
            <a:pPr marL="0" indent="0" fontAlgn="base">
              <a:buNone/>
            </a:pPr>
            <a:r>
              <a:rPr lang="sv-SE" sz="1500" b="1" dirty="0"/>
              <a:t>Nationell inventering av livsmiljötyper. </a:t>
            </a:r>
          </a:p>
          <a:p>
            <a:pPr marL="342900" lvl="1" indent="0" fontAlgn="base">
              <a:lnSpc>
                <a:spcPct val="160000"/>
              </a:lnSpc>
              <a:buNone/>
            </a:pPr>
            <a:r>
              <a:rPr lang="sv-SE" sz="800" dirty="0"/>
              <a:t>Ge Naturvårdsverket eller annan statlig myndighet, i samverkan med andra myndigheter, ett uppdrag om att utveckla och </a:t>
            </a:r>
            <a:r>
              <a:rPr lang="sv-SE" sz="800" b="1" dirty="0"/>
              <a:t>upprätta en nationell inventering av livsmiljötyper</a:t>
            </a:r>
            <a:r>
              <a:rPr lang="sv-SE" sz="800" dirty="0"/>
              <a:t>. Målet ska vara att status för </a:t>
            </a:r>
            <a:r>
              <a:rPr lang="sv-SE" sz="800" b="1" dirty="0"/>
              <a:t>90 % av arealen ska vara känd 2030 och till 2040 ska tillståndet vara känt i alla områden med livsmiljötyp</a:t>
            </a:r>
            <a:r>
              <a:rPr lang="sv-SE" sz="800" dirty="0"/>
              <a:t>. En stor mängd information från många olika aktörer behöver hanteras i arbetet. Förslaget innefattar därför även utveckling av bättre stödsystem för att effektivisera förvaltning, uppdatering och utbyte av information. För att kunna uppfylla även det tillkommande övervakningskrav som följer om undantaget i artikel 4.13 i förordningen tillämpas behövs ytterligare finansiering för övervakning, planering och rapportering.</a:t>
            </a:r>
            <a:r>
              <a:rPr lang="sv-SE" sz="900" dirty="0"/>
              <a:t> </a:t>
            </a:r>
          </a:p>
          <a:p>
            <a:pPr marL="0" indent="0" fontAlgn="base">
              <a:buNone/>
            </a:pPr>
            <a:r>
              <a:rPr lang="sv-SE" sz="1500" b="1" dirty="0"/>
              <a:t>Ta fram och förbättra nationella planerings- och uppföljningsunderlag. </a:t>
            </a:r>
            <a:r>
              <a:rPr lang="sv-SE" dirty="0"/>
              <a:t> </a:t>
            </a:r>
            <a:br>
              <a:rPr lang="sv-SE" dirty="0"/>
            </a:br>
            <a:endParaRPr lang="sv-SE" sz="800" dirty="0"/>
          </a:p>
          <a:p>
            <a:pPr marL="342900" lvl="1" indent="0" fontAlgn="base">
              <a:lnSpc>
                <a:spcPct val="150000"/>
              </a:lnSpc>
              <a:buNone/>
            </a:pPr>
            <a:r>
              <a:rPr lang="sv-SE" sz="800" dirty="0"/>
              <a:t>Ge Naturvårdsverket och Jordbruksverket i uppdrag att i samarbete med andra relevanta myndigheter förstärka </a:t>
            </a:r>
            <a:r>
              <a:rPr lang="sv-SE" sz="800" b="1" dirty="0"/>
              <a:t>och utveckla nationella planeringsunderlag för restaureringsåtgärder i odlingslandskapet</a:t>
            </a:r>
            <a:r>
              <a:rPr lang="sv-SE" sz="800" dirty="0"/>
              <a:t>, samt att ge förslag på utökad </a:t>
            </a:r>
            <a:r>
              <a:rPr lang="sv-SE" sz="800" b="1" dirty="0"/>
              <a:t>nationell miljöövervakning </a:t>
            </a:r>
            <a:r>
              <a:rPr lang="sv-SE" sz="800" dirty="0"/>
              <a:t>av artgrupper och aspekter av biologisk mångfald i odlingslandskapet som inte följs idag.  </a:t>
            </a:r>
          </a:p>
          <a:p>
            <a:endParaRPr lang="sv-SE" dirty="0"/>
          </a:p>
        </p:txBody>
      </p:sp>
      <p:sp>
        <p:nvSpPr>
          <p:cNvPr id="4" name="Platshållare för datum 3">
            <a:extLst>
              <a:ext uri="{FF2B5EF4-FFF2-40B4-BE49-F238E27FC236}">
                <a16:creationId xmlns:a16="http://schemas.microsoft.com/office/drawing/2014/main" id="{FACF35AD-A787-4EDA-81BC-A32DA35F927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F022A2D-6388-4FC6-B254-67010017203F}"/>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43</a:t>
            </a:fld>
            <a:endParaRPr lang="sv-SE">
              <a:solidFill>
                <a:prstClr val="black"/>
              </a:solidFill>
            </a:endParaRPr>
          </a:p>
        </p:txBody>
      </p:sp>
      <p:pic>
        <p:nvPicPr>
          <p:cNvPr id="6" name="Bildobjekt 5">
            <a:extLst>
              <a:ext uri="{FF2B5EF4-FFF2-40B4-BE49-F238E27FC236}">
                <a16:creationId xmlns:a16="http://schemas.microsoft.com/office/drawing/2014/main" id="{BFEC496C-2752-4251-8F9A-3336C7F9EA5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8161" y="1324162"/>
            <a:ext cx="1525839" cy="2651039"/>
          </a:xfrm>
          <a:prstGeom prst="rect">
            <a:avLst/>
          </a:prstGeom>
        </p:spPr>
      </p:pic>
    </p:spTree>
    <p:extLst>
      <p:ext uri="{BB962C8B-B14F-4D97-AF65-F5344CB8AC3E}">
        <p14:creationId xmlns:p14="http://schemas.microsoft.com/office/powerpoint/2010/main" val="1702572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B840F-C80D-4AEF-82AA-905328E34F61}"/>
              </a:ext>
            </a:extLst>
          </p:cNvPr>
          <p:cNvSpPr>
            <a:spLocks noGrp="1"/>
          </p:cNvSpPr>
          <p:nvPr>
            <p:ph type="title"/>
          </p:nvPr>
        </p:nvSpPr>
        <p:spPr/>
        <p:txBody>
          <a:bodyPr>
            <a:normAutofit fontScale="90000"/>
          </a:bodyPr>
          <a:lstStyle/>
          <a:p>
            <a:br>
              <a:rPr lang="sv-SE" dirty="0"/>
            </a:br>
            <a:br>
              <a:rPr lang="sv-SE" dirty="0"/>
            </a:br>
            <a:r>
              <a:rPr lang="sv-SE" sz="2000" dirty="0"/>
              <a:t>Tillgodose behovet av förbättrade kunskapsunderlag som verktyg i genomförandet av förordningen</a:t>
            </a:r>
            <a:r>
              <a:rPr lang="sv-SE" dirty="0"/>
              <a:t> </a:t>
            </a:r>
          </a:p>
        </p:txBody>
      </p:sp>
      <p:sp>
        <p:nvSpPr>
          <p:cNvPr id="7" name="textruta 6">
            <a:extLst>
              <a:ext uri="{FF2B5EF4-FFF2-40B4-BE49-F238E27FC236}">
                <a16:creationId xmlns:a16="http://schemas.microsoft.com/office/drawing/2014/main" id="{D83F7820-D15F-4B7D-B050-E08358BC8647}"/>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4036847F-9A5F-42C9-AA32-B6F80321D4A1}"/>
              </a:ext>
            </a:extLst>
          </p:cNvPr>
          <p:cNvSpPr>
            <a:spLocks noGrp="1"/>
          </p:cNvSpPr>
          <p:nvPr>
            <p:ph idx="1"/>
          </p:nvPr>
        </p:nvSpPr>
        <p:spPr/>
        <p:txBody>
          <a:bodyPr>
            <a:normAutofit fontScale="92500"/>
          </a:bodyPr>
          <a:lstStyle/>
          <a:p>
            <a:pPr marL="0" indent="0" fontAlgn="base">
              <a:buNone/>
            </a:pPr>
            <a:r>
              <a:rPr lang="sv-SE" sz="1500" b="1" dirty="0"/>
              <a:t>Förbättra regionala och lokala planeringsunderlag</a:t>
            </a:r>
            <a:r>
              <a:rPr lang="sv-SE" sz="1500" dirty="0"/>
              <a:t>. </a:t>
            </a:r>
          </a:p>
          <a:p>
            <a:pPr marL="342900" lvl="1" indent="0" fontAlgn="base">
              <a:lnSpc>
                <a:spcPct val="160000"/>
              </a:lnSpc>
              <a:buNone/>
            </a:pPr>
            <a:r>
              <a:rPr lang="sv-SE" sz="900" dirty="0"/>
              <a:t>Förstärk </a:t>
            </a:r>
            <a:r>
              <a:rPr lang="sv-SE" sz="900" b="1" dirty="0"/>
              <a:t>datasammanställning av förekomst</a:t>
            </a:r>
            <a:r>
              <a:rPr lang="sv-SE" sz="900" dirty="0"/>
              <a:t>, fördelning och tillstånd för odlingslandskapets livsmiljötyper, livsmiljöer för direktivsarter, andra habitat, samt deras </a:t>
            </a:r>
            <a:r>
              <a:rPr lang="sv-SE" sz="900" dirty="0" err="1"/>
              <a:t>konnektivitet</a:t>
            </a:r>
            <a:r>
              <a:rPr lang="sv-SE" sz="900" dirty="0"/>
              <a:t>. Använd denna för att underlätta </a:t>
            </a:r>
            <a:r>
              <a:rPr lang="sv-SE" sz="900" b="1" dirty="0"/>
              <a:t>utveckling av verktyg och modeller för prioritering av restaureringsåtgärder </a:t>
            </a:r>
            <a:r>
              <a:rPr lang="sv-SE" sz="900" dirty="0"/>
              <a:t>på regional eller lokal nivå, t.ex. genom utveckling av länsstyrelsernas befintliga arbete med grön infrastruktur. Ge länsstyrelserna i uppdrag att, ta fram värdetrakter för gräsmarker på ett enhetligt och standardiserat sätt baserat på vetenskapligt förankrade tröskelvärden för arter och målnivåer för olika livsmiljötyper för att skapa ekologiskt funktionella landskap. </a:t>
            </a:r>
          </a:p>
          <a:p>
            <a:pPr marL="0" indent="0" fontAlgn="base">
              <a:buNone/>
            </a:pPr>
            <a:r>
              <a:rPr lang="sv-SE" sz="1500" b="1" dirty="0"/>
              <a:t>Forskning om naturrestaurering i kombination med livsmedelsproduktion.</a:t>
            </a:r>
            <a:r>
              <a:rPr lang="sv-SE" sz="1500" dirty="0"/>
              <a:t> </a:t>
            </a:r>
          </a:p>
          <a:p>
            <a:pPr marL="342900" lvl="1" indent="0" fontAlgn="base">
              <a:lnSpc>
                <a:spcPct val="160000"/>
              </a:lnSpc>
              <a:buNone/>
            </a:pPr>
            <a:r>
              <a:rPr lang="sv-SE" sz="900" dirty="0"/>
              <a:t>Ge </a:t>
            </a:r>
            <a:r>
              <a:rPr lang="sv-SE" sz="900" b="1" dirty="0"/>
              <a:t>Jordbruksverket i uppdrag </a:t>
            </a:r>
            <a:r>
              <a:rPr lang="sv-SE" sz="900" dirty="0"/>
              <a:t>att, i samråd med Naturvårdsverket, </a:t>
            </a:r>
            <a:r>
              <a:rPr lang="sv-SE" sz="900" b="1" dirty="0"/>
              <a:t>förvalta en satsning på forskning och utveckling om biologisk mångfald i odlingslandskapet och hur åtgärder kan kombineras med en livskraftig livsmedelsproduktion</a:t>
            </a:r>
            <a:r>
              <a:rPr lang="sv-SE" sz="900" dirty="0"/>
              <a:t>. Det behövs i synnerhet förstärkt forskning om hur stora arealer av olika livsmiljöer som behövs i odlingslandskapet och var de bör placeras geografiskt för att nå förordningens krav. Vidare behövs stärkt kunskap om hur skötsel av gräsmarker, grödor, småbiotoper, landskapselement och våtmarker kan anpassas för att minimera de negativa effekterna och förstärka de positiva effekterna på biologisk mångfald, samt kopplingen mellan biologisk mångfald och produktion. Det kan exempelvis handla om möjliga åtgärder för att minska den negativa effekten på biologisk mångfald vid tidig </a:t>
            </a:r>
            <a:r>
              <a:rPr lang="sv-SE" sz="900" dirty="0" err="1"/>
              <a:t>vallskörd</a:t>
            </a:r>
            <a:r>
              <a:rPr lang="sv-SE" sz="900" dirty="0"/>
              <a:t>. </a:t>
            </a:r>
          </a:p>
          <a:p>
            <a:endParaRPr lang="sv-SE" dirty="0"/>
          </a:p>
        </p:txBody>
      </p:sp>
      <p:sp>
        <p:nvSpPr>
          <p:cNvPr id="4" name="Platshållare för datum 3">
            <a:extLst>
              <a:ext uri="{FF2B5EF4-FFF2-40B4-BE49-F238E27FC236}">
                <a16:creationId xmlns:a16="http://schemas.microsoft.com/office/drawing/2014/main" id="{FACF35AD-A787-4EDA-81BC-A32DA35F927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F022A2D-6388-4FC6-B254-67010017203F}"/>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44</a:t>
            </a:fld>
            <a:endParaRPr lang="sv-SE">
              <a:solidFill>
                <a:prstClr val="black"/>
              </a:solidFill>
            </a:endParaRPr>
          </a:p>
        </p:txBody>
      </p:sp>
      <p:pic>
        <p:nvPicPr>
          <p:cNvPr id="6" name="Bildobjekt 5">
            <a:extLst>
              <a:ext uri="{FF2B5EF4-FFF2-40B4-BE49-F238E27FC236}">
                <a16:creationId xmlns:a16="http://schemas.microsoft.com/office/drawing/2014/main" id="{616696C8-C128-4840-9D91-3EED4E61A0C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8161" y="1324162"/>
            <a:ext cx="1525839" cy="2651039"/>
          </a:xfrm>
          <a:prstGeom prst="rect">
            <a:avLst/>
          </a:prstGeom>
        </p:spPr>
      </p:pic>
    </p:spTree>
    <p:extLst>
      <p:ext uri="{BB962C8B-B14F-4D97-AF65-F5344CB8AC3E}">
        <p14:creationId xmlns:p14="http://schemas.microsoft.com/office/powerpoint/2010/main" val="1298858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B840F-C80D-4AEF-82AA-905328E34F61}"/>
              </a:ext>
            </a:extLst>
          </p:cNvPr>
          <p:cNvSpPr>
            <a:spLocks noGrp="1"/>
          </p:cNvSpPr>
          <p:nvPr>
            <p:ph type="title"/>
          </p:nvPr>
        </p:nvSpPr>
        <p:spPr/>
        <p:txBody>
          <a:bodyPr>
            <a:normAutofit fontScale="90000"/>
          </a:bodyPr>
          <a:lstStyle/>
          <a:p>
            <a:br>
              <a:rPr lang="sv-SE" dirty="0"/>
            </a:br>
            <a:r>
              <a:rPr lang="sv-SE" sz="2000" dirty="0"/>
              <a:t>Tillgodose behovet av förbättrade kunskapsunderlag som verktyg i genomförandet av förordningen</a:t>
            </a:r>
            <a:r>
              <a:rPr lang="sv-SE" dirty="0"/>
              <a:t> </a:t>
            </a:r>
          </a:p>
        </p:txBody>
      </p:sp>
      <p:sp>
        <p:nvSpPr>
          <p:cNvPr id="7" name="textruta 6">
            <a:extLst>
              <a:ext uri="{FF2B5EF4-FFF2-40B4-BE49-F238E27FC236}">
                <a16:creationId xmlns:a16="http://schemas.microsoft.com/office/drawing/2014/main" id="{874BFA0A-ABC4-4144-A489-A4882900773E}"/>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4036847F-9A5F-42C9-AA32-B6F80321D4A1}"/>
              </a:ext>
            </a:extLst>
          </p:cNvPr>
          <p:cNvSpPr>
            <a:spLocks noGrp="1"/>
          </p:cNvSpPr>
          <p:nvPr>
            <p:ph idx="1"/>
          </p:nvPr>
        </p:nvSpPr>
        <p:spPr>
          <a:xfrm>
            <a:off x="885823" y="1681007"/>
            <a:ext cx="6784475" cy="1781485"/>
          </a:xfrm>
        </p:spPr>
        <p:txBody>
          <a:bodyPr/>
          <a:lstStyle/>
          <a:p>
            <a:pPr marL="0" indent="0">
              <a:buNone/>
            </a:pPr>
            <a:r>
              <a:rPr lang="sv-SE" sz="1400" b="1" dirty="0"/>
              <a:t>Kartlägg och inventera den infrastruktur som krävs för att återetablera lantbruk</a:t>
            </a:r>
            <a:r>
              <a:rPr lang="sv-SE" sz="1400" dirty="0"/>
              <a:t>. </a:t>
            </a:r>
          </a:p>
          <a:p>
            <a:pPr marL="342900" lvl="1" indent="0">
              <a:lnSpc>
                <a:spcPct val="150000"/>
              </a:lnSpc>
              <a:buNone/>
            </a:pPr>
            <a:r>
              <a:rPr lang="sv-SE" sz="800" dirty="0"/>
              <a:t>Det behövs en </a:t>
            </a:r>
            <a:r>
              <a:rPr lang="sv-SE" sz="800" b="1" dirty="0"/>
              <a:t>kartläggning och inventering av den infrastruktur </a:t>
            </a:r>
            <a:r>
              <a:rPr lang="sv-SE" sz="800" dirty="0"/>
              <a:t>som behövs för att kunna etablera nya småbruk med avseende på verksamhet, t.ex. djur, foderinhämtning, veterinär, slakterier och med avseende på samhällsinfrastruktur som t.ex. transport, vård och skola. Utifrån inventeringen blir det tydligare var det finns möjligheter att </a:t>
            </a:r>
            <a:r>
              <a:rPr lang="sv-SE" sz="800" b="1" dirty="0"/>
              <a:t>återuppta och bedriva lantbruk</a:t>
            </a:r>
            <a:r>
              <a:rPr lang="sv-SE" sz="800" dirty="0"/>
              <a:t>. Detta behöver kopplas ihop med underlag om livsmiljötyper och förekomst av arter.</a:t>
            </a:r>
          </a:p>
        </p:txBody>
      </p:sp>
      <p:sp>
        <p:nvSpPr>
          <p:cNvPr id="4" name="Platshållare för datum 3">
            <a:extLst>
              <a:ext uri="{FF2B5EF4-FFF2-40B4-BE49-F238E27FC236}">
                <a16:creationId xmlns:a16="http://schemas.microsoft.com/office/drawing/2014/main" id="{FACF35AD-A787-4EDA-81BC-A32DA35F927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F022A2D-6388-4FC6-B254-67010017203F}"/>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45</a:t>
            </a:fld>
            <a:endParaRPr lang="sv-SE">
              <a:solidFill>
                <a:prstClr val="black"/>
              </a:solidFill>
            </a:endParaRPr>
          </a:p>
        </p:txBody>
      </p:sp>
      <p:pic>
        <p:nvPicPr>
          <p:cNvPr id="6" name="Bildobjekt 5">
            <a:extLst>
              <a:ext uri="{FF2B5EF4-FFF2-40B4-BE49-F238E27FC236}">
                <a16:creationId xmlns:a16="http://schemas.microsoft.com/office/drawing/2014/main" id="{81D9BE11-DF39-4C6C-8EC7-C4E461DB4FB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8161" y="1324162"/>
            <a:ext cx="1525839" cy="2651039"/>
          </a:xfrm>
          <a:prstGeom prst="rect">
            <a:avLst/>
          </a:prstGeom>
        </p:spPr>
      </p:pic>
    </p:spTree>
    <p:extLst>
      <p:ext uri="{BB962C8B-B14F-4D97-AF65-F5344CB8AC3E}">
        <p14:creationId xmlns:p14="http://schemas.microsoft.com/office/powerpoint/2010/main" val="353243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B840F-C80D-4AEF-82AA-905328E34F61}"/>
              </a:ext>
            </a:extLst>
          </p:cNvPr>
          <p:cNvSpPr>
            <a:spLocks noGrp="1"/>
          </p:cNvSpPr>
          <p:nvPr>
            <p:ph type="title"/>
          </p:nvPr>
        </p:nvSpPr>
        <p:spPr>
          <a:xfrm>
            <a:off x="885823" y="102393"/>
            <a:ext cx="6784475" cy="1591936"/>
          </a:xfrm>
        </p:spPr>
        <p:txBody>
          <a:bodyPr>
            <a:normAutofit fontScale="90000"/>
          </a:bodyPr>
          <a:lstStyle/>
          <a:p>
            <a:br>
              <a:rPr lang="sv-SE" dirty="0"/>
            </a:br>
            <a:r>
              <a:rPr lang="sv-SE" sz="2000" dirty="0"/>
              <a:t>Öka kunskapen om biologisk mångfald och jordbruk bland olika aktörer och förbättra möjligheter till samverkan och kunskapsutbyte </a:t>
            </a:r>
            <a:r>
              <a:rPr lang="sv-SE" dirty="0"/>
              <a:t> </a:t>
            </a:r>
            <a:br>
              <a:rPr lang="sv-SE" dirty="0"/>
            </a:br>
            <a:r>
              <a:rPr lang="sv-SE" dirty="0"/>
              <a:t> </a:t>
            </a:r>
          </a:p>
        </p:txBody>
      </p:sp>
      <p:sp>
        <p:nvSpPr>
          <p:cNvPr id="8" name="textruta 7">
            <a:extLst>
              <a:ext uri="{FF2B5EF4-FFF2-40B4-BE49-F238E27FC236}">
                <a16:creationId xmlns:a16="http://schemas.microsoft.com/office/drawing/2014/main" id="{9A9E30AA-61CF-4A79-AA40-8D5ADC5EE5C5}"/>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4036847F-9A5F-42C9-AA32-B6F80321D4A1}"/>
              </a:ext>
            </a:extLst>
          </p:cNvPr>
          <p:cNvSpPr>
            <a:spLocks noGrp="1"/>
          </p:cNvSpPr>
          <p:nvPr>
            <p:ph idx="1"/>
          </p:nvPr>
        </p:nvSpPr>
        <p:spPr>
          <a:xfrm>
            <a:off x="885823" y="1369219"/>
            <a:ext cx="6455449" cy="3263504"/>
          </a:xfrm>
        </p:spPr>
        <p:txBody>
          <a:bodyPr>
            <a:normAutofit/>
          </a:bodyPr>
          <a:lstStyle/>
          <a:p>
            <a:pPr fontAlgn="base"/>
            <a:endParaRPr lang="sv-SE" dirty="0"/>
          </a:p>
          <a:p>
            <a:pPr marL="0" indent="0" fontAlgn="base">
              <a:buNone/>
            </a:pPr>
            <a:r>
              <a:rPr lang="sv-SE" sz="1500" b="1" dirty="0"/>
              <a:t>Riktade informationsinsatser mellan myndigheter</a:t>
            </a:r>
          </a:p>
          <a:p>
            <a:pPr marL="342900" lvl="1" indent="0" fontAlgn="base">
              <a:lnSpc>
                <a:spcPct val="150000"/>
              </a:lnSpc>
              <a:buNone/>
            </a:pPr>
            <a:r>
              <a:rPr lang="sv-SE" sz="800" dirty="0"/>
              <a:t>Riktade </a:t>
            </a:r>
            <a:r>
              <a:rPr lang="sv-SE" sz="800" b="1" dirty="0"/>
              <a:t>informations- och rådgivningsinsatser </a:t>
            </a:r>
            <a:r>
              <a:rPr lang="sv-SE" sz="800" dirty="0"/>
              <a:t>med fokus på </a:t>
            </a:r>
            <a:r>
              <a:rPr lang="sv-SE" sz="800" b="1" dirty="0"/>
              <a:t>förordningen</a:t>
            </a:r>
            <a:r>
              <a:rPr lang="sv-SE" sz="800" dirty="0"/>
              <a:t> och dess kopplade åtgärder bör </a:t>
            </a:r>
            <a:r>
              <a:rPr lang="sv-SE" sz="800" b="1" dirty="0"/>
              <a:t>samordnas mellan myndigheter</a:t>
            </a:r>
            <a:r>
              <a:rPr lang="sv-SE" sz="800" dirty="0"/>
              <a:t>. </a:t>
            </a:r>
          </a:p>
          <a:p>
            <a:pPr marL="0" indent="0" fontAlgn="base">
              <a:buNone/>
            </a:pPr>
            <a:r>
              <a:rPr lang="sv-SE" sz="1500" b="1" dirty="0"/>
              <a:t>Kompetensutveckling inom CAP – fokus på förordningens åtgärder</a:t>
            </a:r>
          </a:p>
          <a:p>
            <a:pPr marL="342900" lvl="1" indent="0" fontAlgn="base">
              <a:lnSpc>
                <a:spcPct val="150000"/>
              </a:lnSpc>
              <a:buNone/>
            </a:pPr>
            <a:r>
              <a:rPr lang="sv-SE" sz="800" dirty="0"/>
              <a:t>De kompetensutvecklingsinsatser som sker inom ramen för CAP ska fortsätta stödjas av Greppa Näringen (modul 17a Biologisk mångfald i åkermark), Program för kompetensutveckling om ängs- och betesmarker och Mångfald på slätten, dessa tre samordnas av Jordbruksverket, men med ett utökat fokus på att understödja </a:t>
            </a:r>
            <a:r>
              <a:rPr lang="sv-SE" sz="800" b="1" dirty="0"/>
              <a:t>rådgivning och kompetensutvecklingsaktiviteter med fokus att nå förordningsmål</a:t>
            </a:r>
            <a:r>
              <a:rPr lang="sv-SE" sz="800" dirty="0"/>
              <a:t>. </a:t>
            </a:r>
          </a:p>
          <a:p>
            <a:pPr marL="0" indent="0" fontAlgn="base">
              <a:buNone/>
            </a:pPr>
            <a:r>
              <a:rPr lang="sv-SE" sz="1400" b="1" dirty="0"/>
              <a:t>Inför finansiering av samordnande funktioner</a:t>
            </a:r>
          </a:p>
          <a:p>
            <a:pPr marL="342900" lvl="1" indent="0" fontAlgn="base">
              <a:buNone/>
            </a:pPr>
            <a:r>
              <a:rPr lang="sv-SE" sz="800" dirty="0"/>
              <a:t>Inför finansiering av samordnande funktioner på länsstyrelser, kommuner eller annan verksamhet med uppdrag att </a:t>
            </a:r>
            <a:r>
              <a:rPr lang="sv-SE" sz="800" b="1" dirty="0"/>
              <a:t>samordna och driva restaureringsarbetet och informationsinsatser</a:t>
            </a:r>
            <a:r>
              <a:rPr lang="sv-SE" sz="800" dirty="0"/>
              <a:t>. </a:t>
            </a:r>
            <a:r>
              <a:rPr lang="sv-SE" dirty="0"/>
              <a:t> </a:t>
            </a:r>
          </a:p>
          <a:p>
            <a:endParaRPr lang="sv-SE" dirty="0"/>
          </a:p>
        </p:txBody>
      </p:sp>
      <p:sp>
        <p:nvSpPr>
          <p:cNvPr id="4" name="Platshållare för datum 3">
            <a:extLst>
              <a:ext uri="{FF2B5EF4-FFF2-40B4-BE49-F238E27FC236}">
                <a16:creationId xmlns:a16="http://schemas.microsoft.com/office/drawing/2014/main" id="{FACF35AD-A787-4EDA-81BC-A32DA35F927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F022A2D-6388-4FC6-B254-67010017203F}"/>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46</a:t>
            </a:fld>
            <a:endParaRPr lang="sv-SE">
              <a:solidFill>
                <a:prstClr val="black"/>
              </a:solidFill>
            </a:endParaRPr>
          </a:p>
        </p:txBody>
      </p:sp>
      <p:pic>
        <p:nvPicPr>
          <p:cNvPr id="7" name="Bildobjekt 6">
            <a:extLst>
              <a:ext uri="{FF2B5EF4-FFF2-40B4-BE49-F238E27FC236}">
                <a16:creationId xmlns:a16="http://schemas.microsoft.com/office/drawing/2014/main" id="{5E77C605-CAB0-4CC4-9D58-3972ECF1276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1272" y="1183340"/>
            <a:ext cx="1771510" cy="2509173"/>
          </a:xfrm>
          <a:prstGeom prst="rect">
            <a:avLst/>
          </a:prstGeom>
        </p:spPr>
      </p:pic>
    </p:spTree>
    <p:extLst>
      <p:ext uri="{BB962C8B-B14F-4D97-AF65-F5344CB8AC3E}">
        <p14:creationId xmlns:p14="http://schemas.microsoft.com/office/powerpoint/2010/main" val="272950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643D5D8-E3B1-4D90-BB6D-580BFB8EB3A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121371" y="2084293"/>
            <a:ext cx="1996932" cy="1769157"/>
          </a:xfrm>
          <a:prstGeom prst="rect">
            <a:avLst/>
          </a:prstGeom>
        </p:spPr>
      </p:pic>
      <p:sp>
        <p:nvSpPr>
          <p:cNvPr id="2" name="Rubrik 1">
            <a:extLst>
              <a:ext uri="{FF2B5EF4-FFF2-40B4-BE49-F238E27FC236}">
                <a16:creationId xmlns:a16="http://schemas.microsoft.com/office/drawing/2014/main" id="{97CB840F-C80D-4AEF-82AA-905328E34F61}"/>
              </a:ext>
            </a:extLst>
          </p:cNvPr>
          <p:cNvSpPr>
            <a:spLocks noGrp="1"/>
          </p:cNvSpPr>
          <p:nvPr>
            <p:ph type="title"/>
          </p:nvPr>
        </p:nvSpPr>
        <p:spPr/>
        <p:txBody>
          <a:bodyPr>
            <a:normAutofit fontScale="90000"/>
          </a:bodyPr>
          <a:lstStyle/>
          <a:p>
            <a:br>
              <a:rPr lang="sv-SE" dirty="0"/>
            </a:br>
            <a:r>
              <a:rPr lang="sv-SE" sz="2000" dirty="0"/>
              <a:t>Anpassa den statliga förvaltningen och samverkan så att den bättre styr mot målen i förordningen </a:t>
            </a:r>
            <a:endParaRPr lang="sv-SE" dirty="0"/>
          </a:p>
        </p:txBody>
      </p:sp>
      <p:sp>
        <p:nvSpPr>
          <p:cNvPr id="7" name="textruta 6">
            <a:extLst>
              <a:ext uri="{FF2B5EF4-FFF2-40B4-BE49-F238E27FC236}">
                <a16:creationId xmlns:a16="http://schemas.microsoft.com/office/drawing/2014/main" id="{FF44C5F4-A8F1-46DB-8487-264405CA6287}"/>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4036847F-9A5F-42C9-AA32-B6F80321D4A1}"/>
              </a:ext>
            </a:extLst>
          </p:cNvPr>
          <p:cNvSpPr>
            <a:spLocks noGrp="1"/>
          </p:cNvSpPr>
          <p:nvPr>
            <p:ph idx="1"/>
          </p:nvPr>
        </p:nvSpPr>
        <p:spPr/>
        <p:txBody>
          <a:bodyPr>
            <a:normAutofit fontScale="70000" lnSpcReduction="20000"/>
          </a:bodyPr>
          <a:lstStyle/>
          <a:p>
            <a:pPr marL="0" indent="0" fontAlgn="base">
              <a:buNone/>
            </a:pPr>
            <a:r>
              <a:rPr lang="sv-SE" sz="2000" b="1" dirty="0"/>
              <a:t>Finansiera och anpassa åtgärdsprogrammen till mål inom NRF</a:t>
            </a:r>
          </a:p>
          <a:p>
            <a:pPr marL="342900" lvl="1" indent="0" fontAlgn="base">
              <a:lnSpc>
                <a:spcPct val="180000"/>
              </a:lnSpc>
              <a:buNone/>
            </a:pPr>
            <a:r>
              <a:rPr lang="sv-SE" sz="1100" b="1" dirty="0"/>
              <a:t>Finansiera och anpassa åtgärdsprogrammen för hotade arter och naturtyper (ÅGP) till målsättningar inom förordningen</a:t>
            </a:r>
            <a:r>
              <a:rPr lang="sv-SE" sz="1100" dirty="0"/>
              <a:t>. Riktade och anpassade skötselinsatser för hotade och sällsynta arter behövs för att komplettera de generella och storskaliga åtgärderna. Många av de arter och livsmiljötyper som omfattas av ÅGP har speciella skötselkrav, så kallade artanpassade krav. För att åtgärdsprogrammen ska bidra till förordningens måluppfyllelse krävs att de finansieras fullt ut samt en högre grad </a:t>
            </a:r>
            <a:r>
              <a:rPr lang="sv-SE" sz="1100" b="1" dirty="0"/>
              <a:t>av nationell styrning av ÅGP-åtgärder mot arbetet med berörda arter och livsmiljötyper.</a:t>
            </a:r>
            <a:r>
              <a:rPr lang="sv-SE" sz="1100" dirty="0"/>
              <a:t> Därtill behövs en </a:t>
            </a:r>
            <a:r>
              <a:rPr lang="sv-SE" sz="1100" b="1" dirty="0"/>
              <a:t>utökad uppföljning </a:t>
            </a:r>
            <a:r>
              <a:rPr lang="sv-SE" sz="1100" dirty="0"/>
              <a:t>av åtgärder och dess effekter. Idag omfattar endast en liten del av åtgärdsprogrammen sådana arter som listas i art- och habitatdirektivet. Naturvårdsverket bör få i uppdrag att uppdatera åtgärdsprogrammen för hotade arter så att de bättre harmonierar med förordningskraven. </a:t>
            </a:r>
          </a:p>
          <a:p>
            <a:pPr marL="0" indent="0" fontAlgn="base">
              <a:buNone/>
            </a:pPr>
            <a:r>
              <a:rPr lang="sv-SE" sz="2000" b="1" dirty="0"/>
              <a:t>Satsning på infrastrukturens gräsmarker</a:t>
            </a:r>
          </a:p>
          <a:p>
            <a:pPr marL="342900" lvl="1" indent="0" fontAlgn="base">
              <a:buNone/>
            </a:pPr>
            <a:r>
              <a:rPr lang="sv-SE" sz="1100" dirty="0"/>
              <a:t>Satsning på infrastrukturens gräsmarker. Förslaget presenteras i artikel 10 om restaurering av populationer av vilda </a:t>
            </a:r>
            <a:r>
              <a:rPr lang="sv-SE" sz="1100" dirty="0" err="1"/>
              <a:t>pollinatörer</a:t>
            </a:r>
            <a:r>
              <a:rPr lang="sv-SE" sz="1100" dirty="0"/>
              <a:t>.</a:t>
            </a:r>
            <a:r>
              <a:rPr lang="sv-SE" dirty="0"/>
              <a:t> </a:t>
            </a:r>
          </a:p>
          <a:p>
            <a:pPr marL="0" indent="0" fontAlgn="base">
              <a:buNone/>
            </a:pPr>
            <a:r>
              <a:rPr lang="sv-SE" sz="2000" b="1" dirty="0"/>
              <a:t>Se över ägardirektiven för mer bete o slåtter på statens fastigheter</a:t>
            </a:r>
          </a:p>
          <a:p>
            <a:pPr marL="342900" lvl="1" indent="0" fontAlgn="base">
              <a:lnSpc>
                <a:spcPct val="180000"/>
              </a:lnSpc>
              <a:buNone/>
            </a:pPr>
            <a:r>
              <a:rPr lang="sv-SE" sz="1100" dirty="0"/>
              <a:t>Se över statliga ägardirektiv för att </a:t>
            </a:r>
            <a:r>
              <a:rPr lang="sv-SE" sz="1100" b="1" dirty="0"/>
              <a:t>underlätta för bete och slåtter på statligt ägda fastigheter</a:t>
            </a:r>
            <a:r>
              <a:rPr lang="sv-SE" sz="1100" dirty="0"/>
              <a:t>. De marker som staten äger och förvaltar, både i skyddade som icke-skyddade områden, bör vara en viktig del i att vi når förordningens mål. Det innebär att, på statligägda skogsfastigheter, bör åtgärder genomföras eller marken arrenderas ut/upplåtas för att kunna betas eller </a:t>
            </a:r>
            <a:r>
              <a:rPr lang="sv-SE" sz="1100" dirty="0" err="1"/>
              <a:t>slåttras</a:t>
            </a:r>
            <a:r>
              <a:rPr lang="sv-SE" sz="1100" dirty="0"/>
              <a:t>. På jordbruksfastigheter bör bete och slåtter prioriteras både i arrendeavtal och investeringar.   </a:t>
            </a:r>
          </a:p>
          <a:p>
            <a:endParaRPr lang="sv-SE" dirty="0"/>
          </a:p>
        </p:txBody>
      </p:sp>
      <p:sp>
        <p:nvSpPr>
          <p:cNvPr id="4" name="Platshållare för datum 3">
            <a:extLst>
              <a:ext uri="{FF2B5EF4-FFF2-40B4-BE49-F238E27FC236}">
                <a16:creationId xmlns:a16="http://schemas.microsoft.com/office/drawing/2014/main" id="{FACF35AD-A787-4EDA-81BC-A32DA35F927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F022A2D-6388-4FC6-B254-67010017203F}"/>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47</a:t>
            </a:fld>
            <a:endParaRPr lang="sv-SE">
              <a:solidFill>
                <a:prstClr val="black"/>
              </a:solidFill>
            </a:endParaRPr>
          </a:p>
        </p:txBody>
      </p:sp>
    </p:spTree>
    <p:extLst>
      <p:ext uri="{BB962C8B-B14F-4D97-AF65-F5344CB8AC3E}">
        <p14:creationId xmlns:p14="http://schemas.microsoft.com/office/powerpoint/2010/main" val="33775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B840F-C80D-4AEF-82AA-905328E34F61}"/>
              </a:ext>
            </a:extLst>
          </p:cNvPr>
          <p:cNvSpPr>
            <a:spLocks noGrp="1"/>
          </p:cNvSpPr>
          <p:nvPr>
            <p:ph type="title"/>
          </p:nvPr>
        </p:nvSpPr>
        <p:spPr/>
        <p:txBody>
          <a:bodyPr>
            <a:normAutofit/>
          </a:bodyPr>
          <a:lstStyle/>
          <a:p>
            <a:br>
              <a:rPr lang="sv-SE" dirty="0"/>
            </a:br>
            <a:r>
              <a:rPr lang="sv-SE" dirty="0"/>
              <a:t>Ändamålsenlig lagstiftning </a:t>
            </a:r>
          </a:p>
        </p:txBody>
      </p:sp>
      <p:sp>
        <p:nvSpPr>
          <p:cNvPr id="7" name="textruta 6">
            <a:extLst>
              <a:ext uri="{FF2B5EF4-FFF2-40B4-BE49-F238E27FC236}">
                <a16:creationId xmlns:a16="http://schemas.microsoft.com/office/drawing/2014/main" id="{2744458D-9599-4E0C-8AEF-55A01A4B1E1B}"/>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4036847F-9A5F-42C9-AA32-B6F80321D4A1}"/>
              </a:ext>
            </a:extLst>
          </p:cNvPr>
          <p:cNvSpPr>
            <a:spLocks noGrp="1"/>
          </p:cNvSpPr>
          <p:nvPr>
            <p:ph idx="1"/>
          </p:nvPr>
        </p:nvSpPr>
        <p:spPr/>
        <p:txBody>
          <a:bodyPr>
            <a:normAutofit fontScale="62500" lnSpcReduction="20000"/>
          </a:bodyPr>
          <a:lstStyle/>
          <a:p>
            <a:pPr marL="0" indent="0" fontAlgn="base">
              <a:buNone/>
            </a:pPr>
            <a:r>
              <a:rPr lang="sv-SE" sz="2200" b="1" dirty="0"/>
              <a:t>Avskaffa återbeskogningsplikten i anslutning till jordbruksmark. </a:t>
            </a:r>
          </a:p>
          <a:p>
            <a:pPr marL="342900" lvl="1" indent="0" fontAlgn="base">
              <a:lnSpc>
                <a:spcPct val="170000"/>
              </a:lnSpc>
              <a:buNone/>
            </a:pPr>
            <a:r>
              <a:rPr lang="sv-SE" sz="1100" b="1" dirty="0"/>
              <a:t>Avskaffa återbeskogningsplikten i en zon närmast jordbruksmark</a:t>
            </a:r>
            <a:r>
              <a:rPr lang="sv-SE" sz="1100" dirty="0"/>
              <a:t>, Förslaget presenteras i artikel 12. Ett liknande förslag lämnades av Miljömålsberedningen (förslag 16.1.8). Förslaget medför behov av ändring i 5 § skogsvårdslagen (1979:429) på så sätt att återbeskogningsplikten närmast jordbruksmark tas bort. </a:t>
            </a:r>
            <a:r>
              <a:rPr lang="sv-SE" dirty="0"/>
              <a:t> </a:t>
            </a:r>
          </a:p>
          <a:p>
            <a:pPr marL="0" indent="0" fontAlgn="base">
              <a:buNone/>
            </a:pPr>
            <a:r>
              <a:rPr lang="sv-SE" sz="2200" b="1" dirty="0"/>
              <a:t>Genomför en översyn av generellt biotopskydd utifrån nyskapade biotoper.</a:t>
            </a:r>
            <a:r>
              <a:rPr lang="sv-SE" sz="2200" dirty="0"/>
              <a:t> </a:t>
            </a:r>
          </a:p>
          <a:p>
            <a:pPr marL="342900" lvl="1" indent="0" fontAlgn="base">
              <a:lnSpc>
                <a:spcPct val="170000"/>
              </a:lnSpc>
              <a:buNone/>
            </a:pPr>
            <a:r>
              <a:rPr lang="sv-SE" sz="1100" dirty="0"/>
              <a:t>Genomför en </a:t>
            </a:r>
            <a:r>
              <a:rPr lang="sv-SE" sz="1100" b="1" dirty="0"/>
              <a:t>översyn av hur nyskapade biotoper ska hanteras inom biotopskyddet </a:t>
            </a:r>
            <a:r>
              <a:rPr lang="sv-SE" sz="1100" dirty="0"/>
              <a:t>i förordningen (1998:1252) om områdesskydd enligt miljöbalken m.m. Det finns en risk att jordbrukare avstår från att nyanlägga biotoper eftersom de inte vill att det ska uppstå ett permanent biotopskydd som påverkar möjligheterna att bruka marken. En översyn av skyddet för nyanlagda biotoper bör därför ske.   </a:t>
            </a:r>
          </a:p>
          <a:p>
            <a:pPr marL="0" indent="0" fontAlgn="base">
              <a:buNone/>
            </a:pPr>
            <a:r>
              <a:rPr lang="sv-SE" sz="2200" b="1" dirty="0"/>
              <a:t>Förtydliga Skogsstyrelsens tolkning av avskogningsförordningen.</a:t>
            </a:r>
            <a:r>
              <a:rPr lang="sv-SE" sz="2200" dirty="0"/>
              <a:t> </a:t>
            </a:r>
          </a:p>
          <a:p>
            <a:pPr marL="342900" lvl="1" indent="0" fontAlgn="base">
              <a:lnSpc>
                <a:spcPct val="170000"/>
              </a:lnSpc>
              <a:buNone/>
            </a:pPr>
            <a:r>
              <a:rPr lang="sv-SE" sz="1100" dirty="0"/>
              <a:t>Förslaget riktar sig till Skogsstyrelsen. Avskogningsförordningen förbjuder bl.a. att nötkött tillhandahålls på marknaden om det kommer från djur som har betat på mark som har avskogats efter den 31 december 2020. Kommissionens vägledning till </a:t>
            </a:r>
            <a:r>
              <a:rPr lang="sv-SE" sz="1100" b="1" dirty="0"/>
              <a:t>avskogningsförordningen klargör att omvandling av skog till bete i syfte att restaurera natur inte räknas som avskogning</a:t>
            </a:r>
            <a:r>
              <a:rPr lang="sv-SE" sz="1100" dirty="0"/>
              <a:t>. Trots detta kan regelverket upplevas svårt att tolka, vilket skapar osäkerhet för markägare kring marknadstillträde för produkter efter omställning. Det är angeläget att minimera denna osäkerhet och det bör därför utredas hur detta kan göras på bästa sätt. Till exempel om det är möjligt att införa någon form av förhandsbesked vid planerad omställning eller om problematiken i stället kan lösas genom tydlig information/vägledning från Skogsstyrelsen.  </a:t>
            </a:r>
          </a:p>
          <a:p>
            <a:endParaRPr lang="sv-SE" dirty="0"/>
          </a:p>
        </p:txBody>
      </p:sp>
      <p:sp>
        <p:nvSpPr>
          <p:cNvPr id="4" name="Platshållare för datum 3">
            <a:extLst>
              <a:ext uri="{FF2B5EF4-FFF2-40B4-BE49-F238E27FC236}">
                <a16:creationId xmlns:a16="http://schemas.microsoft.com/office/drawing/2014/main" id="{FACF35AD-A787-4EDA-81BC-A32DA35F927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F022A2D-6388-4FC6-B254-67010017203F}"/>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48</a:t>
            </a:fld>
            <a:endParaRPr lang="sv-SE">
              <a:solidFill>
                <a:prstClr val="black"/>
              </a:solidFill>
            </a:endParaRPr>
          </a:p>
        </p:txBody>
      </p:sp>
      <p:sp>
        <p:nvSpPr>
          <p:cNvPr id="6" name="textruta 5">
            <a:extLst>
              <a:ext uri="{FF2B5EF4-FFF2-40B4-BE49-F238E27FC236}">
                <a16:creationId xmlns:a16="http://schemas.microsoft.com/office/drawing/2014/main" id="{07D84D98-BF43-46BA-8C16-0CD0F067AAF9}"/>
              </a:ext>
              <a:ext uri="{C183D7F6-B498-43B3-948B-1728B52AA6E4}">
                <adec:decorative xmlns:adec="http://schemas.microsoft.com/office/drawing/2017/decorative" val="1"/>
              </a:ext>
            </a:extLst>
          </p:cNvPr>
          <p:cNvSpPr txBox="1"/>
          <p:nvPr/>
        </p:nvSpPr>
        <p:spPr>
          <a:xfrm>
            <a:off x="7827429" y="1095936"/>
            <a:ext cx="1176617" cy="2646878"/>
          </a:xfrm>
          <a:prstGeom prst="rect">
            <a:avLst/>
          </a:prstGeom>
          <a:noFill/>
        </p:spPr>
        <p:txBody>
          <a:bodyPr wrap="square" rtlCol="0">
            <a:spAutoFit/>
          </a:bodyPr>
          <a:lstStyle/>
          <a:p>
            <a:pPr algn="ctr"/>
            <a:r>
              <a:rPr lang="sv-SE" sz="16600" dirty="0"/>
              <a:t>§</a:t>
            </a:r>
          </a:p>
        </p:txBody>
      </p:sp>
    </p:spTree>
    <p:extLst>
      <p:ext uri="{BB962C8B-B14F-4D97-AF65-F5344CB8AC3E}">
        <p14:creationId xmlns:p14="http://schemas.microsoft.com/office/powerpoint/2010/main" val="1731411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B840F-C80D-4AEF-82AA-905328E34F61}"/>
              </a:ext>
            </a:extLst>
          </p:cNvPr>
          <p:cNvSpPr>
            <a:spLocks noGrp="1"/>
          </p:cNvSpPr>
          <p:nvPr>
            <p:ph type="title"/>
          </p:nvPr>
        </p:nvSpPr>
        <p:spPr/>
        <p:txBody>
          <a:bodyPr>
            <a:normAutofit fontScale="90000"/>
          </a:bodyPr>
          <a:lstStyle/>
          <a:p>
            <a:br>
              <a:rPr lang="sv-SE" dirty="0"/>
            </a:br>
            <a:br>
              <a:rPr lang="sv-SE" dirty="0"/>
            </a:br>
            <a:r>
              <a:rPr lang="sv-SE" sz="3000" dirty="0"/>
              <a:t>Ändamålsenlig lagstiftning</a:t>
            </a:r>
            <a:br>
              <a:rPr lang="sv-SE" dirty="0"/>
            </a:br>
            <a:r>
              <a:rPr lang="sv-SE" dirty="0"/>
              <a:t> </a:t>
            </a:r>
          </a:p>
        </p:txBody>
      </p:sp>
      <p:sp>
        <p:nvSpPr>
          <p:cNvPr id="7" name="textruta 6">
            <a:extLst>
              <a:ext uri="{FF2B5EF4-FFF2-40B4-BE49-F238E27FC236}">
                <a16:creationId xmlns:a16="http://schemas.microsoft.com/office/drawing/2014/main" id="{019AF49F-2690-4507-89BF-2252B5D7ADB6}"/>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4036847F-9A5F-42C9-AA32-B6F80321D4A1}"/>
              </a:ext>
            </a:extLst>
          </p:cNvPr>
          <p:cNvSpPr>
            <a:spLocks noGrp="1"/>
          </p:cNvSpPr>
          <p:nvPr>
            <p:ph idx="1"/>
          </p:nvPr>
        </p:nvSpPr>
        <p:spPr/>
        <p:txBody>
          <a:bodyPr>
            <a:normAutofit/>
          </a:bodyPr>
          <a:lstStyle/>
          <a:p>
            <a:pPr marL="0" indent="0" fontAlgn="base">
              <a:buNone/>
            </a:pPr>
            <a:r>
              <a:rPr lang="sv-SE" sz="1500" b="1" dirty="0"/>
              <a:t>Daglig tillsyn och virtuella stängsel – anpassningar i djurskyddslagstiftningen. </a:t>
            </a:r>
          </a:p>
          <a:p>
            <a:pPr marL="342900" lvl="1" indent="0" fontAlgn="base">
              <a:lnSpc>
                <a:spcPct val="150000"/>
              </a:lnSpc>
              <a:buNone/>
            </a:pPr>
            <a:r>
              <a:rPr lang="sv-SE" sz="800" dirty="0"/>
              <a:t>Många betesbrukare menar att kravet på </a:t>
            </a:r>
            <a:r>
              <a:rPr lang="sv-SE" sz="800" b="1" dirty="0"/>
              <a:t>daglig tillsyn är den enskilt största kostnaden </a:t>
            </a:r>
            <a:r>
              <a:rPr lang="sv-SE" sz="800" dirty="0"/>
              <a:t>när man har djur på bete och då speciellt i stora fållor eller i hagar långt från gården. Enligt 3 § Statens jordbruksverks föreskrifter (SJVFS 2019:18) om nötkreaturshållning inom lantbruket m.m. ska djur normalt ses till minst en gång dagligen. Det bör </a:t>
            </a:r>
            <a:r>
              <a:rPr lang="sv-SE" sz="800" b="1" dirty="0"/>
              <a:t>undersökas om tillsyn med digitala verktyg </a:t>
            </a:r>
            <a:r>
              <a:rPr lang="sv-SE" sz="800" dirty="0"/>
              <a:t>såsom GPS-taggar, sensorer, drönare och virtuella stängsel halsband kan godkännas som daglig tillsyn samt tydliggöra när/hur undantag för kravet om daglig tillsyn kan tillämpas. Regler och verktyg bör kunna utformas som både tar hänsyn till betesdjurens välmående och insparad tillsynstid för betesbrukaren. </a:t>
            </a:r>
          </a:p>
          <a:p>
            <a:pPr marL="342900" lvl="1" indent="0" fontAlgn="base">
              <a:lnSpc>
                <a:spcPct val="150000"/>
              </a:lnSpc>
              <a:buNone/>
            </a:pPr>
            <a:r>
              <a:rPr lang="sv-SE" sz="800" b="1" dirty="0"/>
              <a:t>Virtuella stängsel </a:t>
            </a:r>
            <a:r>
              <a:rPr lang="sv-SE" sz="800" dirty="0"/>
              <a:t>kan göra det möjligt att beta arealer som är svåra att stängsla, bara kräver bete en kortare tid varför det är svårt att tjäna in stängslingskostnader och dessutom kan djuren styras med interna fållor för att både gynna betesproduktionen och biologisk mångfald. De virtuella stängslen kan också minska konflikter exempelvis kan lantbrukare i renskötselområdet styra betesområdena utan att störa den traditionella renbetesdriften. </a:t>
            </a:r>
          </a:p>
          <a:p>
            <a:endParaRPr lang="sv-SE" dirty="0"/>
          </a:p>
        </p:txBody>
      </p:sp>
      <p:sp>
        <p:nvSpPr>
          <p:cNvPr id="4" name="Platshållare för datum 3">
            <a:extLst>
              <a:ext uri="{FF2B5EF4-FFF2-40B4-BE49-F238E27FC236}">
                <a16:creationId xmlns:a16="http://schemas.microsoft.com/office/drawing/2014/main" id="{FACF35AD-A787-4EDA-81BC-A32DA35F927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F022A2D-6388-4FC6-B254-67010017203F}"/>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49</a:t>
            </a:fld>
            <a:endParaRPr lang="sv-SE">
              <a:solidFill>
                <a:prstClr val="black"/>
              </a:solidFill>
            </a:endParaRPr>
          </a:p>
        </p:txBody>
      </p:sp>
      <p:sp>
        <p:nvSpPr>
          <p:cNvPr id="6" name="textruta 5">
            <a:extLst>
              <a:ext uri="{FF2B5EF4-FFF2-40B4-BE49-F238E27FC236}">
                <a16:creationId xmlns:a16="http://schemas.microsoft.com/office/drawing/2014/main" id="{D983C5C3-CD77-43EB-9859-A52E7BCBDE38}"/>
              </a:ext>
              <a:ext uri="{C183D7F6-B498-43B3-948B-1728B52AA6E4}">
                <adec:decorative xmlns:adec="http://schemas.microsoft.com/office/drawing/2017/decorative" val="1"/>
              </a:ext>
            </a:extLst>
          </p:cNvPr>
          <p:cNvSpPr txBox="1"/>
          <p:nvPr/>
        </p:nvSpPr>
        <p:spPr>
          <a:xfrm>
            <a:off x="7827429" y="1095936"/>
            <a:ext cx="1176617" cy="2646878"/>
          </a:xfrm>
          <a:prstGeom prst="rect">
            <a:avLst/>
          </a:prstGeom>
          <a:noFill/>
        </p:spPr>
        <p:txBody>
          <a:bodyPr wrap="square" rtlCol="0">
            <a:spAutoFit/>
          </a:bodyPr>
          <a:lstStyle/>
          <a:p>
            <a:pPr algn="ctr"/>
            <a:r>
              <a:rPr lang="sv-SE" sz="16600" dirty="0"/>
              <a:t>§</a:t>
            </a:r>
          </a:p>
        </p:txBody>
      </p:sp>
    </p:spTree>
    <p:extLst>
      <p:ext uri="{BB962C8B-B14F-4D97-AF65-F5344CB8AC3E}">
        <p14:creationId xmlns:p14="http://schemas.microsoft.com/office/powerpoint/2010/main" val="396120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A2092-D7C8-409F-B823-C5500A84D356}"/>
              </a:ext>
            </a:extLst>
          </p:cNvPr>
          <p:cNvSpPr>
            <a:spLocks noGrp="1"/>
          </p:cNvSpPr>
          <p:nvPr>
            <p:ph type="title"/>
          </p:nvPr>
        </p:nvSpPr>
        <p:spPr/>
        <p:txBody>
          <a:bodyPr/>
          <a:lstStyle/>
          <a:p>
            <a:r>
              <a:rPr lang="sv-SE" dirty="0"/>
              <a:t>Syfte och mål med informationsmötet</a:t>
            </a:r>
          </a:p>
        </p:txBody>
      </p:sp>
      <p:sp>
        <p:nvSpPr>
          <p:cNvPr id="3" name="Platshållare för text 2">
            <a:extLst>
              <a:ext uri="{FF2B5EF4-FFF2-40B4-BE49-F238E27FC236}">
                <a16:creationId xmlns:a16="http://schemas.microsoft.com/office/drawing/2014/main" id="{2977DDFC-D40C-4A04-B133-4E4076C98EB8}"/>
              </a:ext>
            </a:extLst>
          </p:cNvPr>
          <p:cNvSpPr>
            <a:spLocks noGrp="1"/>
          </p:cNvSpPr>
          <p:nvPr>
            <p:ph type="body" sz="quarter" idx="13"/>
          </p:nvPr>
        </p:nvSpPr>
        <p:spPr/>
        <p:txBody>
          <a:bodyPr>
            <a:normAutofit/>
          </a:bodyPr>
          <a:lstStyle/>
          <a:p>
            <a:r>
              <a:rPr lang="sv-SE" dirty="0"/>
              <a:t>Syfte</a:t>
            </a:r>
          </a:p>
          <a:p>
            <a:pPr lvl="1"/>
            <a:r>
              <a:rPr lang="sv-SE" dirty="0"/>
              <a:t>Att berörda aktörer känner till följande om dialogmötet</a:t>
            </a:r>
          </a:p>
          <a:p>
            <a:pPr lvl="2"/>
            <a:r>
              <a:rPr lang="sv-SE" dirty="0"/>
              <a:t>Hur man anmäler sig</a:t>
            </a:r>
          </a:p>
          <a:p>
            <a:pPr lvl="2"/>
            <a:r>
              <a:rPr lang="sv-SE" dirty="0"/>
              <a:t>Hur dialogmötet går till</a:t>
            </a:r>
          </a:p>
          <a:p>
            <a:pPr lvl="2"/>
            <a:r>
              <a:rPr lang="sv-SE" dirty="0"/>
              <a:t>Hur dialogmötet kommer att påverka resten av arbetet med den nationella planen</a:t>
            </a:r>
          </a:p>
          <a:p>
            <a:pPr lvl="2"/>
            <a:r>
              <a:rPr lang="sv-SE" dirty="0"/>
              <a:t>Hur man kan mata in sina synpunkter före och efter mötet</a:t>
            </a:r>
          </a:p>
          <a:p>
            <a:pPr lvl="1"/>
            <a:r>
              <a:rPr lang="sv-SE" dirty="0"/>
              <a:t>Att berörda aktörer får en översiktlig presentation om vad som står dialogunderlaget</a:t>
            </a:r>
          </a:p>
          <a:p>
            <a:pPr lvl="1"/>
            <a:endParaRPr lang="sv-SE" dirty="0"/>
          </a:p>
          <a:p>
            <a:r>
              <a:rPr lang="sv-SE" dirty="0"/>
              <a:t>Mål</a:t>
            </a:r>
          </a:p>
          <a:p>
            <a:pPr lvl="1"/>
            <a:r>
              <a:rPr lang="sv-SE" dirty="0"/>
              <a:t>Att berörda aktörer anmäler sig och kommer förberedda till dialogmötet</a:t>
            </a:r>
          </a:p>
        </p:txBody>
      </p:sp>
      <p:sp>
        <p:nvSpPr>
          <p:cNvPr id="4" name="Platshållare för datum 3">
            <a:extLst>
              <a:ext uri="{FF2B5EF4-FFF2-40B4-BE49-F238E27FC236}">
                <a16:creationId xmlns:a16="http://schemas.microsoft.com/office/drawing/2014/main" id="{542EDA45-4756-4153-8722-4D8F8C22E04F}"/>
              </a:ext>
            </a:extLst>
          </p:cNvPr>
          <p:cNvSpPr>
            <a:spLocks noGrp="1"/>
          </p:cNvSpPr>
          <p:nvPr>
            <p:ph type="dt" sz="half" idx="10"/>
          </p:nvPr>
        </p:nvSpPr>
        <p:spPr/>
        <p:txBody>
          <a:bodyPr/>
          <a:lstStyle/>
          <a:p>
            <a:pPr defTabSz="685800"/>
            <a:fld id="{02C1DF7C-1B79-435D-B811-C0A1F8F37436}" type="datetime1">
              <a:rPr lang="sv-SE">
                <a:solidFill>
                  <a:prstClr val="white"/>
                </a:solidFill>
                <a:latin typeface="Arial"/>
              </a:rPr>
              <a:pPr defTabSz="685800"/>
              <a:t>2025-10-23</a:t>
            </a:fld>
            <a:endParaRPr lang="sv-SE">
              <a:solidFill>
                <a:prstClr val="white"/>
              </a:solidFill>
              <a:latin typeface="Arial"/>
            </a:endParaRPr>
          </a:p>
        </p:txBody>
      </p:sp>
      <p:sp>
        <p:nvSpPr>
          <p:cNvPr id="5" name="Platshållare för bildnummer 4">
            <a:extLst>
              <a:ext uri="{FF2B5EF4-FFF2-40B4-BE49-F238E27FC236}">
                <a16:creationId xmlns:a16="http://schemas.microsoft.com/office/drawing/2014/main" id="{B32DD69B-C979-4C94-9AD7-C664403B6BE9}"/>
              </a:ext>
            </a:extLst>
          </p:cNvPr>
          <p:cNvSpPr>
            <a:spLocks noGrp="1"/>
          </p:cNvSpPr>
          <p:nvPr>
            <p:ph type="sldNum" sz="quarter" idx="12"/>
          </p:nvPr>
        </p:nvSpPr>
        <p:spPr/>
        <p:txBody>
          <a:bodyPr/>
          <a:lstStyle/>
          <a:p>
            <a:pPr defTabSz="685800"/>
            <a:fld id="{65F77AD7-FA98-4CB2-84AA-7A4F4C714045}" type="slidenum">
              <a:rPr lang="sv-SE">
                <a:solidFill>
                  <a:prstClr val="black"/>
                </a:solidFill>
                <a:latin typeface="Arial"/>
              </a:rPr>
              <a:pPr defTabSz="685800"/>
              <a:t>5</a:t>
            </a:fld>
            <a:endParaRPr lang="sv-SE">
              <a:solidFill>
                <a:prstClr val="black"/>
              </a:solidFill>
              <a:latin typeface="Arial"/>
            </a:endParaRPr>
          </a:p>
        </p:txBody>
      </p:sp>
    </p:spTree>
    <p:extLst>
      <p:ext uri="{BB962C8B-B14F-4D97-AF65-F5344CB8AC3E}">
        <p14:creationId xmlns:p14="http://schemas.microsoft.com/office/powerpoint/2010/main" val="1825844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C5BF2-FD15-4996-9056-A8DE79F44698}"/>
              </a:ext>
            </a:extLst>
          </p:cNvPr>
          <p:cNvSpPr>
            <a:spLocks noGrp="1"/>
          </p:cNvSpPr>
          <p:nvPr>
            <p:ph type="title"/>
          </p:nvPr>
        </p:nvSpPr>
        <p:spPr/>
        <p:txBody>
          <a:bodyPr>
            <a:normAutofit/>
          </a:bodyPr>
          <a:lstStyle/>
          <a:p>
            <a:br>
              <a:rPr lang="sv-SE" dirty="0"/>
            </a:br>
            <a:r>
              <a:rPr lang="sv-SE" dirty="0"/>
              <a:t>Ändamålsenlig lagstiftning</a:t>
            </a:r>
          </a:p>
        </p:txBody>
      </p:sp>
      <p:sp>
        <p:nvSpPr>
          <p:cNvPr id="7" name="textruta 6">
            <a:extLst>
              <a:ext uri="{FF2B5EF4-FFF2-40B4-BE49-F238E27FC236}">
                <a16:creationId xmlns:a16="http://schemas.microsoft.com/office/drawing/2014/main" id="{DC6C0167-9784-4966-91DA-05A482145DF0}"/>
              </a:ext>
            </a:extLst>
          </p:cNvPr>
          <p:cNvSpPr txBox="1"/>
          <p:nvPr/>
        </p:nvSpPr>
        <p:spPr>
          <a:xfrm rot="5400000">
            <a:off x="-1644198" y="2305726"/>
            <a:ext cx="3877985" cy="268829"/>
          </a:xfrm>
          <a:prstGeom prst="rect">
            <a:avLst/>
          </a:prstGeom>
          <a:noFill/>
        </p:spPr>
        <p:txBody>
          <a:bodyPr vert="vert270" wrap="square" rtlCol="0">
            <a:spAutoFit/>
          </a:bodyPr>
          <a:lstStyle/>
          <a:p>
            <a:r>
              <a:rPr lang="sv-SE" sz="2000" dirty="0">
                <a:solidFill>
                  <a:schemeClr val="tx1">
                    <a:alpha val="30000"/>
                  </a:schemeClr>
                </a:solidFill>
              </a:rPr>
              <a:t>ÖVERGRIPANDE</a:t>
            </a:r>
          </a:p>
        </p:txBody>
      </p:sp>
      <p:sp>
        <p:nvSpPr>
          <p:cNvPr id="3" name="Platshållare för innehåll 2">
            <a:extLst>
              <a:ext uri="{FF2B5EF4-FFF2-40B4-BE49-F238E27FC236}">
                <a16:creationId xmlns:a16="http://schemas.microsoft.com/office/drawing/2014/main" id="{8CFB5B13-E688-4A52-8F16-D7D4EB9BB53E}"/>
              </a:ext>
            </a:extLst>
          </p:cNvPr>
          <p:cNvSpPr>
            <a:spLocks noGrp="1"/>
          </p:cNvSpPr>
          <p:nvPr>
            <p:ph idx="1"/>
          </p:nvPr>
        </p:nvSpPr>
        <p:spPr/>
        <p:txBody>
          <a:bodyPr/>
          <a:lstStyle/>
          <a:p>
            <a:pPr marL="0" indent="0">
              <a:buNone/>
            </a:pPr>
            <a:r>
              <a:rPr lang="sv-SE" b="1" dirty="0"/>
              <a:t>Förenkla tillståndsprocesser för </a:t>
            </a:r>
            <a:r>
              <a:rPr lang="sv-SE" b="1" dirty="0" err="1"/>
              <a:t>återvätning</a:t>
            </a:r>
            <a:r>
              <a:rPr lang="sv-SE" b="1" dirty="0"/>
              <a:t> och anläggning av våtmarker. </a:t>
            </a:r>
          </a:p>
          <a:p>
            <a:pPr marL="342900" lvl="1" indent="0">
              <a:lnSpc>
                <a:spcPct val="150000"/>
              </a:lnSpc>
              <a:buNone/>
            </a:pPr>
            <a:r>
              <a:rPr lang="sv-SE" sz="800" dirty="0"/>
              <a:t>Prövning av de vattenverksamheter som kan bli aktuella vid hydrologisk restaurering av våtmarker samt våta miljöer i odlingslandskapet behöver ses över för att underlätta tillståndsprocesser och hantera risker för omkringliggande marker. Det handlar bland annat om att tillstånd för utrivning av markavvattningsanläggningar i första hand bör prövas av länsstyrelserna och om möjlighet att slå ihop fler prövningar i samband med tillståndsprövning av </a:t>
            </a:r>
            <a:r>
              <a:rPr lang="sv-SE" sz="800" dirty="0" err="1"/>
              <a:t>återvätning</a:t>
            </a:r>
            <a:r>
              <a:rPr lang="sv-SE" sz="800" dirty="0"/>
              <a:t>. Se även åtgärdsförslag om fler våta miljöer i odlingslandskapet. </a:t>
            </a:r>
          </a:p>
        </p:txBody>
      </p:sp>
      <p:sp>
        <p:nvSpPr>
          <p:cNvPr id="4" name="Platshållare för datum 3">
            <a:extLst>
              <a:ext uri="{FF2B5EF4-FFF2-40B4-BE49-F238E27FC236}">
                <a16:creationId xmlns:a16="http://schemas.microsoft.com/office/drawing/2014/main" id="{A8B82FFF-0993-4CBC-8B22-BFFFB9C52D22}"/>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E5303B07-4E47-4A7B-BF53-D3FBB32DFCC7}"/>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50</a:t>
            </a:fld>
            <a:endParaRPr lang="sv-SE">
              <a:solidFill>
                <a:prstClr val="black"/>
              </a:solidFill>
            </a:endParaRPr>
          </a:p>
        </p:txBody>
      </p:sp>
      <p:sp>
        <p:nvSpPr>
          <p:cNvPr id="6" name="textruta 5">
            <a:extLst>
              <a:ext uri="{FF2B5EF4-FFF2-40B4-BE49-F238E27FC236}">
                <a16:creationId xmlns:a16="http://schemas.microsoft.com/office/drawing/2014/main" id="{BF9879C9-DBC3-4B07-ACF7-CF6843927070}"/>
              </a:ext>
              <a:ext uri="{C183D7F6-B498-43B3-948B-1728B52AA6E4}">
                <adec:decorative xmlns:adec="http://schemas.microsoft.com/office/drawing/2017/decorative" val="1"/>
              </a:ext>
            </a:extLst>
          </p:cNvPr>
          <p:cNvSpPr txBox="1"/>
          <p:nvPr/>
        </p:nvSpPr>
        <p:spPr>
          <a:xfrm>
            <a:off x="7827429" y="1095936"/>
            <a:ext cx="1176617" cy="2646878"/>
          </a:xfrm>
          <a:prstGeom prst="rect">
            <a:avLst/>
          </a:prstGeom>
          <a:noFill/>
        </p:spPr>
        <p:txBody>
          <a:bodyPr wrap="square" rtlCol="0">
            <a:spAutoFit/>
          </a:bodyPr>
          <a:lstStyle/>
          <a:p>
            <a:pPr algn="ctr"/>
            <a:r>
              <a:rPr lang="sv-SE" sz="16600" dirty="0"/>
              <a:t>§</a:t>
            </a:r>
          </a:p>
        </p:txBody>
      </p:sp>
    </p:spTree>
    <p:extLst>
      <p:ext uri="{BB962C8B-B14F-4D97-AF65-F5344CB8AC3E}">
        <p14:creationId xmlns:p14="http://schemas.microsoft.com/office/powerpoint/2010/main" val="1860169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B82F5-32CC-48B0-A9F5-428AA9B411F0}"/>
              </a:ext>
            </a:extLst>
          </p:cNvPr>
          <p:cNvSpPr>
            <a:spLocks noGrp="1"/>
          </p:cNvSpPr>
          <p:nvPr>
            <p:ph type="title"/>
          </p:nvPr>
        </p:nvSpPr>
        <p:spPr>
          <a:xfrm>
            <a:off x="529711" y="274141"/>
            <a:ext cx="6784475" cy="897731"/>
          </a:xfrm>
        </p:spPr>
        <p:txBody>
          <a:bodyPr/>
          <a:lstStyle/>
          <a:p>
            <a:r>
              <a:rPr lang="sv-SE" dirty="0">
                <a:solidFill>
                  <a:schemeClr val="bg1"/>
                </a:solidFill>
              </a:rPr>
              <a:t>Dialogmötet 11 november</a:t>
            </a:r>
          </a:p>
        </p:txBody>
      </p:sp>
      <p:sp>
        <p:nvSpPr>
          <p:cNvPr id="9" name="textruta 8">
            <a:extLst>
              <a:ext uri="{FF2B5EF4-FFF2-40B4-BE49-F238E27FC236}">
                <a16:creationId xmlns:a16="http://schemas.microsoft.com/office/drawing/2014/main" id="{9DF5B5FE-13BC-4404-969A-9618FEFFE4BD}"/>
              </a:ext>
            </a:extLst>
          </p:cNvPr>
          <p:cNvSpPr txBox="1"/>
          <p:nvPr/>
        </p:nvSpPr>
        <p:spPr>
          <a:xfrm>
            <a:off x="529711" y="1931553"/>
            <a:ext cx="7132330" cy="2257028"/>
          </a:xfrm>
          <a:prstGeom prst="rect">
            <a:avLst/>
          </a:prstGeom>
          <a:noFill/>
        </p:spPr>
        <p:txBody>
          <a:bodyPr wrap="square" rtlCol="0">
            <a:spAutoFit/>
          </a:bodyPr>
          <a:lstStyle/>
          <a:p>
            <a:pPr>
              <a:lnSpc>
                <a:spcPct val="150000"/>
              </a:lnSpc>
            </a:pPr>
            <a:r>
              <a:rPr lang="sv-SE" sz="2400" dirty="0">
                <a:solidFill>
                  <a:schemeClr val="bg1"/>
                </a:solidFill>
              </a:rPr>
              <a:t>Ämnesområden! </a:t>
            </a:r>
          </a:p>
          <a:p>
            <a:pPr marL="285750" indent="-285750">
              <a:lnSpc>
                <a:spcPct val="150000"/>
              </a:lnSpc>
              <a:buFont typeface="Arial" panose="020B0604020202020204" pitchFamily="34" charset="0"/>
              <a:buChar char="•"/>
            </a:pPr>
            <a:r>
              <a:rPr lang="sv-SE" dirty="0">
                <a:solidFill>
                  <a:schemeClr val="bg1"/>
                </a:solidFill>
              </a:rPr>
              <a:t>Åkermark</a:t>
            </a:r>
          </a:p>
          <a:p>
            <a:pPr marL="285750" indent="-285750">
              <a:lnSpc>
                <a:spcPct val="150000"/>
              </a:lnSpc>
              <a:buFont typeface="Arial" panose="020B0604020202020204" pitchFamily="34" charset="0"/>
              <a:buChar char="•"/>
            </a:pPr>
            <a:r>
              <a:rPr lang="sv-SE" dirty="0">
                <a:solidFill>
                  <a:schemeClr val="bg1"/>
                </a:solidFill>
              </a:rPr>
              <a:t>Organogena jordar och våtmarker – återvätning och restaurering</a:t>
            </a:r>
          </a:p>
          <a:p>
            <a:pPr marL="285750" indent="-285750">
              <a:lnSpc>
                <a:spcPct val="150000"/>
              </a:lnSpc>
              <a:buFont typeface="Arial" panose="020B0604020202020204" pitchFamily="34" charset="0"/>
              <a:buChar char="•"/>
            </a:pPr>
            <a:r>
              <a:rPr lang="sv-SE" dirty="0">
                <a:solidFill>
                  <a:schemeClr val="bg1"/>
                </a:solidFill>
              </a:rPr>
              <a:t>Ängs- och betesmarker</a:t>
            </a:r>
          </a:p>
          <a:p>
            <a:pPr marL="285750" indent="-285750">
              <a:lnSpc>
                <a:spcPct val="150000"/>
              </a:lnSpc>
              <a:buFont typeface="Arial" panose="020B0604020202020204" pitchFamily="34" charset="0"/>
              <a:buChar char="•"/>
            </a:pPr>
            <a:r>
              <a:rPr lang="sv-SE" dirty="0">
                <a:solidFill>
                  <a:schemeClr val="bg1"/>
                </a:solidFill>
              </a:rPr>
              <a:t>Vattendrag, svämplan och övergödning</a:t>
            </a:r>
          </a:p>
        </p:txBody>
      </p:sp>
      <p:sp>
        <p:nvSpPr>
          <p:cNvPr id="4" name="Platshållare för datum 3">
            <a:extLst>
              <a:ext uri="{FF2B5EF4-FFF2-40B4-BE49-F238E27FC236}">
                <a16:creationId xmlns:a16="http://schemas.microsoft.com/office/drawing/2014/main" id="{B532C674-555F-40A2-A2FA-5FCFF54DA3C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93F50206-42BE-4738-96C5-A4E70F32C713}"/>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51</a:t>
            </a:fld>
            <a:endParaRPr lang="sv-SE">
              <a:solidFill>
                <a:prstClr val="black"/>
              </a:solidFill>
            </a:endParaRPr>
          </a:p>
        </p:txBody>
      </p:sp>
    </p:spTree>
    <p:extLst>
      <p:ext uri="{BB962C8B-B14F-4D97-AF65-F5344CB8AC3E}">
        <p14:creationId xmlns:p14="http://schemas.microsoft.com/office/powerpoint/2010/main" val="1868065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D1696-551B-43A9-AD8D-6BE4B5C76C7A}"/>
              </a:ext>
            </a:extLst>
          </p:cNvPr>
          <p:cNvSpPr>
            <a:spLocks noGrp="1"/>
          </p:cNvSpPr>
          <p:nvPr>
            <p:ph type="title"/>
          </p:nvPr>
        </p:nvSpPr>
        <p:spPr>
          <a:xfrm>
            <a:off x="1062038" y="706571"/>
            <a:ext cx="1815169" cy="557193"/>
          </a:xfrm>
          <a:noFill/>
          <a:ln>
            <a:noFill/>
          </a:ln>
        </p:spPr>
        <p:txBody>
          <a:bodyPr/>
          <a:lstStyle/>
          <a:p>
            <a:r>
              <a:rPr lang="sv-SE" dirty="0"/>
              <a:t>Åkermark</a:t>
            </a:r>
          </a:p>
        </p:txBody>
      </p:sp>
      <p:sp>
        <p:nvSpPr>
          <p:cNvPr id="6" name="textruta 5">
            <a:extLst>
              <a:ext uri="{FF2B5EF4-FFF2-40B4-BE49-F238E27FC236}">
                <a16:creationId xmlns:a16="http://schemas.microsoft.com/office/drawing/2014/main" id="{01000A02-0DAC-4085-9FC1-DFDE7C2912F9}"/>
              </a:ext>
            </a:extLst>
          </p:cNvPr>
          <p:cNvSpPr txBox="1"/>
          <p:nvPr/>
        </p:nvSpPr>
        <p:spPr>
          <a:xfrm>
            <a:off x="1062038" y="1768220"/>
            <a:ext cx="7585348" cy="2215991"/>
          </a:xfrm>
          <a:prstGeom prst="rect">
            <a:avLst/>
          </a:prstGeom>
          <a:solidFill>
            <a:schemeClr val="bg1">
              <a:alpha val="82000"/>
            </a:schemeClr>
          </a:solidFill>
          <a:ln>
            <a:solidFill>
              <a:schemeClr val="accent1"/>
            </a:solidFill>
          </a:ln>
        </p:spPr>
        <p:txBody>
          <a:bodyPr wrap="square" rtlCol="0">
            <a:spAutoFit/>
          </a:bodyPr>
          <a:lstStyle/>
          <a:p>
            <a:pPr>
              <a:lnSpc>
                <a:spcPct val="150000"/>
              </a:lnSpc>
            </a:pPr>
            <a:r>
              <a:rPr lang="sv-SE" sz="2600" dirty="0"/>
              <a:t>Åtgärdspaket</a:t>
            </a:r>
          </a:p>
          <a:p>
            <a:pPr marL="285750" indent="-285750">
              <a:lnSpc>
                <a:spcPct val="150000"/>
              </a:lnSpc>
              <a:buFont typeface="Arial" panose="020B0604020202020204" pitchFamily="34" charset="0"/>
              <a:buChar char="•"/>
            </a:pPr>
            <a:r>
              <a:rPr lang="sv-SE" dirty="0"/>
              <a:t>Öka den strukturella variationen av livsmiljöer i odlingslandskapet </a:t>
            </a:r>
          </a:p>
          <a:p>
            <a:pPr marL="285750" indent="-285750">
              <a:lnSpc>
                <a:spcPct val="150000"/>
              </a:lnSpc>
              <a:buFont typeface="Arial" panose="020B0604020202020204" pitchFamily="34" charset="0"/>
              <a:buChar char="•"/>
            </a:pPr>
            <a:r>
              <a:rPr lang="sv-SE" dirty="0"/>
              <a:t>Förbättra åkerns kvalitet för biologisk mångfald inklusive kolinlagring</a:t>
            </a:r>
          </a:p>
          <a:p>
            <a:pPr marL="285750" indent="-285750">
              <a:lnSpc>
                <a:spcPct val="150000"/>
              </a:lnSpc>
              <a:buFont typeface="Arial" panose="020B0604020202020204" pitchFamily="34" charset="0"/>
              <a:buChar char="•"/>
            </a:pPr>
            <a:r>
              <a:rPr lang="sv-SE" dirty="0"/>
              <a:t>Inför incitament för pollinatörsvänlig vägkantsskötsel</a:t>
            </a:r>
          </a:p>
          <a:p>
            <a:endParaRPr lang="sv-SE" dirty="0"/>
          </a:p>
        </p:txBody>
      </p:sp>
      <p:sp>
        <p:nvSpPr>
          <p:cNvPr id="4" name="Platshållare för datum 3">
            <a:extLst>
              <a:ext uri="{FF2B5EF4-FFF2-40B4-BE49-F238E27FC236}">
                <a16:creationId xmlns:a16="http://schemas.microsoft.com/office/drawing/2014/main" id="{91299F1A-0D7B-4397-8320-EE9BF173DE24}"/>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746099A9-1AA9-4AC0-B7EC-39F4648C729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52</a:t>
            </a:fld>
            <a:endParaRPr lang="sv-SE">
              <a:solidFill>
                <a:prstClr val="black"/>
              </a:solidFill>
            </a:endParaRPr>
          </a:p>
        </p:txBody>
      </p:sp>
    </p:spTree>
    <p:extLst>
      <p:ext uri="{BB962C8B-B14F-4D97-AF65-F5344CB8AC3E}">
        <p14:creationId xmlns:p14="http://schemas.microsoft.com/office/powerpoint/2010/main" val="3366361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8DD4F-45D0-490A-880F-9FDF4A4DACF8}"/>
              </a:ext>
            </a:extLst>
          </p:cNvPr>
          <p:cNvSpPr>
            <a:spLocks noGrp="1"/>
          </p:cNvSpPr>
          <p:nvPr>
            <p:ph type="title"/>
          </p:nvPr>
        </p:nvSpPr>
        <p:spPr/>
        <p:txBody>
          <a:bodyPr/>
          <a:lstStyle/>
          <a:p>
            <a:r>
              <a:rPr lang="sv-SE" dirty="0"/>
              <a:t>Öka den strukturella variationen av livsmiljöer i odlingslandskapet</a:t>
            </a:r>
            <a:r>
              <a:rPr lang="sv-SE" b="0" dirty="0"/>
              <a:t> </a:t>
            </a:r>
            <a:endParaRPr lang="sv-SE" dirty="0"/>
          </a:p>
        </p:txBody>
      </p:sp>
      <p:sp>
        <p:nvSpPr>
          <p:cNvPr id="6" name="textruta 5">
            <a:extLst>
              <a:ext uri="{FF2B5EF4-FFF2-40B4-BE49-F238E27FC236}">
                <a16:creationId xmlns:a16="http://schemas.microsoft.com/office/drawing/2014/main" id="{BCBA26A4-B1A9-4D64-96CF-399B51C4061F}"/>
              </a:ext>
              <a:ext uri="{C183D7F6-B498-43B3-948B-1728B52AA6E4}">
                <adec:decorative xmlns:adec="http://schemas.microsoft.com/office/drawing/2017/decorative" val="0"/>
              </a:ext>
            </a:extLst>
          </p:cNvPr>
          <p:cNvSpPr txBox="1"/>
          <p:nvPr/>
        </p:nvSpPr>
        <p:spPr>
          <a:xfrm rot="5400000">
            <a:off x="-1128058" y="2194710"/>
            <a:ext cx="3139321" cy="369332"/>
          </a:xfrm>
          <a:prstGeom prst="rect">
            <a:avLst/>
          </a:prstGeom>
          <a:noFill/>
        </p:spPr>
        <p:txBody>
          <a:bodyPr vert="vert270" wrap="square" rtlCol="0">
            <a:spAutoFit/>
          </a:bodyPr>
          <a:lstStyle/>
          <a:p>
            <a:r>
              <a:rPr lang="sv-SE" sz="4800" dirty="0">
                <a:solidFill>
                  <a:schemeClr val="tx1">
                    <a:alpha val="30000"/>
                  </a:schemeClr>
                </a:solidFill>
              </a:rPr>
              <a:t>ÅKER</a:t>
            </a:r>
          </a:p>
        </p:txBody>
      </p:sp>
      <p:sp>
        <p:nvSpPr>
          <p:cNvPr id="3" name="Platshållare för innehåll 2">
            <a:extLst>
              <a:ext uri="{FF2B5EF4-FFF2-40B4-BE49-F238E27FC236}">
                <a16:creationId xmlns:a16="http://schemas.microsoft.com/office/drawing/2014/main" id="{6611FAA7-A660-4941-A1B2-6D38A2EE0135}"/>
              </a:ext>
            </a:extLst>
          </p:cNvPr>
          <p:cNvSpPr>
            <a:spLocks noGrp="1"/>
          </p:cNvSpPr>
          <p:nvPr>
            <p:ph idx="1"/>
          </p:nvPr>
        </p:nvSpPr>
        <p:spPr>
          <a:xfrm>
            <a:off x="885823" y="1369219"/>
            <a:ext cx="6290829" cy="3548014"/>
          </a:xfrm>
        </p:spPr>
        <p:txBody>
          <a:bodyPr>
            <a:normAutofit fontScale="92500" lnSpcReduction="20000"/>
          </a:bodyPr>
          <a:lstStyle/>
          <a:p>
            <a:pPr marL="0" indent="0" fontAlgn="base">
              <a:buNone/>
            </a:pPr>
            <a:r>
              <a:rPr lang="sv-SE" b="1" dirty="0"/>
              <a:t>Inför ekonomisk ersättning för skötsel av befintliga småbiotoper och landskapselement. </a:t>
            </a:r>
          </a:p>
          <a:p>
            <a:pPr marL="342900" lvl="1" indent="0" fontAlgn="base">
              <a:lnSpc>
                <a:spcPct val="160000"/>
              </a:lnSpc>
              <a:buNone/>
            </a:pPr>
            <a:r>
              <a:rPr lang="sv-SE" sz="1000" dirty="0"/>
              <a:t>I skogs- och mellanbygd växer många småbiotoper igen och de biologiska värdena hade stärkts av att införa skötsel av till exempel åkerholmar, stenmurar, vägrenar och småvatten. Även i slättlandskap kan det finnas behov av att sköta befintliga småbiotoper och nya småbiotoper efter etableringsfasen. Det kommer att krävas </a:t>
            </a:r>
            <a:r>
              <a:rPr lang="sv-SE" sz="1000" b="1" dirty="0"/>
              <a:t>olika former av incitamentskapande åtgärder </a:t>
            </a:r>
            <a:r>
              <a:rPr lang="sv-SE" sz="1000" dirty="0"/>
              <a:t>för att öka intresset för att </a:t>
            </a:r>
            <a:r>
              <a:rPr lang="sv-SE" sz="1000" b="1" dirty="0"/>
              <a:t>sköta småbiotoperna</a:t>
            </a:r>
            <a:r>
              <a:rPr lang="sv-SE" sz="1000" dirty="0"/>
              <a:t>. </a:t>
            </a:r>
          </a:p>
          <a:p>
            <a:pPr marL="0" indent="0" fontAlgn="base">
              <a:buNone/>
            </a:pPr>
            <a:r>
              <a:rPr lang="sv-SE" b="1" dirty="0"/>
              <a:t>Förläng och förstärk satsningen på nya blommande ytor och andra småbiotoper i slättlandskap. </a:t>
            </a:r>
          </a:p>
          <a:p>
            <a:pPr marL="342900" lvl="1" indent="0" fontAlgn="base">
              <a:lnSpc>
                <a:spcPct val="160000"/>
              </a:lnSpc>
              <a:buNone/>
            </a:pPr>
            <a:r>
              <a:rPr lang="sv-SE" sz="1000" dirty="0"/>
              <a:t>Den pågående satsningen ”samarbete för nya blommande ytor och andra småbiotoper” omfattar 100 miljoner kr som under fem år fördelats till tolv län att förvalta i syfte att öka antalet blommande ytor och andra småbiotoper i slättlandskap. Satsningen bör </a:t>
            </a:r>
            <a:r>
              <a:rPr lang="sv-SE" sz="1000" b="1" dirty="0"/>
              <a:t>förstärkas genom ökad finansiering </a:t>
            </a:r>
            <a:r>
              <a:rPr lang="sv-SE" sz="1000" dirty="0"/>
              <a:t>och justering av upplägget för att få en större anslutning av rätt biotop på rätt plats. En utökad satsning bör fokuseras på att skapa nya permanenta blomrika ytor och andra småbiotoper. De permanenta blomrika ytorna bör företrädesvis skapas genom naturlig återhämtning eller insådd av inhemska arter. En översyn bör ske av om det är möjligt att anpassa reglerna så att det blir tillåtet med upprepad skörd</a:t>
            </a:r>
            <a:r>
              <a:rPr lang="sv-SE" sz="1000" b="1" dirty="0"/>
              <a:t>. Regelverket bör anpassas </a:t>
            </a:r>
            <a:r>
              <a:rPr lang="sv-SE" sz="1000" dirty="0"/>
              <a:t>så att det blir tillåtet med upprepad skörd med bortförsel av avslaget material, vilket gynnar flora och ger högre värden för pollinerande insekter. </a:t>
            </a:r>
          </a:p>
          <a:p>
            <a:endParaRPr lang="sv-SE" dirty="0"/>
          </a:p>
        </p:txBody>
      </p:sp>
      <p:sp>
        <p:nvSpPr>
          <p:cNvPr id="4" name="Platshållare för datum 3">
            <a:extLst>
              <a:ext uri="{FF2B5EF4-FFF2-40B4-BE49-F238E27FC236}">
                <a16:creationId xmlns:a16="http://schemas.microsoft.com/office/drawing/2014/main" id="{D680D574-688C-4A13-8135-4EDAE6BA8170}"/>
              </a:ext>
              <a:ext uri="{C183D7F6-B498-43B3-948B-1728B52AA6E4}">
                <adec:decorative xmlns:adec="http://schemas.microsoft.com/office/drawing/2017/decorative" val="1"/>
              </a:ext>
            </a:extLst>
          </p:cNvPr>
          <p:cNvSpPr>
            <a:spLocks noGrp="1"/>
          </p:cNvSpPr>
          <p:nvPr>
            <p:ph type="dt" sz="half" idx="10"/>
          </p:nvPr>
        </p:nvSpPr>
        <p:spPr>
          <a:xfrm>
            <a:off x="93942" y="4745601"/>
            <a:ext cx="1064654" cy="273844"/>
          </a:xfrm>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8A8DFC59-D307-4C3D-8F1B-C74F45F97792}"/>
              </a:ext>
              <a:ext uri="{C183D7F6-B498-43B3-948B-1728B52AA6E4}">
                <adec:decorative xmlns:adec="http://schemas.microsoft.com/office/drawing/2017/decorative" val="0"/>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53</a:t>
            </a:fld>
            <a:endParaRPr lang="sv-SE">
              <a:solidFill>
                <a:prstClr val="black"/>
              </a:solidFill>
            </a:endParaRPr>
          </a:p>
        </p:txBody>
      </p:sp>
      <p:pic>
        <p:nvPicPr>
          <p:cNvPr id="9" name="Bildobjekt 8">
            <a:extLst>
              <a:ext uri="{FF2B5EF4-FFF2-40B4-BE49-F238E27FC236}">
                <a16:creationId xmlns:a16="http://schemas.microsoft.com/office/drawing/2014/main" id="{A45A3672-17E2-404E-94EB-760C219BECD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179691" y="1818342"/>
            <a:ext cx="3961268" cy="1967347"/>
          </a:xfrm>
          <a:prstGeom prst="rect">
            <a:avLst/>
          </a:prstGeom>
        </p:spPr>
      </p:pic>
    </p:spTree>
    <p:extLst>
      <p:ext uri="{BB962C8B-B14F-4D97-AF65-F5344CB8AC3E}">
        <p14:creationId xmlns:p14="http://schemas.microsoft.com/office/powerpoint/2010/main" val="146380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8DD4F-45D0-490A-880F-9FDF4A4DACF8}"/>
              </a:ext>
            </a:extLst>
          </p:cNvPr>
          <p:cNvSpPr>
            <a:spLocks noGrp="1"/>
          </p:cNvSpPr>
          <p:nvPr>
            <p:ph type="title"/>
          </p:nvPr>
        </p:nvSpPr>
        <p:spPr/>
        <p:txBody>
          <a:bodyPr/>
          <a:lstStyle/>
          <a:p>
            <a:r>
              <a:rPr lang="sv-SE" dirty="0"/>
              <a:t>Öka den strukturella variationen av livsmiljöer i odlingslandskapet</a:t>
            </a:r>
          </a:p>
        </p:txBody>
      </p:sp>
      <p:sp>
        <p:nvSpPr>
          <p:cNvPr id="6" name="textruta 5">
            <a:extLst>
              <a:ext uri="{FF2B5EF4-FFF2-40B4-BE49-F238E27FC236}">
                <a16:creationId xmlns:a16="http://schemas.microsoft.com/office/drawing/2014/main" id="{FE1F7803-ED60-4217-8890-217696117142}"/>
              </a:ext>
            </a:extLst>
          </p:cNvPr>
          <p:cNvSpPr txBox="1"/>
          <p:nvPr/>
        </p:nvSpPr>
        <p:spPr>
          <a:xfrm rot="5400000">
            <a:off x="-1110317" y="2194710"/>
            <a:ext cx="3139321" cy="369332"/>
          </a:xfrm>
          <a:prstGeom prst="rect">
            <a:avLst/>
          </a:prstGeom>
          <a:noFill/>
        </p:spPr>
        <p:txBody>
          <a:bodyPr vert="vert270" wrap="square" rtlCol="0">
            <a:spAutoFit/>
          </a:bodyPr>
          <a:lstStyle/>
          <a:p>
            <a:r>
              <a:rPr lang="sv-SE" sz="4800" dirty="0">
                <a:solidFill>
                  <a:schemeClr val="tx1">
                    <a:alpha val="30000"/>
                  </a:schemeClr>
                </a:solidFill>
              </a:rPr>
              <a:t>ÅKER</a:t>
            </a:r>
          </a:p>
        </p:txBody>
      </p:sp>
      <p:sp>
        <p:nvSpPr>
          <p:cNvPr id="3" name="Platshållare för innehåll 2">
            <a:extLst>
              <a:ext uri="{FF2B5EF4-FFF2-40B4-BE49-F238E27FC236}">
                <a16:creationId xmlns:a16="http://schemas.microsoft.com/office/drawing/2014/main" id="{6611FAA7-A660-4941-A1B2-6D38A2EE0135}"/>
              </a:ext>
              <a:ext uri="{C183D7F6-B498-43B3-948B-1728B52AA6E4}">
                <adec:decorative xmlns:adec="http://schemas.microsoft.com/office/drawing/2017/decorative" val="0"/>
              </a:ext>
            </a:extLst>
          </p:cNvPr>
          <p:cNvSpPr>
            <a:spLocks noGrp="1"/>
          </p:cNvSpPr>
          <p:nvPr>
            <p:ph idx="1"/>
          </p:nvPr>
        </p:nvSpPr>
        <p:spPr>
          <a:xfrm>
            <a:off x="885823" y="1369219"/>
            <a:ext cx="6290829" cy="3263504"/>
          </a:xfrm>
        </p:spPr>
        <p:txBody>
          <a:bodyPr>
            <a:normAutofit/>
          </a:bodyPr>
          <a:lstStyle/>
          <a:p>
            <a:pPr marL="0" indent="0">
              <a:buNone/>
            </a:pPr>
            <a:r>
              <a:rPr lang="sv-SE" sz="1400" b="1" dirty="0"/>
              <a:t>Justera direktstöden för att bevara små och svårbrukade fält, speciellt i slättbygd, för att gynna biologisk mångfald. </a:t>
            </a:r>
          </a:p>
          <a:p>
            <a:pPr marL="342900" lvl="1" indent="0" fontAlgn="base">
              <a:lnSpc>
                <a:spcPct val="150000"/>
              </a:lnSpc>
              <a:buNone/>
            </a:pPr>
            <a:r>
              <a:rPr lang="sv-SE" sz="900" dirty="0"/>
              <a:t>Små och svårbrukade fält riskerar att tas ur produktion och senare växa igen. Dessa åkrar kan ha stor betydelse för biologisk mångfald både som livsmiljöer och spridningsvägar i odlingslandskapet. Små fält har också en lång fältkant med större kontaktyta mot omkringliggande mark vilket skapar möjligheter till förekomst av värdefulla mikromiljöer för biologisk mångfald. Åtgärder behövs för att </a:t>
            </a:r>
            <a:r>
              <a:rPr lang="sv-SE" sz="900" b="1" dirty="0"/>
              <a:t>bevara mindre skiften framför allt i slättlandskapet</a:t>
            </a:r>
            <a:r>
              <a:rPr lang="sv-SE" sz="900" dirty="0"/>
              <a:t>. Se även förslag om att förändra direktstöd och kompensationsstöd.  </a:t>
            </a:r>
          </a:p>
        </p:txBody>
      </p:sp>
      <p:sp>
        <p:nvSpPr>
          <p:cNvPr id="4" name="Platshållare för datum 3">
            <a:extLst>
              <a:ext uri="{FF2B5EF4-FFF2-40B4-BE49-F238E27FC236}">
                <a16:creationId xmlns:a16="http://schemas.microsoft.com/office/drawing/2014/main" id="{D680D574-688C-4A13-8135-4EDAE6BA8170}"/>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8A8DFC59-D307-4C3D-8F1B-C74F45F97792}"/>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54</a:t>
            </a:fld>
            <a:endParaRPr lang="sv-SE">
              <a:solidFill>
                <a:prstClr val="black"/>
              </a:solidFill>
            </a:endParaRPr>
          </a:p>
        </p:txBody>
      </p:sp>
      <p:pic>
        <p:nvPicPr>
          <p:cNvPr id="7" name="Bildobjekt 6">
            <a:extLst>
              <a:ext uri="{FF2B5EF4-FFF2-40B4-BE49-F238E27FC236}">
                <a16:creationId xmlns:a16="http://schemas.microsoft.com/office/drawing/2014/main" id="{C1229D2B-467E-4489-914F-4205595BA5C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254677" y="1877942"/>
            <a:ext cx="3811297" cy="1967347"/>
          </a:xfrm>
          <a:prstGeom prst="rect">
            <a:avLst/>
          </a:prstGeom>
        </p:spPr>
      </p:pic>
    </p:spTree>
    <p:extLst>
      <p:ext uri="{BB962C8B-B14F-4D97-AF65-F5344CB8AC3E}">
        <p14:creationId xmlns:p14="http://schemas.microsoft.com/office/powerpoint/2010/main" val="4258987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7140B-A3EB-466F-A3F7-9AF1C7AE3317}"/>
              </a:ext>
            </a:extLst>
          </p:cNvPr>
          <p:cNvSpPr>
            <a:spLocks noGrp="1"/>
          </p:cNvSpPr>
          <p:nvPr>
            <p:ph type="title"/>
          </p:nvPr>
        </p:nvSpPr>
        <p:spPr/>
        <p:txBody>
          <a:bodyPr/>
          <a:lstStyle/>
          <a:p>
            <a:r>
              <a:rPr lang="sv-SE" dirty="0"/>
              <a:t>Förbättra åkerns kvalitet för biologisk mångfald </a:t>
            </a:r>
          </a:p>
        </p:txBody>
      </p:sp>
      <p:sp>
        <p:nvSpPr>
          <p:cNvPr id="8" name="textruta 7">
            <a:extLst>
              <a:ext uri="{FF2B5EF4-FFF2-40B4-BE49-F238E27FC236}">
                <a16:creationId xmlns:a16="http://schemas.microsoft.com/office/drawing/2014/main" id="{1BD67C44-7191-4772-883F-6B6C4A4057EE}"/>
              </a:ext>
            </a:extLst>
          </p:cNvPr>
          <p:cNvSpPr txBox="1"/>
          <p:nvPr/>
        </p:nvSpPr>
        <p:spPr>
          <a:xfrm rot="5400000">
            <a:off x="-1128058" y="2194710"/>
            <a:ext cx="3139321" cy="369332"/>
          </a:xfrm>
          <a:prstGeom prst="rect">
            <a:avLst/>
          </a:prstGeom>
          <a:noFill/>
        </p:spPr>
        <p:txBody>
          <a:bodyPr vert="vert270" wrap="square" rtlCol="0">
            <a:spAutoFit/>
          </a:bodyPr>
          <a:lstStyle/>
          <a:p>
            <a:r>
              <a:rPr lang="sv-SE" sz="4800" dirty="0">
                <a:solidFill>
                  <a:schemeClr val="tx1">
                    <a:alpha val="30000"/>
                  </a:schemeClr>
                </a:solidFill>
              </a:rPr>
              <a:t>ÅKER</a:t>
            </a:r>
          </a:p>
        </p:txBody>
      </p:sp>
      <p:sp>
        <p:nvSpPr>
          <p:cNvPr id="3" name="Platshållare för innehåll 2">
            <a:extLst>
              <a:ext uri="{FF2B5EF4-FFF2-40B4-BE49-F238E27FC236}">
                <a16:creationId xmlns:a16="http://schemas.microsoft.com/office/drawing/2014/main" id="{79D534AF-00EC-414B-A668-2258D3754A19}"/>
              </a:ext>
            </a:extLst>
          </p:cNvPr>
          <p:cNvSpPr>
            <a:spLocks noGrp="1"/>
          </p:cNvSpPr>
          <p:nvPr>
            <p:ph idx="1"/>
          </p:nvPr>
        </p:nvSpPr>
        <p:spPr>
          <a:xfrm>
            <a:off x="885823" y="1369218"/>
            <a:ext cx="6784475" cy="3538683"/>
          </a:xfrm>
        </p:spPr>
        <p:txBody>
          <a:bodyPr>
            <a:normAutofit/>
          </a:bodyPr>
          <a:lstStyle/>
          <a:p>
            <a:pPr marL="0" indent="0" fontAlgn="base">
              <a:buNone/>
            </a:pPr>
            <a:r>
              <a:rPr lang="sv-SE" sz="1500" b="1" dirty="0"/>
              <a:t>Inför styrmedel för senarelagd </a:t>
            </a:r>
            <a:r>
              <a:rPr lang="sv-SE" sz="1500" b="1" dirty="0" err="1"/>
              <a:t>vallskörd</a:t>
            </a:r>
            <a:r>
              <a:rPr lang="sv-SE" sz="1500" b="1" dirty="0"/>
              <a:t> och anpassad </a:t>
            </a:r>
            <a:r>
              <a:rPr lang="sv-SE" sz="1500" b="1" dirty="0" err="1"/>
              <a:t>vallskötsel</a:t>
            </a:r>
            <a:r>
              <a:rPr lang="sv-SE" sz="1500" b="1" dirty="0"/>
              <a:t> för att gynna markhäckande fåglar och pollinerande insekter. </a:t>
            </a:r>
          </a:p>
          <a:p>
            <a:pPr marL="342900" lvl="1" indent="0" fontAlgn="base">
              <a:lnSpc>
                <a:spcPct val="150000"/>
              </a:lnSpc>
              <a:buNone/>
            </a:pPr>
            <a:r>
              <a:rPr lang="sv-SE" sz="900" b="1" dirty="0"/>
              <a:t>Tidig </a:t>
            </a:r>
            <a:r>
              <a:rPr lang="sv-SE" sz="900" b="1" dirty="0" err="1"/>
              <a:t>vallskörd</a:t>
            </a:r>
            <a:r>
              <a:rPr lang="sv-SE" sz="900" b="1" dirty="0"/>
              <a:t> </a:t>
            </a:r>
            <a:r>
              <a:rPr lang="sv-SE" sz="900" dirty="0"/>
              <a:t>är ett </a:t>
            </a:r>
            <a:r>
              <a:rPr lang="sv-SE" sz="900" b="1" dirty="0"/>
              <a:t>hot</a:t>
            </a:r>
            <a:r>
              <a:rPr lang="sv-SE" sz="900" dirty="0"/>
              <a:t> mot många </a:t>
            </a:r>
            <a:r>
              <a:rPr lang="sv-SE" sz="900" b="1" dirty="0"/>
              <a:t>markhäckande fågelarter </a:t>
            </a:r>
            <a:r>
              <a:rPr lang="sv-SE" sz="900" dirty="0"/>
              <a:t>som sånglärka, storspov, kornknarr och </a:t>
            </a:r>
            <a:r>
              <a:rPr lang="sv-SE" sz="900" dirty="0" err="1"/>
              <a:t>ängshök</a:t>
            </a:r>
            <a:r>
              <a:rPr lang="sv-SE" sz="900" dirty="0"/>
              <a:t>. En senarelagd eller anpassad förstaskörd skulle förbättra möjligheten för framgångsrik häckning och därmed på sikt ökande fågelpopulationer. Syftet med åtgärden är också att premiera skötsel som medför en </a:t>
            </a:r>
            <a:r>
              <a:rPr lang="sv-SE" sz="900" b="1" dirty="0"/>
              <a:t>större mångfald av vallväxter</a:t>
            </a:r>
            <a:r>
              <a:rPr lang="sv-SE" sz="900" dirty="0"/>
              <a:t>, att vallens pollen- och nektarproducerande växter hinner blomma innan skörd så att </a:t>
            </a:r>
            <a:r>
              <a:rPr lang="sv-SE" sz="900" b="1" dirty="0"/>
              <a:t>pollinerande insekter </a:t>
            </a:r>
            <a:r>
              <a:rPr lang="sv-SE" sz="900" dirty="0"/>
              <a:t>kan </a:t>
            </a:r>
            <a:r>
              <a:rPr lang="sv-SE" sz="900" dirty="0" err="1"/>
              <a:t>födosöka</a:t>
            </a:r>
            <a:r>
              <a:rPr lang="sv-SE" sz="900" dirty="0"/>
              <a:t> i den. </a:t>
            </a:r>
          </a:p>
          <a:p>
            <a:pPr marL="0" indent="0" fontAlgn="base">
              <a:buNone/>
            </a:pPr>
            <a:r>
              <a:rPr lang="sv-SE" sz="1500" b="1" dirty="0"/>
              <a:t>Inför ekonomiska styrmedel i kombination med rådgivning för skötsel av ängsvallar och för att bevara övergivna och långsamt igenväxande artrika åkrar.</a:t>
            </a:r>
            <a:r>
              <a:rPr lang="sv-SE" sz="1500" dirty="0"/>
              <a:t> </a:t>
            </a:r>
          </a:p>
          <a:p>
            <a:pPr marL="342900" lvl="1" indent="0" fontAlgn="base">
              <a:lnSpc>
                <a:spcPct val="150000"/>
              </a:lnSpc>
              <a:buNone/>
            </a:pPr>
            <a:r>
              <a:rPr lang="sv-SE" sz="900" dirty="0"/>
              <a:t>Områden i odlingslandskapet som redan utgör viktiga livsmiljöer och potentiella spridningsvägar för arter behöver bevaras och utvecklas. Anpassad skötsel av </a:t>
            </a:r>
            <a:r>
              <a:rPr lang="sv-SE" sz="900" b="1" dirty="0"/>
              <a:t>gamla vallar</a:t>
            </a:r>
            <a:r>
              <a:rPr lang="sv-SE" sz="900" dirty="0"/>
              <a:t> på åkermark där </a:t>
            </a:r>
            <a:r>
              <a:rPr lang="sv-SE" sz="900" b="1" dirty="0"/>
              <a:t>floran naturaliserats</a:t>
            </a:r>
            <a:r>
              <a:rPr lang="sv-SE" sz="900" dirty="0"/>
              <a:t>, så kallade </a:t>
            </a:r>
            <a:r>
              <a:rPr lang="sv-SE" sz="900" b="1" dirty="0"/>
              <a:t>ängsvallar</a:t>
            </a:r>
            <a:r>
              <a:rPr lang="sv-SE" sz="900" dirty="0"/>
              <a:t>, skulle innebära en ökad areal av blomrika marker av slåtterängskaraktär i landskapet. Insatser behövs även för att </a:t>
            </a:r>
            <a:r>
              <a:rPr lang="sv-SE" sz="900" b="1" dirty="0"/>
              <a:t>bevara</a:t>
            </a:r>
            <a:r>
              <a:rPr lang="sv-SE" sz="900" dirty="0"/>
              <a:t> öppna men övergivna och </a:t>
            </a:r>
            <a:r>
              <a:rPr lang="sv-SE" sz="900" b="1" dirty="0"/>
              <a:t>långsamt igenväxande artrika åkrar </a:t>
            </a:r>
            <a:r>
              <a:rPr lang="sv-SE" sz="900" dirty="0"/>
              <a:t>vilka utgör viktiga livsmiljöer och har potential att bli spridningsvägar för arter i </a:t>
            </a:r>
            <a:r>
              <a:rPr lang="sv-SE" sz="900" b="1" dirty="0"/>
              <a:t>skogsdominerade områden.</a:t>
            </a:r>
            <a:r>
              <a:rPr lang="sv-SE" sz="800" b="1" dirty="0"/>
              <a:t> </a:t>
            </a:r>
          </a:p>
          <a:p>
            <a:pPr marL="0" indent="0">
              <a:buNone/>
            </a:pPr>
            <a:endParaRPr lang="sv-SE" dirty="0"/>
          </a:p>
        </p:txBody>
      </p:sp>
      <p:sp>
        <p:nvSpPr>
          <p:cNvPr id="5" name="Platshållare för bildnummer 4">
            <a:extLst>
              <a:ext uri="{FF2B5EF4-FFF2-40B4-BE49-F238E27FC236}">
                <a16:creationId xmlns:a16="http://schemas.microsoft.com/office/drawing/2014/main" id="{208F5913-6263-4AFE-8E9E-8AC60FE54EF3}"/>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55</a:t>
            </a:fld>
            <a:endParaRPr lang="sv-SE">
              <a:solidFill>
                <a:prstClr val="black"/>
              </a:solidFill>
            </a:endParaRPr>
          </a:p>
        </p:txBody>
      </p:sp>
      <p:sp>
        <p:nvSpPr>
          <p:cNvPr id="4" name="Platshållare för datum 3">
            <a:extLst>
              <a:ext uri="{FF2B5EF4-FFF2-40B4-BE49-F238E27FC236}">
                <a16:creationId xmlns:a16="http://schemas.microsoft.com/office/drawing/2014/main" id="{97507B65-1AFB-4AF7-BC7A-6E00A269BF7C}"/>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7" name="Bildobjekt 6">
            <a:extLst>
              <a:ext uri="{FF2B5EF4-FFF2-40B4-BE49-F238E27FC236}">
                <a16:creationId xmlns:a16="http://schemas.microsoft.com/office/drawing/2014/main" id="{77361C7C-8DDC-4B7E-A22F-2BAB2BB8E12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487607" y="2110869"/>
            <a:ext cx="3878840" cy="1433946"/>
          </a:xfrm>
          <a:prstGeom prst="rect">
            <a:avLst/>
          </a:prstGeom>
        </p:spPr>
      </p:pic>
    </p:spTree>
    <p:extLst>
      <p:ext uri="{BB962C8B-B14F-4D97-AF65-F5344CB8AC3E}">
        <p14:creationId xmlns:p14="http://schemas.microsoft.com/office/powerpoint/2010/main" val="1330215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7140B-A3EB-466F-A3F7-9AF1C7AE3317}"/>
              </a:ext>
            </a:extLst>
          </p:cNvPr>
          <p:cNvSpPr>
            <a:spLocks noGrp="1"/>
          </p:cNvSpPr>
          <p:nvPr>
            <p:ph type="title"/>
          </p:nvPr>
        </p:nvSpPr>
        <p:spPr/>
        <p:txBody>
          <a:bodyPr/>
          <a:lstStyle/>
          <a:p>
            <a:r>
              <a:rPr lang="sv-SE" dirty="0"/>
              <a:t>Förbättra åkerns kvalitet för biologisk mångfald   </a:t>
            </a:r>
          </a:p>
        </p:txBody>
      </p:sp>
      <p:sp>
        <p:nvSpPr>
          <p:cNvPr id="7" name="textruta 6">
            <a:extLst>
              <a:ext uri="{FF2B5EF4-FFF2-40B4-BE49-F238E27FC236}">
                <a16:creationId xmlns:a16="http://schemas.microsoft.com/office/drawing/2014/main" id="{24625879-E4EE-4181-99E4-71DFDB2D4981}"/>
              </a:ext>
            </a:extLst>
          </p:cNvPr>
          <p:cNvSpPr txBox="1"/>
          <p:nvPr/>
        </p:nvSpPr>
        <p:spPr>
          <a:xfrm rot="5400000">
            <a:off x="-1224616" y="2255475"/>
            <a:ext cx="3139321" cy="369332"/>
          </a:xfrm>
          <a:prstGeom prst="rect">
            <a:avLst/>
          </a:prstGeom>
          <a:noFill/>
        </p:spPr>
        <p:txBody>
          <a:bodyPr vert="vert270" wrap="square" rtlCol="0">
            <a:spAutoFit/>
          </a:bodyPr>
          <a:lstStyle/>
          <a:p>
            <a:r>
              <a:rPr lang="sv-SE" sz="4800" dirty="0">
                <a:solidFill>
                  <a:schemeClr val="tx1">
                    <a:alpha val="30000"/>
                  </a:schemeClr>
                </a:solidFill>
              </a:rPr>
              <a:t>ÅKER</a:t>
            </a:r>
          </a:p>
        </p:txBody>
      </p:sp>
      <p:sp>
        <p:nvSpPr>
          <p:cNvPr id="3" name="Platshållare för innehåll 2">
            <a:extLst>
              <a:ext uri="{FF2B5EF4-FFF2-40B4-BE49-F238E27FC236}">
                <a16:creationId xmlns:a16="http://schemas.microsoft.com/office/drawing/2014/main" id="{79D534AF-00EC-414B-A668-2258D3754A19}"/>
              </a:ext>
            </a:extLst>
          </p:cNvPr>
          <p:cNvSpPr>
            <a:spLocks noGrp="1"/>
          </p:cNvSpPr>
          <p:nvPr>
            <p:ph idx="1"/>
          </p:nvPr>
        </p:nvSpPr>
        <p:spPr/>
        <p:txBody>
          <a:bodyPr>
            <a:normAutofit lnSpcReduction="10000"/>
          </a:bodyPr>
          <a:lstStyle/>
          <a:p>
            <a:pPr marL="0" indent="0" fontAlgn="base">
              <a:buNone/>
            </a:pPr>
            <a:r>
              <a:rPr lang="sv-SE" sz="1400" b="1" dirty="0"/>
              <a:t>Inför styrmedel för att öka arealen träda som gynnar odlingslandskapets arter som är beroende av relativt ostörda livsmiljöer. </a:t>
            </a:r>
          </a:p>
          <a:p>
            <a:pPr marL="342900" lvl="1" indent="0" fontAlgn="base">
              <a:lnSpc>
                <a:spcPct val="170000"/>
              </a:lnSpc>
              <a:buNone/>
            </a:pPr>
            <a:r>
              <a:rPr lang="sv-SE" sz="900" dirty="0"/>
              <a:t>Trädor har en vetenskapligt dokumenterad positiv effekt på biologisk mångfald. Genom att </a:t>
            </a:r>
            <a:r>
              <a:rPr lang="sv-SE" sz="900" b="1" dirty="0"/>
              <a:t>öka arealen träda</a:t>
            </a:r>
            <a:r>
              <a:rPr lang="sv-SE" sz="900" dirty="0"/>
              <a:t> kan odlingslandskapets </a:t>
            </a:r>
            <a:r>
              <a:rPr lang="sv-SE" sz="900" b="1" dirty="0"/>
              <a:t>fåglar och insekter gynnas </a:t>
            </a:r>
            <a:r>
              <a:rPr lang="sv-SE" sz="900" dirty="0"/>
              <a:t>genom att mängden öppna men av jordbruket relativt ostörda livsmiljöer ökar. Samtidigt kan dessa trädor utgöra åkrar som omgående är färdiga att </a:t>
            </a:r>
            <a:r>
              <a:rPr lang="sv-SE" sz="900" b="1" dirty="0"/>
              <a:t>tas i anspråk vid försämrat omvärldsläge </a:t>
            </a:r>
            <a:r>
              <a:rPr lang="sv-SE" sz="900" dirty="0"/>
              <a:t>där livsmedelsproduktion och/eller livsmedelsdistribution avsevärt försämras inom landet. Fram till dess sköts åkrarna som vanliga trädor men med inriktning mot naturvård. Det innebär t.ex. att underhåll av markerna (putsning, underhåll av markavvattningsanläggningar m.m.) ska ske när konflikt med biologisk mångfald är liten.  </a:t>
            </a:r>
          </a:p>
          <a:p>
            <a:pPr marL="0" indent="0" fontAlgn="base">
              <a:buNone/>
            </a:pPr>
            <a:r>
              <a:rPr lang="sv-SE" sz="1400" b="1" dirty="0"/>
              <a:t>Bibehåll pågående åtgärder för att gynna ekologisk produktion.</a:t>
            </a:r>
          </a:p>
          <a:p>
            <a:pPr marL="342900" lvl="1" indent="0" fontAlgn="base">
              <a:lnSpc>
                <a:spcPct val="170000"/>
              </a:lnSpc>
              <a:buNone/>
            </a:pPr>
            <a:r>
              <a:rPr lang="sv-SE" sz="900" dirty="0"/>
              <a:t>Nuvarande satsning på ekologisk produktion behöver fortsätta eftersom </a:t>
            </a:r>
            <a:r>
              <a:rPr lang="sv-SE" sz="900" b="1" dirty="0"/>
              <a:t>ekologisk produktion</a:t>
            </a:r>
            <a:r>
              <a:rPr lang="sv-SE" sz="900" dirty="0"/>
              <a:t>, främst i </a:t>
            </a:r>
            <a:r>
              <a:rPr lang="sv-SE" sz="900" b="1" dirty="0"/>
              <a:t>slättbygd</a:t>
            </a:r>
            <a:r>
              <a:rPr lang="sv-SE" sz="900" dirty="0"/>
              <a:t>, har en </a:t>
            </a:r>
            <a:r>
              <a:rPr lang="sv-SE" sz="900" b="1" dirty="0"/>
              <a:t>dokumenterat positiv effekt</a:t>
            </a:r>
            <a:r>
              <a:rPr lang="sv-SE" sz="900" dirty="0"/>
              <a:t> på </a:t>
            </a:r>
            <a:r>
              <a:rPr lang="sv-SE" sz="900" b="1" dirty="0"/>
              <a:t>biologisk mångfald </a:t>
            </a:r>
            <a:r>
              <a:rPr lang="sv-SE" sz="900" dirty="0"/>
              <a:t>både på och i marken. Begränsad användning av växtskyddsmedel, varierade växtföljder med större inslag av vallodling bidrar till att öka den biologiska mångfalden.  </a:t>
            </a:r>
            <a:br>
              <a:rPr lang="sv-SE" dirty="0"/>
            </a:br>
            <a:endParaRPr lang="sv-SE" dirty="0"/>
          </a:p>
          <a:p>
            <a:endParaRPr lang="sv-SE" dirty="0"/>
          </a:p>
        </p:txBody>
      </p:sp>
      <p:sp>
        <p:nvSpPr>
          <p:cNvPr id="4" name="Platshållare för datum 3">
            <a:extLst>
              <a:ext uri="{FF2B5EF4-FFF2-40B4-BE49-F238E27FC236}">
                <a16:creationId xmlns:a16="http://schemas.microsoft.com/office/drawing/2014/main" id="{97507B65-1AFB-4AF7-BC7A-6E00A269BF7C}"/>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208F5913-6263-4AFE-8E9E-8AC60FE54EF3}"/>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56</a:t>
            </a:fld>
            <a:endParaRPr lang="sv-SE">
              <a:solidFill>
                <a:prstClr val="black"/>
              </a:solidFill>
            </a:endParaRPr>
          </a:p>
        </p:txBody>
      </p:sp>
      <p:pic>
        <p:nvPicPr>
          <p:cNvPr id="6" name="Bildobjekt 5">
            <a:extLst>
              <a:ext uri="{FF2B5EF4-FFF2-40B4-BE49-F238E27FC236}">
                <a16:creationId xmlns:a16="http://schemas.microsoft.com/office/drawing/2014/main" id="{82C3ECFE-436B-42B9-BFAD-18AE036066F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299488" y="2298988"/>
            <a:ext cx="4255078" cy="1433946"/>
          </a:xfrm>
          <a:prstGeom prst="rect">
            <a:avLst/>
          </a:prstGeom>
        </p:spPr>
      </p:pic>
    </p:spTree>
    <p:extLst>
      <p:ext uri="{BB962C8B-B14F-4D97-AF65-F5344CB8AC3E}">
        <p14:creationId xmlns:p14="http://schemas.microsoft.com/office/powerpoint/2010/main" val="3906888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7140B-A3EB-466F-A3F7-9AF1C7AE3317}"/>
              </a:ext>
            </a:extLst>
          </p:cNvPr>
          <p:cNvSpPr>
            <a:spLocks noGrp="1"/>
          </p:cNvSpPr>
          <p:nvPr>
            <p:ph type="title"/>
          </p:nvPr>
        </p:nvSpPr>
        <p:spPr/>
        <p:txBody>
          <a:bodyPr/>
          <a:lstStyle/>
          <a:p>
            <a:r>
              <a:rPr lang="sv-SE" dirty="0"/>
              <a:t>Förbättra åkerns kvalitet för biologisk mångfald - bild 1</a:t>
            </a:r>
          </a:p>
        </p:txBody>
      </p:sp>
      <p:sp>
        <p:nvSpPr>
          <p:cNvPr id="6" name="textruta 5">
            <a:extLst>
              <a:ext uri="{FF2B5EF4-FFF2-40B4-BE49-F238E27FC236}">
                <a16:creationId xmlns:a16="http://schemas.microsoft.com/office/drawing/2014/main" id="{BE02DBCF-482D-4FC7-B294-D6843450D114}"/>
              </a:ext>
            </a:extLst>
          </p:cNvPr>
          <p:cNvSpPr txBox="1"/>
          <p:nvPr/>
        </p:nvSpPr>
        <p:spPr>
          <a:xfrm rot="5400000">
            <a:off x="-1224616" y="2255475"/>
            <a:ext cx="3139321" cy="369332"/>
          </a:xfrm>
          <a:prstGeom prst="rect">
            <a:avLst/>
          </a:prstGeom>
          <a:noFill/>
        </p:spPr>
        <p:txBody>
          <a:bodyPr vert="vert270" wrap="square" rtlCol="0">
            <a:spAutoFit/>
          </a:bodyPr>
          <a:lstStyle/>
          <a:p>
            <a:r>
              <a:rPr lang="sv-SE" sz="4800" dirty="0">
                <a:solidFill>
                  <a:schemeClr val="tx1">
                    <a:alpha val="30000"/>
                  </a:schemeClr>
                </a:solidFill>
              </a:rPr>
              <a:t>ÅKER</a:t>
            </a:r>
          </a:p>
        </p:txBody>
      </p:sp>
      <p:sp>
        <p:nvSpPr>
          <p:cNvPr id="3" name="Platshållare för innehåll 2">
            <a:extLst>
              <a:ext uri="{FF2B5EF4-FFF2-40B4-BE49-F238E27FC236}">
                <a16:creationId xmlns:a16="http://schemas.microsoft.com/office/drawing/2014/main" id="{79D534AF-00EC-414B-A668-2258D3754A19}"/>
              </a:ext>
            </a:extLst>
          </p:cNvPr>
          <p:cNvSpPr>
            <a:spLocks noGrp="1"/>
          </p:cNvSpPr>
          <p:nvPr>
            <p:ph idx="1"/>
          </p:nvPr>
        </p:nvSpPr>
        <p:spPr/>
        <p:txBody>
          <a:bodyPr>
            <a:normAutofit/>
          </a:bodyPr>
          <a:lstStyle/>
          <a:p>
            <a:pPr marL="0" indent="0" fontAlgn="base">
              <a:buNone/>
            </a:pPr>
            <a:r>
              <a:rPr lang="sv-SE" sz="1600" b="1" dirty="0"/>
              <a:t>Inför ekonomisk ersättning till åtgärder som syftar till att öka förekomsten av </a:t>
            </a:r>
            <a:r>
              <a:rPr lang="sv-SE" sz="1600" b="1" dirty="0" err="1"/>
              <a:t>pollinatörs</a:t>
            </a:r>
            <a:r>
              <a:rPr lang="sv-SE" sz="1600" b="1" dirty="0"/>
              <a:t>- och mångfaldsvänlig växtodling. </a:t>
            </a:r>
          </a:p>
          <a:p>
            <a:pPr marL="342900" lvl="1" indent="0" fontAlgn="base">
              <a:lnSpc>
                <a:spcPct val="150000"/>
              </a:lnSpc>
              <a:buNone/>
            </a:pPr>
            <a:r>
              <a:rPr lang="sv-SE" sz="900" dirty="0"/>
              <a:t>Inför ekonomisk ersättning för att stimulera fler växtodlare att göra extra insatser för biologisk mångfald och i synnerhet pollinerande insekter i växtodlingen. För att kunna anpassa åtgärderna efter de lokala och individuella förhållandena på sin gård bör lantbrukarna ha möjlighet att välja </a:t>
            </a:r>
            <a:r>
              <a:rPr lang="sv-SE" sz="900" b="1" dirty="0"/>
              <a:t>några av en uppsättning åtgärder </a:t>
            </a:r>
            <a:r>
              <a:rPr lang="sv-SE" sz="900" dirty="0"/>
              <a:t>som skapar fler </a:t>
            </a:r>
            <a:r>
              <a:rPr lang="sv-SE" sz="900" b="1" dirty="0"/>
              <a:t>temporära och ostörda livsmiljöer </a:t>
            </a:r>
            <a:r>
              <a:rPr lang="sv-SE" sz="900" dirty="0"/>
              <a:t>på åkermark. Åtgärder kan till exempel vara att tillämpa </a:t>
            </a:r>
            <a:r>
              <a:rPr lang="sv-SE" sz="900" b="1" dirty="0" err="1"/>
              <a:t>sprutfria</a:t>
            </a:r>
            <a:r>
              <a:rPr lang="sv-SE" sz="900" b="1" dirty="0"/>
              <a:t> fältkanter, öka </a:t>
            </a:r>
            <a:r>
              <a:rPr lang="sv-SE" sz="900" b="1" dirty="0" err="1"/>
              <a:t>gröddiversiteten</a:t>
            </a:r>
            <a:r>
              <a:rPr lang="sv-SE" sz="900" dirty="0"/>
              <a:t>, tillämpa precisionsbekämpning, tillåta en viss mängd ogräs, bredda fältkanter. Åtgärderna kan också utgöras av </a:t>
            </a:r>
            <a:r>
              <a:rPr lang="sv-SE" sz="900" b="1" dirty="0"/>
              <a:t>nyanläggning och skötsel av småbiotoper </a:t>
            </a:r>
            <a:r>
              <a:rPr lang="sv-SE" sz="900" dirty="0"/>
              <a:t>av </a:t>
            </a:r>
            <a:r>
              <a:rPr lang="sv-SE" sz="900" b="1" dirty="0"/>
              <a:t>tillfällig karaktär</a:t>
            </a:r>
            <a:r>
              <a:rPr lang="sv-SE" sz="900" dirty="0"/>
              <a:t>, så som </a:t>
            </a:r>
            <a:r>
              <a:rPr lang="sv-SE" sz="900" b="1" dirty="0"/>
              <a:t>mikrovåtmarker</a:t>
            </a:r>
            <a:r>
              <a:rPr lang="sv-SE" sz="900" dirty="0"/>
              <a:t>, </a:t>
            </a:r>
            <a:r>
              <a:rPr lang="sv-SE" sz="900" dirty="0" err="1"/>
              <a:t>vipfält</a:t>
            </a:r>
            <a:r>
              <a:rPr lang="sv-SE" sz="900" dirty="0"/>
              <a:t>, </a:t>
            </a:r>
            <a:r>
              <a:rPr lang="sv-SE" sz="900" b="1" dirty="0"/>
              <a:t>skalbaggsåsar</a:t>
            </a:r>
            <a:r>
              <a:rPr lang="sv-SE" sz="900" dirty="0"/>
              <a:t>, </a:t>
            </a:r>
            <a:r>
              <a:rPr lang="sv-SE" sz="900" b="1" dirty="0"/>
              <a:t>lärkrutor</a:t>
            </a:r>
            <a:r>
              <a:rPr lang="sv-SE" sz="900" dirty="0"/>
              <a:t>, sandbäddar, temporära artrika blomremsor, uppställning av halmbalar till humlor och blottad mark</a:t>
            </a:r>
            <a:r>
              <a:rPr lang="sv-SE" sz="800" dirty="0"/>
              <a:t>. </a:t>
            </a:r>
          </a:p>
          <a:p>
            <a:pPr marL="0" indent="0" fontAlgn="base">
              <a:buNone/>
            </a:pPr>
            <a:r>
              <a:rPr lang="sv-SE" sz="1400" b="1" dirty="0"/>
              <a:t>Inför ekonomisk ersättning för odlingsåtgärder som syftar till att förbättra </a:t>
            </a:r>
            <a:r>
              <a:rPr lang="sv-SE" sz="1400" b="1" dirty="0" err="1"/>
              <a:t>jordhälsan</a:t>
            </a:r>
            <a:r>
              <a:rPr lang="sv-SE" sz="1400" b="1" dirty="0"/>
              <a:t>. </a:t>
            </a:r>
          </a:p>
          <a:p>
            <a:pPr marL="342900" lvl="1" indent="0" fontAlgn="base">
              <a:lnSpc>
                <a:spcPct val="150000"/>
              </a:lnSpc>
              <a:buNone/>
            </a:pPr>
            <a:r>
              <a:rPr lang="sv-SE" sz="900" dirty="0"/>
              <a:t>Det behövs åtgärder som syftar till att öka </a:t>
            </a:r>
            <a:r>
              <a:rPr lang="sv-SE" sz="900" b="1" dirty="0"/>
              <a:t>markens biologiska mångfald, </a:t>
            </a:r>
            <a:r>
              <a:rPr lang="sv-SE" sz="900" b="1" dirty="0" err="1"/>
              <a:t>jordhälsa</a:t>
            </a:r>
            <a:r>
              <a:rPr lang="sv-SE" sz="900" b="1" dirty="0"/>
              <a:t> och bördighet</a:t>
            </a:r>
            <a:r>
              <a:rPr lang="sv-SE" sz="900" dirty="0"/>
              <a:t>. Lantbrukaren kan välja ett antal av en palett av åtgärder, t.ex. ökad </a:t>
            </a:r>
            <a:r>
              <a:rPr lang="sv-SE" sz="900" dirty="0" err="1"/>
              <a:t>gröddiversitet</a:t>
            </a:r>
            <a:r>
              <a:rPr lang="sv-SE" sz="900" dirty="0"/>
              <a:t>, anpassade växtföljder och minimerad jordbearbetning. Ersättning ges sedan i proportion till antalet åtgärder. </a:t>
            </a:r>
          </a:p>
        </p:txBody>
      </p:sp>
      <p:sp>
        <p:nvSpPr>
          <p:cNvPr id="4" name="Platshållare för datum 3">
            <a:extLst>
              <a:ext uri="{FF2B5EF4-FFF2-40B4-BE49-F238E27FC236}">
                <a16:creationId xmlns:a16="http://schemas.microsoft.com/office/drawing/2014/main" id="{97507B65-1AFB-4AF7-BC7A-6E00A269BF7C}"/>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208F5913-6263-4AFE-8E9E-8AC60FE54EF3}"/>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57</a:t>
            </a:fld>
            <a:endParaRPr lang="sv-SE">
              <a:solidFill>
                <a:prstClr val="black"/>
              </a:solidFill>
            </a:endParaRPr>
          </a:p>
        </p:txBody>
      </p:sp>
      <p:pic>
        <p:nvPicPr>
          <p:cNvPr id="7" name="Bildobjekt 6">
            <a:extLst>
              <a:ext uri="{FF2B5EF4-FFF2-40B4-BE49-F238E27FC236}">
                <a16:creationId xmlns:a16="http://schemas.microsoft.com/office/drawing/2014/main" id="{B1869475-4A11-42E4-BDFD-09C6505FA091}"/>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487607" y="2110869"/>
            <a:ext cx="3878840" cy="1433946"/>
          </a:xfrm>
          <a:prstGeom prst="rect">
            <a:avLst/>
          </a:prstGeom>
        </p:spPr>
      </p:pic>
    </p:spTree>
    <p:extLst>
      <p:ext uri="{BB962C8B-B14F-4D97-AF65-F5344CB8AC3E}">
        <p14:creationId xmlns:p14="http://schemas.microsoft.com/office/powerpoint/2010/main" val="2753104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7140B-A3EB-466F-A3F7-9AF1C7AE3317}"/>
              </a:ext>
            </a:extLst>
          </p:cNvPr>
          <p:cNvSpPr>
            <a:spLocks noGrp="1"/>
          </p:cNvSpPr>
          <p:nvPr>
            <p:ph type="title"/>
          </p:nvPr>
        </p:nvSpPr>
        <p:spPr/>
        <p:txBody>
          <a:bodyPr/>
          <a:lstStyle/>
          <a:p>
            <a:r>
              <a:rPr lang="sv-SE" dirty="0"/>
              <a:t>Förbättra åkerns kvalitet för biologisk mångfald - bild 2</a:t>
            </a:r>
          </a:p>
        </p:txBody>
      </p:sp>
      <p:sp>
        <p:nvSpPr>
          <p:cNvPr id="6" name="textruta 5">
            <a:extLst>
              <a:ext uri="{FF2B5EF4-FFF2-40B4-BE49-F238E27FC236}">
                <a16:creationId xmlns:a16="http://schemas.microsoft.com/office/drawing/2014/main" id="{C1449160-F480-412B-B22C-8C1F05E2F460}"/>
              </a:ext>
            </a:extLst>
          </p:cNvPr>
          <p:cNvSpPr txBox="1"/>
          <p:nvPr/>
        </p:nvSpPr>
        <p:spPr>
          <a:xfrm rot="5400000">
            <a:off x="-1224616" y="2255475"/>
            <a:ext cx="3139321" cy="369332"/>
          </a:xfrm>
          <a:prstGeom prst="rect">
            <a:avLst/>
          </a:prstGeom>
          <a:noFill/>
        </p:spPr>
        <p:txBody>
          <a:bodyPr vert="vert270" wrap="square" rtlCol="0">
            <a:spAutoFit/>
          </a:bodyPr>
          <a:lstStyle/>
          <a:p>
            <a:r>
              <a:rPr lang="sv-SE" sz="4800" dirty="0">
                <a:solidFill>
                  <a:schemeClr val="tx1">
                    <a:alpha val="30000"/>
                  </a:schemeClr>
                </a:solidFill>
              </a:rPr>
              <a:t>ÅKER</a:t>
            </a:r>
          </a:p>
        </p:txBody>
      </p:sp>
      <p:sp>
        <p:nvSpPr>
          <p:cNvPr id="3" name="Platshållare för innehåll 2">
            <a:extLst>
              <a:ext uri="{FF2B5EF4-FFF2-40B4-BE49-F238E27FC236}">
                <a16:creationId xmlns:a16="http://schemas.microsoft.com/office/drawing/2014/main" id="{79D534AF-00EC-414B-A668-2258D3754A19}"/>
              </a:ext>
            </a:extLst>
          </p:cNvPr>
          <p:cNvSpPr>
            <a:spLocks noGrp="1"/>
          </p:cNvSpPr>
          <p:nvPr>
            <p:ph idx="1"/>
          </p:nvPr>
        </p:nvSpPr>
        <p:spPr/>
        <p:txBody>
          <a:bodyPr/>
          <a:lstStyle/>
          <a:p>
            <a:pPr marL="0" indent="0">
              <a:buNone/>
            </a:pPr>
            <a:r>
              <a:rPr lang="sv-SE" sz="1400" b="1" dirty="0"/>
              <a:t>Ökad satsning på ny teknik som gynnar biologisk mångfald.</a:t>
            </a:r>
            <a:r>
              <a:rPr lang="sv-SE" sz="1400" dirty="0"/>
              <a:t> </a:t>
            </a:r>
          </a:p>
          <a:p>
            <a:pPr marL="342900" lvl="1" indent="0" fontAlgn="base">
              <a:lnSpc>
                <a:spcPct val="150000"/>
              </a:lnSpc>
              <a:buNone/>
            </a:pPr>
            <a:r>
              <a:rPr lang="sv-SE" sz="900" dirty="0"/>
              <a:t>Utred möjlighet till </a:t>
            </a:r>
            <a:r>
              <a:rPr lang="sv-SE" sz="900" b="1" dirty="0"/>
              <a:t>investeringsstöd till teknik </a:t>
            </a:r>
            <a:r>
              <a:rPr lang="sv-SE" sz="900" dirty="0"/>
              <a:t>som </a:t>
            </a:r>
            <a:r>
              <a:rPr lang="sv-SE" sz="900" b="1" dirty="0"/>
              <a:t>gynnar biologisk mångfald</a:t>
            </a:r>
            <a:r>
              <a:rPr lang="sv-SE" sz="900" dirty="0"/>
              <a:t>. Att investera i en sådan teknik lönar sig sällan för lantbrukaren, men kan ge positiv effekt på biologisk mångfald. Det kan till exempel vara </a:t>
            </a:r>
            <a:r>
              <a:rPr lang="sv-SE" sz="900" b="1" dirty="0"/>
              <a:t>sensorer för att detektera skade- och nyttoinsekter, vilt och häckande fågel</a:t>
            </a:r>
            <a:r>
              <a:rPr lang="sv-SE" sz="900" dirty="0"/>
              <a:t>, sensorer för </a:t>
            </a:r>
            <a:r>
              <a:rPr lang="sv-SE" sz="900" b="1" dirty="0"/>
              <a:t>precisionsbekämpning</a:t>
            </a:r>
            <a:r>
              <a:rPr lang="sv-SE" sz="900" dirty="0"/>
              <a:t> och annan precisionsbekämpningsteknik eller utveckling av rensningsmaskiner och ogräskrossar till tröskverk etc. för hantering av inhemska ängsfröer är ett exempel, eller motormanuell minislåtterbalk. </a:t>
            </a:r>
            <a:r>
              <a:rPr lang="sv-SE" sz="800" dirty="0"/>
              <a:t> </a:t>
            </a:r>
          </a:p>
        </p:txBody>
      </p:sp>
      <p:sp>
        <p:nvSpPr>
          <p:cNvPr id="4" name="Platshållare för datum 3">
            <a:extLst>
              <a:ext uri="{FF2B5EF4-FFF2-40B4-BE49-F238E27FC236}">
                <a16:creationId xmlns:a16="http://schemas.microsoft.com/office/drawing/2014/main" id="{97507B65-1AFB-4AF7-BC7A-6E00A269BF7C}"/>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208F5913-6263-4AFE-8E9E-8AC60FE54EF3}"/>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58</a:t>
            </a:fld>
            <a:endParaRPr lang="sv-SE">
              <a:solidFill>
                <a:prstClr val="black"/>
              </a:solidFill>
            </a:endParaRPr>
          </a:p>
        </p:txBody>
      </p:sp>
      <p:pic>
        <p:nvPicPr>
          <p:cNvPr id="7" name="Bildobjekt 6">
            <a:extLst>
              <a:ext uri="{FF2B5EF4-FFF2-40B4-BE49-F238E27FC236}">
                <a16:creationId xmlns:a16="http://schemas.microsoft.com/office/drawing/2014/main" id="{061531CF-FD57-4AB6-941F-105D981C6F7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299488" y="2298988"/>
            <a:ext cx="4255078" cy="1433946"/>
          </a:xfrm>
          <a:prstGeom prst="rect">
            <a:avLst/>
          </a:prstGeom>
        </p:spPr>
      </p:pic>
    </p:spTree>
    <p:extLst>
      <p:ext uri="{BB962C8B-B14F-4D97-AF65-F5344CB8AC3E}">
        <p14:creationId xmlns:p14="http://schemas.microsoft.com/office/powerpoint/2010/main" val="1770938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7140B-A3EB-466F-A3F7-9AF1C7AE3317}"/>
              </a:ext>
            </a:extLst>
          </p:cNvPr>
          <p:cNvSpPr>
            <a:spLocks noGrp="1"/>
          </p:cNvSpPr>
          <p:nvPr>
            <p:ph type="title"/>
          </p:nvPr>
        </p:nvSpPr>
        <p:spPr/>
        <p:txBody>
          <a:bodyPr/>
          <a:lstStyle/>
          <a:p>
            <a:r>
              <a:rPr lang="sv-SE" dirty="0"/>
              <a:t>Inför incitament för pollinatörsvänlig vägkantsskötsel </a:t>
            </a:r>
          </a:p>
        </p:txBody>
      </p:sp>
      <p:sp>
        <p:nvSpPr>
          <p:cNvPr id="6" name="textruta 5">
            <a:extLst>
              <a:ext uri="{FF2B5EF4-FFF2-40B4-BE49-F238E27FC236}">
                <a16:creationId xmlns:a16="http://schemas.microsoft.com/office/drawing/2014/main" id="{C1449160-F480-412B-B22C-8C1F05E2F460}"/>
              </a:ext>
            </a:extLst>
          </p:cNvPr>
          <p:cNvSpPr txBox="1"/>
          <p:nvPr/>
        </p:nvSpPr>
        <p:spPr>
          <a:xfrm rot="5400000">
            <a:off x="-1224616" y="2255475"/>
            <a:ext cx="3139321" cy="369332"/>
          </a:xfrm>
          <a:prstGeom prst="rect">
            <a:avLst/>
          </a:prstGeom>
          <a:noFill/>
        </p:spPr>
        <p:txBody>
          <a:bodyPr vert="vert270" wrap="square" rtlCol="0">
            <a:spAutoFit/>
          </a:bodyPr>
          <a:lstStyle/>
          <a:p>
            <a:r>
              <a:rPr lang="sv-SE" sz="4800" dirty="0">
                <a:solidFill>
                  <a:schemeClr val="tx1">
                    <a:alpha val="30000"/>
                  </a:schemeClr>
                </a:solidFill>
              </a:rPr>
              <a:t>ÅKER</a:t>
            </a:r>
          </a:p>
        </p:txBody>
      </p:sp>
      <p:sp>
        <p:nvSpPr>
          <p:cNvPr id="3" name="Platshållare för innehåll 2">
            <a:extLst>
              <a:ext uri="{FF2B5EF4-FFF2-40B4-BE49-F238E27FC236}">
                <a16:creationId xmlns:a16="http://schemas.microsoft.com/office/drawing/2014/main" id="{79D534AF-00EC-414B-A668-2258D3754A19}"/>
              </a:ext>
            </a:extLst>
          </p:cNvPr>
          <p:cNvSpPr>
            <a:spLocks noGrp="1"/>
          </p:cNvSpPr>
          <p:nvPr>
            <p:ph idx="1"/>
          </p:nvPr>
        </p:nvSpPr>
        <p:spPr>
          <a:xfrm>
            <a:off x="885824" y="1369219"/>
            <a:ext cx="6334522" cy="3263504"/>
          </a:xfrm>
        </p:spPr>
        <p:txBody>
          <a:bodyPr/>
          <a:lstStyle/>
          <a:p>
            <a:pPr marL="0" indent="0">
              <a:lnSpc>
                <a:spcPct val="150000"/>
              </a:lnSpc>
              <a:buNone/>
            </a:pPr>
            <a:r>
              <a:rPr lang="sv-SE" sz="1400" b="1" dirty="0" err="1"/>
              <a:t>Pollinatörsanpassad</a:t>
            </a:r>
            <a:r>
              <a:rPr lang="sv-SE" sz="1400" b="1" dirty="0"/>
              <a:t> vägkantsskötsel</a:t>
            </a:r>
            <a:endParaRPr lang="sv-SE" sz="1400" dirty="0"/>
          </a:p>
          <a:p>
            <a:pPr marL="342900" lvl="1" indent="0" fontAlgn="base">
              <a:lnSpc>
                <a:spcPct val="150000"/>
              </a:lnSpc>
              <a:buNone/>
            </a:pPr>
            <a:r>
              <a:rPr lang="sv-SE" sz="900" dirty="0"/>
              <a:t>En möjlig åtgärd är att ge </a:t>
            </a:r>
            <a:r>
              <a:rPr lang="sv-SE" sz="900" b="1" dirty="0"/>
              <a:t>Trafikverket ett regeringsuppdrag </a:t>
            </a:r>
            <a:r>
              <a:rPr lang="sv-SE" sz="900" dirty="0"/>
              <a:t>att, tillsammans med Jordbruksverket, Naturvårdsverket och Skogsstyrelsen, ta fram ett </a:t>
            </a:r>
            <a:r>
              <a:rPr lang="sv-SE" sz="900" b="1" dirty="0"/>
              <a:t>förslag på villkor eller differentierad ekonomisk ersättning </a:t>
            </a:r>
            <a:r>
              <a:rPr lang="sv-SE" sz="900" dirty="0"/>
              <a:t>i det statliga stödet till föreningar för enskilda vägar för </a:t>
            </a:r>
            <a:r>
              <a:rPr lang="sv-SE" sz="900" b="1" dirty="0" err="1"/>
              <a:t>pollinatörsanpassad</a:t>
            </a:r>
            <a:r>
              <a:rPr lang="sv-SE" sz="900" b="1" dirty="0"/>
              <a:t> vägkantsskötsel </a:t>
            </a:r>
            <a:r>
              <a:rPr lang="sv-SE" sz="900" dirty="0"/>
              <a:t>samt </a:t>
            </a:r>
            <a:r>
              <a:rPr lang="sv-SE" sz="900" b="1" dirty="0"/>
              <a:t>insatser mot invasiva och expansiva arter.</a:t>
            </a:r>
          </a:p>
        </p:txBody>
      </p:sp>
      <p:sp>
        <p:nvSpPr>
          <p:cNvPr id="4" name="Platshållare för datum 3">
            <a:extLst>
              <a:ext uri="{FF2B5EF4-FFF2-40B4-BE49-F238E27FC236}">
                <a16:creationId xmlns:a16="http://schemas.microsoft.com/office/drawing/2014/main" id="{97507B65-1AFB-4AF7-BC7A-6E00A269BF7C}"/>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208F5913-6263-4AFE-8E9E-8AC60FE54EF3}"/>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59</a:t>
            </a:fld>
            <a:endParaRPr lang="sv-SE">
              <a:solidFill>
                <a:prstClr val="black"/>
              </a:solidFill>
            </a:endParaRPr>
          </a:p>
        </p:txBody>
      </p:sp>
      <p:pic>
        <p:nvPicPr>
          <p:cNvPr id="9" name="Bildobjekt 8">
            <a:extLst>
              <a:ext uri="{FF2B5EF4-FFF2-40B4-BE49-F238E27FC236}">
                <a16:creationId xmlns:a16="http://schemas.microsoft.com/office/drawing/2014/main" id="{BBD99405-573A-4A05-AFC5-15C1D22BF40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76457" y="823242"/>
            <a:ext cx="1564661" cy="4320258"/>
          </a:xfrm>
          <a:prstGeom prst="rect">
            <a:avLst/>
          </a:prstGeom>
        </p:spPr>
      </p:pic>
    </p:spTree>
    <p:extLst>
      <p:ext uri="{BB962C8B-B14F-4D97-AF65-F5344CB8AC3E}">
        <p14:creationId xmlns:p14="http://schemas.microsoft.com/office/powerpoint/2010/main" val="42889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8D679F-B832-4EB8-869C-1EA67745462E}"/>
              </a:ext>
            </a:extLst>
          </p:cNvPr>
          <p:cNvSpPr>
            <a:spLocks noGrp="1"/>
          </p:cNvSpPr>
          <p:nvPr>
            <p:ph type="title"/>
          </p:nvPr>
        </p:nvSpPr>
        <p:spPr>
          <a:xfrm>
            <a:off x="885823" y="307361"/>
            <a:ext cx="6784475" cy="497863"/>
          </a:xfrm>
        </p:spPr>
        <p:txBody>
          <a:bodyPr/>
          <a:lstStyle/>
          <a:p>
            <a:r>
              <a:rPr lang="sv-SE" dirty="0"/>
              <a:t>Regeringsuppdraget och processen</a:t>
            </a:r>
          </a:p>
        </p:txBody>
      </p:sp>
      <p:sp>
        <p:nvSpPr>
          <p:cNvPr id="4" name="Platshållare för datum 3">
            <a:extLst>
              <a:ext uri="{FF2B5EF4-FFF2-40B4-BE49-F238E27FC236}">
                <a16:creationId xmlns:a16="http://schemas.microsoft.com/office/drawing/2014/main" id="{4AF15F99-2F9B-49E4-BE7F-F5D6C687971C}"/>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3B5E81CC-7F56-4C62-8354-18C8038B7710}"/>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a:t>
            </a:fld>
            <a:endParaRPr lang="sv-SE">
              <a:solidFill>
                <a:prstClr val="black"/>
              </a:solidFill>
            </a:endParaRPr>
          </a:p>
        </p:txBody>
      </p:sp>
      <p:pic>
        <p:nvPicPr>
          <p:cNvPr id="3074" name="Picture 2">
            <a:extLst>
              <a:ext uri="{FF2B5EF4-FFF2-40B4-BE49-F238E27FC236}">
                <a16:creationId xmlns:a16="http://schemas.microsoft.com/office/drawing/2014/main" id="{FEA5708D-D3F9-4105-AAAF-2C3C1F1764B0}"/>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3431" y="831977"/>
            <a:ext cx="5709237" cy="4073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63B68A1E-49AF-49A2-B32F-7485AC6CECEE}"/>
              </a:ext>
            </a:extLst>
          </p:cNvPr>
          <p:cNvSpPr txBox="1"/>
          <p:nvPr/>
        </p:nvSpPr>
        <p:spPr>
          <a:xfrm>
            <a:off x="6244866" y="4869656"/>
            <a:ext cx="2756257" cy="253916"/>
          </a:xfrm>
          <a:prstGeom prst="rect">
            <a:avLst/>
          </a:prstGeom>
          <a:noFill/>
        </p:spPr>
        <p:txBody>
          <a:bodyPr wrap="square" lIns="91440" tIns="45720" rIns="91440" bIns="45720" rtlCol="0" anchor="t">
            <a:spAutoFit/>
          </a:bodyPr>
          <a:lstStyle/>
          <a:p>
            <a:r>
              <a:rPr lang="sv-SE" sz="1050" b="0" i="0" dirty="0">
                <a:solidFill>
                  <a:srgbClr val="2A2A2D"/>
                </a:solidFill>
                <a:effectLst/>
                <a:latin typeface="Arial"/>
                <a:cs typeface="Arial"/>
              </a:rPr>
              <a:t>Illustration: </a:t>
            </a:r>
            <a:r>
              <a:rPr lang="sv-SE" sz="1050" dirty="0">
                <a:solidFill>
                  <a:srgbClr val="2A2A2D"/>
                </a:solidFill>
                <a:latin typeface="Arial"/>
                <a:cs typeface="Arial"/>
              </a:rPr>
              <a:t>Tobias </a:t>
            </a:r>
            <a:r>
              <a:rPr lang="sv-SE" sz="1050" dirty="0" err="1">
                <a:solidFill>
                  <a:srgbClr val="2A2A2D"/>
                </a:solidFill>
                <a:latin typeface="Arial"/>
                <a:cs typeface="Arial"/>
              </a:rPr>
              <a:t>Flygar</a:t>
            </a:r>
            <a:r>
              <a:rPr lang="sv-SE" sz="1050" dirty="0">
                <a:solidFill>
                  <a:srgbClr val="2A2A2D"/>
                </a:solidFill>
                <a:latin typeface="Arial"/>
                <a:cs typeface="Arial"/>
              </a:rPr>
              <a:t>/ Studio</a:t>
            </a:r>
            <a:r>
              <a:rPr lang="sv-SE" sz="1050" b="0" i="0" dirty="0">
                <a:solidFill>
                  <a:srgbClr val="2A2A2D"/>
                </a:solidFill>
                <a:effectLst/>
                <a:latin typeface="Arial"/>
                <a:cs typeface="Arial"/>
              </a:rPr>
              <a:t> </a:t>
            </a:r>
            <a:r>
              <a:rPr lang="sv-SE" sz="1050" b="0" i="0" dirty="0" err="1">
                <a:solidFill>
                  <a:srgbClr val="2A2A2D"/>
                </a:solidFill>
                <a:effectLst/>
                <a:latin typeface="Arial"/>
                <a:cs typeface="Arial"/>
              </a:rPr>
              <a:t>Flygar</a:t>
            </a:r>
            <a:endParaRPr lang="sv-SE" sz="1050" dirty="0">
              <a:latin typeface="Arial"/>
              <a:cs typeface="Arial"/>
            </a:endParaRPr>
          </a:p>
        </p:txBody>
      </p:sp>
    </p:spTree>
    <p:extLst>
      <p:ext uri="{BB962C8B-B14F-4D97-AF65-F5344CB8AC3E}">
        <p14:creationId xmlns:p14="http://schemas.microsoft.com/office/powerpoint/2010/main" val="3316435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D1696-551B-43A9-AD8D-6BE4B5C76C7A}"/>
              </a:ext>
            </a:extLst>
          </p:cNvPr>
          <p:cNvSpPr>
            <a:spLocks noGrp="1"/>
          </p:cNvSpPr>
          <p:nvPr>
            <p:ph type="title"/>
          </p:nvPr>
        </p:nvSpPr>
        <p:spPr>
          <a:xfrm>
            <a:off x="1062038" y="706571"/>
            <a:ext cx="3005465" cy="557193"/>
          </a:xfrm>
          <a:solidFill>
            <a:schemeClr val="bg1">
              <a:alpha val="78000"/>
            </a:schemeClr>
          </a:solidFill>
          <a:ln>
            <a:noFill/>
          </a:ln>
        </p:spPr>
        <p:txBody>
          <a:bodyPr>
            <a:normAutofit/>
          </a:bodyPr>
          <a:lstStyle/>
          <a:p>
            <a:r>
              <a:rPr lang="sv-SE" sz="2700" b="1" dirty="0">
                <a:latin typeface="+mn-lt"/>
              </a:rPr>
              <a:t>Äng och bete</a:t>
            </a:r>
          </a:p>
        </p:txBody>
      </p:sp>
      <p:sp>
        <p:nvSpPr>
          <p:cNvPr id="6" name="textruta 5">
            <a:extLst>
              <a:ext uri="{FF2B5EF4-FFF2-40B4-BE49-F238E27FC236}">
                <a16:creationId xmlns:a16="http://schemas.microsoft.com/office/drawing/2014/main" id="{01000A02-0DAC-4085-9FC1-DFDE7C2912F9}"/>
              </a:ext>
            </a:extLst>
          </p:cNvPr>
          <p:cNvSpPr txBox="1"/>
          <p:nvPr/>
        </p:nvSpPr>
        <p:spPr>
          <a:xfrm>
            <a:off x="1062038" y="1768220"/>
            <a:ext cx="7585348" cy="2031325"/>
          </a:xfrm>
          <a:prstGeom prst="rect">
            <a:avLst/>
          </a:prstGeom>
          <a:solidFill>
            <a:schemeClr val="bg1">
              <a:alpha val="71000"/>
            </a:schemeClr>
          </a:solidFill>
          <a:ln>
            <a:solidFill>
              <a:schemeClr val="accent1"/>
            </a:solidFill>
          </a:ln>
        </p:spPr>
        <p:txBody>
          <a:bodyPr wrap="square" rtlCol="0">
            <a:spAutoFit/>
          </a:bodyPr>
          <a:lstStyle/>
          <a:p>
            <a:pPr>
              <a:lnSpc>
                <a:spcPct val="150000"/>
              </a:lnSpc>
            </a:pPr>
            <a:r>
              <a:rPr lang="sv-SE" dirty="0"/>
              <a:t>Arealer livsmiljötyp</a:t>
            </a:r>
          </a:p>
          <a:p>
            <a:pPr>
              <a:lnSpc>
                <a:spcPct val="150000"/>
              </a:lnSpc>
            </a:pPr>
            <a:r>
              <a:rPr lang="sv-SE" dirty="0"/>
              <a:t>Anpassa och utveckla ersättningar och villkor för att gynna bete och slåtter</a:t>
            </a:r>
          </a:p>
          <a:p>
            <a:pPr>
              <a:lnSpc>
                <a:spcPct val="150000"/>
              </a:lnSpc>
            </a:pPr>
            <a:r>
              <a:rPr lang="sv-SE" dirty="0"/>
              <a:t>Åtgärder som är anpassade för specifika arter och livsmiljötyper</a:t>
            </a:r>
            <a:endParaRPr lang="sv-SE" sz="2600" dirty="0"/>
          </a:p>
          <a:p>
            <a:pPr marL="285750" indent="-285750">
              <a:buFont typeface="Arial" panose="020B0604020202020204" pitchFamily="34" charset="0"/>
              <a:buChar char="•"/>
            </a:pPr>
            <a:endParaRPr lang="sv-SE" dirty="0"/>
          </a:p>
        </p:txBody>
      </p:sp>
      <p:sp>
        <p:nvSpPr>
          <p:cNvPr id="5" name="Platshållare för bildnummer 4">
            <a:extLst>
              <a:ext uri="{FF2B5EF4-FFF2-40B4-BE49-F238E27FC236}">
                <a16:creationId xmlns:a16="http://schemas.microsoft.com/office/drawing/2014/main" id="{746099A9-1AA9-4AC0-B7EC-39F4648C729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60</a:t>
            </a:fld>
            <a:endParaRPr lang="sv-SE">
              <a:solidFill>
                <a:prstClr val="black"/>
              </a:solidFill>
            </a:endParaRPr>
          </a:p>
        </p:txBody>
      </p:sp>
      <p:sp>
        <p:nvSpPr>
          <p:cNvPr id="4" name="Platshållare för datum 3">
            <a:extLst>
              <a:ext uri="{FF2B5EF4-FFF2-40B4-BE49-F238E27FC236}">
                <a16:creationId xmlns:a16="http://schemas.microsoft.com/office/drawing/2014/main" id="{91299F1A-0D7B-4397-8320-EE9BF173DE24}"/>
              </a:ext>
              <a:ext uri="{C183D7F6-B498-43B3-948B-1728B52AA6E4}">
                <adec:decorative xmlns:adec="http://schemas.microsoft.com/office/drawing/2017/decorative" val="1"/>
              </a:ext>
            </a:extLst>
          </p:cNvPr>
          <p:cNvSpPr>
            <a:spLocks noGrp="1"/>
          </p:cNvSpPr>
          <p:nvPr>
            <p:ph type="dt" sz="half" idx="10"/>
          </p:nvPr>
        </p:nvSpPr>
        <p:spPr>
          <a:solidFill>
            <a:schemeClr val="bg1"/>
          </a:solidFill>
        </p:spPr>
        <p:txBody>
          <a:bodyPr/>
          <a:lstStyle/>
          <a:p>
            <a:pPr defTabSz="685800"/>
            <a:endParaRPr lang="sv-SE" dirty="0">
              <a:solidFill>
                <a:prstClr val="black"/>
              </a:solidFill>
            </a:endParaRPr>
          </a:p>
        </p:txBody>
      </p:sp>
    </p:spTree>
    <p:extLst>
      <p:ext uri="{BB962C8B-B14F-4D97-AF65-F5344CB8AC3E}">
        <p14:creationId xmlns:p14="http://schemas.microsoft.com/office/powerpoint/2010/main" val="13383794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731EBD-2B3B-4F4E-8DDC-9251D2795BD0}"/>
              </a:ext>
            </a:extLst>
          </p:cNvPr>
          <p:cNvSpPr>
            <a:spLocks noGrp="1"/>
          </p:cNvSpPr>
          <p:nvPr>
            <p:ph type="title"/>
          </p:nvPr>
        </p:nvSpPr>
        <p:spPr/>
        <p:txBody>
          <a:bodyPr/>
          <a:lstStyle/>
          <a:p>
            <a:r>
              <a:rPr lang="sv-SE" dirty="0"/>
              <a:t>Arealer gräsmarker</a:t>
            </a:r>
          </a:p>
        </p:txBody>
      </p:sp>
      <p:sp>
        <p:nvSpPr>
          <p:cNvPr id="6" name="textruta 5">
            <a:extLst>
              <a:ext uri="{FF2B5EF4-FFF2-40B4-BE49-F238E27FC236}">
                <a16:creationId xmlns:a16="http://schemas.microsoft.com/office/drawing/2014/main" id="{123D8CE3-0ECE-4A2B-B2EF-7B62569FF36D}"/>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430DB3B3-37AE-47F7-B2AE-C32081FB7BB8}"/>
              </a:ext>
            </a:extLst>
          </p:cNvPr>
          <p:cNvSpPr>
            <a:spLocks noGrp="1"/>
          </p:cNvSpPr>
          <p:nvPr>
            <p:ph idx="1"/>
          </p:nvPr>
        </p:nvSpPr>
        <p:spPr/>
        <p:txBody>
          <a:bodyPr/>
          <a:lstStyle/>
          <a:p>
            <a:r>
              <a:rPr lang="sv-SE" sz="1400" dirty="0"/>
              <a:t>Återskapande 30 000 ha till 2030.</a:t>
            </a:r>
          </a:p>
          <a:p>
            <a:pPr lvl="1">
              <a:lnSpc>
                <a:spcPct val="150000"/>
              </a:lnSpc>
            </a:pPr>
            <a:r>
              <a:rPr lang="sv-SE" sz="1000" dirty="0"/>
              <a:t>Till år 2030 ska återskapandet vara påbörjad på 30 procent dvs. 30 000 hektar och det ska till </a:t>
            </a:r>
            <a:r>
              <a:rPr lang="sv-SE" sz="1000" b="1" dirty="0"/>
              <a:t>2050</a:t>
            </a:r>
            <a:r>
              <a:rPr lang="sv-SE" sz="1000" dirty="0"/>
              <a:t> har återskapats totalt </a:t>
            </a:r>
            <a:r>
              <a:rPr lang="sv-SE" sz="1000" b="1" dirty="0"/>
              <a:t>100 000 hektar</a:t>
            </a:r>
            <a:r>
              <a:rPr lang="sv-SE" sz="1000" dirty="0"/>
              <a:t> gräsmarker av livsmiljötyp. År </a:t>
            </a:r>
            <a:r>
              <a:rPr lang="sv-SE" sz="1000" b="1" dirty="0"/>
              <a:t>2050</a:t>
            </a:r>
            <a:r>
              <a:rPr lang="sv-SE" sz="1000" dirty="0"/>
              <a:t> ska det sålunda finnas </a:t>
            </a:r>
            <a:r>
              <a:rPr lang="sv-SE" sz="1000" b="1" dirty="0"/>
              <a:t>450 000 hektar gräsmarker av livsmiljötyp</a:t>
            </a:r>
            <a:r>
              <a:rPr lang="sv-SE" sz="1000" dirty="0"/>
              <a:t> i gott skick baserat på </a:t>
            </a:r>
            <a:r>
              <a:rPr lang="sv-SE" sz="1000" b="1" dirty="0"/>
              <a:t>återskapade arealer, restaurerade arealer och de icke-försämrade arealerna</a:t>
            </a:r>
            <a:r>
              <a:rPr lang="sv-SE" sz="1000" dirty="0"/>
              <a:t>. </a:t>
            </a:r>
          </a:p>
          <a:p>
            <a:r>
              <a:rPr lang="sv-SE" sz="1400" dirty="0"/>
              <a:t>Restaurering 40 000 ha till 2030.</a:t>
            </a:r>
          </a:p>
          <a:p>
            <a:pPr lvl="1">
              <a:lnSpc>
                <a:spcPct val="150000"/>
              </a:lnSpc>
            </a:pPr>
            <a:r>
              <a:rPr lang="sv-SE" sz="1000" dirty="0"/>
              <a:t>Data inrapporterade i artikel 17 rapporteringen 2025 visar att en total areal med livsmiljötyp av gräsmarkstyp som </a:t>
            </a:r>
            <a:r>
              <a:rPr lang="sv-SE" sz="1000" b="1" dirty="0"/>
              <a:t>inte</a:t>
            </a:r>
            <a:r>
              <a:rPr lang="sv-SE" sz="1000" dirty="0"/>
              <a:t> är i </a:t>
            </a:r>
            <a:r>
              <a:rPr lang="sv-SE" sz="1000" b="1" dirty="0"/>
              <a:t>god status</a:t>
            </a:r>
            <a:r>
              <a:rPr lang="sv-SE" sz="1000" dirty="0"/>
              <a:t> på ca </a:t>
            </a:r>
            <a:r>
              <a:rPr lang="sv-SE" sz="1000" b="1" dirty="0"/>
              <a:t>140 000 hektar</a:t>
            </a:r>
            <a:r>
              <a:rPr lang="sv-SE" sz="1000" dirty="0"/>
              <a:t>. Det innebär att restaurering ska vara inledd på ca </a:t>
            </a:r>
            <a:r>
              <a:rPr lang="sv-SE" sz="1000" b="1" dirty="0"/>
              <a:t>40 000 ha 2030</a:t>
            </a:r>
            <a:r>
              <a:rPr lang="sv-SE" sz="1000" dirty="0"/>
              <a:t>. Data finns för att fördela restaureringsbehovet per livmiljötypsgrupp. </a:t>
            </a:r>
            <a:r>
              <a:rPr lang="sv-SE" sz="1050" dirty="0"/>
              <a:t> </a:t>
            </a:r>
          </a:p>
        </p:txBody>
      </p:sp>
      <p:sp>
        <p:nvSpPr>
          <p:cNvPr id="4" name="Platshållare för datum 3">
            <a:extLst>
              <a:ext uri="{FF2B5EF4-FFF2-40B4-BE49-F238E27FC236}">
                <a16:creationId xmlns:a16="http://schemas.microsoft.com/office/drawing/2014/main" id="{5631F7C9-44ED-4704-BD6B-61487EE7AA53}"/>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F60BD01D-AC41-4F47-BB47-764616093718}"/>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61</a:t>
            </a:fld>
            <a:endParaRPr lang="sv-SE">
              <a:solidFill>
                <a:prstClr val="black"/>
              </a:solidFill>
            </a:endParaRPr>
          </a:p>
        </p:txBody>
      </p:sp>
      <p:pic>
        <p:nvPicPr>
          <p:cNvPr id="8" name="Bildobjekt 7">
            <a:extLst>
              <a:ext uri="{FF2B5EF4-FFF2-40B4-BE49-F238E27FC236}">
                <a16:creationId xmlns:a16="http://schemas.microsoft.com/office/drawing/2014/main" id="{E712A336-8C88-4173-877B-82B9EB7947F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442124" y="2441624"/>
            <a:ext cx="4229100" cy="1174652"/>
          </a:xfrm>
          <a:prstGeom prst="rect">
            <a:avLst/>
          </a:prstGeom>
        </p:spPr>
      </p:pic>
    </p:spTree>
    <p:extLst>
      <p:ext uri="{BB962C8B-B14F-4D97-AF65-F5344CB8AC3E}">
        <p14:creationId xmlns:p14="http://schemas.microsoft.com/office/powerpoint/2010/main" val="1097304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15C5B6-FA84-45A8-823A-27C186588074}"/>
              </a:ext>
            </a:extLst>
          </p:cNvPr>
          <p:cNvSpPr>
            <a:spLocks noGrp="1"/>
          </p:cNvSpPr>
          <p:nvPr>
            <p:ph type="title"/>
          </p:nvPr>
        </p:nvSpPr>
        <p:spPr/>
        <p:txBody>
          <a:bodyPr/>
          <a:lstStyle/>
          <a:p>
            <a:r>
              <a:rPr lang="sv-SE" dirty="0"/>
              <a:t>Anpassa och utveckla ersättningar och villkor för att gynna bete och slåtter </a:t>
            </a:r>
          </a:p>
        </p:txBody>
      </p:sp>
      <p:sp>
        <p:nvSpPr>
          <p:cNvPr id="6" name="textruta 5">
            <a:extLst>
              <a:ext uri="{FF2B5EF4-FFF2-40B4-BE49-F238E27FC236}">
                <a16:creationId xmlns:a16="http://schemas.microsoft.com/office/drawing/2014/main" id="{A895AA7B-0A21-4BB6-93D1-B61326DBE5AC}"/>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D7F16DBB-FBD7-46CA-B6AF-74C918009F11}"/>
              </a:ext>
            </a:extLst>
          </p:cNvPr>
          <p:cNvSpPr>
            <a:spLocks noGrp="1"/>
          </p:cNvSpPr>
          <p:nvPr>
            <p:ph idx="1"/>
          </p:nvPr>
        </p:nvSpPr>
        <p:spPr/>
        <p:txBody>
          <a:bodyPr>
            <a:normAutofit/>
          </a:bodyPr>
          <a:lstStyle/>
          <a:p>
            <a:pPr marL="0" indent="0" fontAlgn="base">
              <a:buNone/>
            </a:pPr>
            <a:r>
              <a:rPr lang="sv-SE" sz="1400" b="1" dirty="0"/>
              <a:t>Höj ersättningen för skötsel av betesmarker och slåtterängar på ett kostnadseffektivt sätt. </a:t>
            </a:r>
          </a:p>
          <a:p>
            <a:pPr marL="342900" lvl="1" indent="0" fontAlgn="base">
              <a:lnSpc>
                <a:spcPct val="150000"/>
              </a:lnSpc>
              <a:buNone/>
            </a:pPr>
            <a:r>
              <a:rPr lang="sv-SE" sz="800" dirty="0"/>
              <a:t>Idag sätts </a:t>
            </a:r>
            <a:r>
              <a:rPr lang="sv-SE" sz="800" b="1" dirty="0"/>
              <a:t>ersättningsnivå baserat på en kalkyl </a:t>
            </a:r>
            <a:r>
              <a:rPr lang="sv-SE" sz="800" dirty="0"/>
              <a:t>av kostnaderna för att bruka/sköta marken. Nuvarande ersättningsnivåer </a:t>
            </a:r>
            <a:r>
              <a:rPr lang="sv-SE" sz="800" b="1" dirty="0"/>
              <a:t>når inte 100 procent av kalkylen</a:t>
            </a:r>
            <a:r>
              <a:rPr lang="sv-SE" sz="800" dirty="0"/>
              <a:t>. Företagsekonomiska modellberäkningar visar att en höjning av miljöersättningarna med 1000 kr per hektar kan göra att en stor (&gt;100 000 hektar) areal betesmark blir lönsam att bruka (</a:t>
            </a:r>
            <a:r>
              <a:rPr lang="sv-SE" sz="800" u="sng" dirty="0">
                <a:hlinkClick r:id="rId2"/>
              </a:rPr>
              <a:t>Jordbrukspolitiken och skötsel av betesmarker).</a:t>
            </a:r>
            <a:r>
              <a:rPr lang="sv-SE" sz="800" dirty="0"/>
              <a:t> En </a:t>
            </a:r>
            <a:r>
              <a:rPr lang="sv-SE" sz="800" b="1" dirty="0"/>
              <a:t>höjd miljöersättning</a:t>
            </a:r>
            <a:r>
              <a:rPr lang="sv-SE" sz="800" dirty="0"/>
              <a:t> i kombination med att nötkreaturstödet riktas enbart till djur med stor betespotential beräknas kunna öka betesmarken med cirka 140 000 hektar. Det sker till en betydligt lägre kostnad (cirka 800 miljoner kronor) och med lägre utsläpp av växthusgaser då det i högre grad sker en omfördelning av medel och djur till betesmarkerna </a:t>
            </a:r>
          </a:p>
          <a:p>
            <a:pPr marL="342900" lvl="1" indent="0" fontAlgn="base">
              <a:lnSpc>
                <a:spcPct val="150000"/>
              </a:lnSpc>
              <a:buNone/>
            </a:pPr>
            <a:r>
              <a:rPr lang="sv-SE" sz="800" dirty="0"/>
              <a:t>Utöver att höja de generella stöden bör det finnas möjlighet till </a:t>
            </a:r>
            <a:r>
              <a:rPr lang="sv-SE" sz="800" b="1" dirty="0"/>
              <a:t>ytterligare ersättningar för specifika åtgärder och mervärden</a:t>
            </a:r>
            <a:r>
              <a:rPr lang="sv-SE" sz="800" dirty="0"/>
              <a:t>. Bland dessa bör möjligheten </a:t>
            </a:r>
            <a:r>
              <a:rPr lang="sv-SE" sz="800" b="1" dirty="0"/>
              <a:t>att rikta stöden till marker som är eller har potential att bli livsmiljötyp i gott tillstånd lyftas</a:t>
            </a:r>
            <a:r>
              <a:rPr lang="sv-SE" sz="800" dirty="0"/>
              <a:t>. En sådan styrning kan vara möjlig i CAP. Koppling till livsmiljötyper finns redan i den nationella förordningen (2024:202) om statligt stöd för vissa åtgärder som syftar till att bevara eller återställa biologisk mångfald. Att rikta ersättningarna mot de mål vi behöver uppnå kommer att förbättra kostnadseffektiviteten i ersättningarna. Eftersom resurserna är begränsade så kanske inte alla stöd kan vara "rättighetsbaserade". Vissa måste fungera mer som "omvänd auktion", dvs. de åtgärder som ger mest nytta för pengarna prioriteras, tills att anslaget är förbrukat.</a:t>
            </a:r>
            <a:r>
              <a:rPr lang="sv-SE" sz="900" dirty="0"/>
              <a:t> </a:t>
            </a:r>
          </a:p>
          <a:p>
            <a:endParaRPr lang="sv-SE" dirty="0"/>
          </a:p>
        </p:txBody>
      </p:sp>
      <p:sp>
        <p:nvSpPr>
          <p:cNvPr id="4" name="Platshållare för datum 3">
            <a:extLst>
              <a:ext uri="{FF2B5EF4-FFF2-40B4-BE49-F238E27FC236}">
                <a16:creationId xmlns:a16="http://schemas.microsoft.com/office/drawing/2014/main" id="{99E11A3E-7A73-4360-A13E-0E7ACAF5907A}"/>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8CB8BC95-D120-4D8E-9F29-549BFD4FFD0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62</a:t>
            </a:fld>
            <a:endParaRPr lang="sv-SE">
              <a:solidFill>
                <a:prstClr val="black"/>
              </a:solidFill>
            </a:endParaRPr>
          </a:p>
        </p:txBody>
      </p:sp>
      <p:pic>
        <p:nvPicPr>
          <p:cNvPr id="11" name="Bildobjekt 10">
            <a:extLst>
              <a:ext uri="{FF2B5EF4-FFF2-40B4-BE49-F238E27FC236}">
                <a16:creationId xmlns:a16="http://schemas.microsoft.com/office/drawing/2014/main" id="{429A67FF-3374-4C33-AB70-617F10ED160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2000" y="1388700"/>
            <a:ext cx="1172000" cy="3032089"/>
          </a:xfrm>
          <a:prstGeom prst="rect">
            <a:avLst/>
          </a:prstGeom>
        </p:spPr>
      </p:pic>
    </p:spTree>
    <p:extLst>
      <p:ext uri="{BB962C8B-B14F-4D97-AF65-F5344CB8AC3E}">
        <p14:creationId xmlns:p14="http://schemas.microsoft.com/office/powerpoint/2010/main" val="2015591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D159B-8256-4B0F-887D-4083A9570647}"/>
              </a:ext>
            </a:extLst>
          </p:cNvPr>
          <p:cNvSpPr>
            <a:spLocks noGrp="1"/>
          </p:cNvSpPr>
          <p:nvPr>
            <p:ph type="title"/>
          </p:nvPr>
        </p:nvSpPr>
        <p:spPr/>
        <p:txBody>
          <a:bodyPr>
            <a:normAutofit/>
          </a:bodyPr>
          <a:lstStyle/>
          <a:p>
            <a:r>
              <a:rPr lang="sv-SE" dirty="0"/>
              <a:t>Anpassa och utveckla ersättningar och villkor för att gynna bete och slåtter (1)</a:t>
            </a:r>
          </a:p>
        </p:txBody>
      </p:sp>
      <p:sp>
        <p:nvSpPr>
          <p:cNvPr id="6" name="textruta 5">
            <a:extLst>
              <a:ext uri="{FF2B5EF4-FFF2-40B4-BE49-F238E27FC236}">
                <a16:creationId xmlns:a16="http://schemas.microsoft.com/office/drawing/2014/main" id="{0364330B-2781-44BA-88CC-D515A5D4D9AE}"/>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C6EFF1B6-857E-43D2-A84B-0F38F4A6DDC3}"/>
              </a:ext>
            </a:extLst>
          </p:cNvPr>
          <p:cNvSpPr>
            <a:spLocks noGrp="1"/>
          </p:cNvSpPr>
          <p:nvPr>
            <p:ph idx="1"/>
          </p:nvPr>
        </p:nvSpPr>
        <p:spPr>
          <a:xfrm>
            <a:off x="885823" y="1369218"/>
            <a:ext cx="7283265" cy="3671887"/>
          </a:xfrm>
        </p:spPr>
        <p:txBody>
          <a:bodyPr>
            <a:normAutofit fontScale="62500" lnSpcReduction="20000"/>
          </a:bodyPr>
          <a:lstStyle/>
          <a:p>
            <a:pPr marL="0" indent="0" fontAlgn="base">
              <a:buNone/>
            </a:pPr>
            <a:r>
              <a:rPr lang="sv-SE" sz="2200" b="1" dirty="0"/>
              <a:t>Utöka incitamenten att nyttja betesfria år för att hävda större arealer. </a:t>
            </a:r>
          </a:p>
          <a:p>
            <a:pPr marL="342900" lvl="1" indent="0" fontAlgn="base">
              <a:lnSpc>
                <a:spcPct val="170000"/>
              </a:lnSpc>
              <a:buNone/>
            </a:pPr>
            <a:r>
              <a:rPr lang="sv-SE" sz="1300" dirty="0"/>
              <a:t>Miljöersättningen tillåter idag betesfria år, men under dessa år utgår endast gårdsstöd och inte miljöersättning. </a:t>
            </a:r>
            <a:r>
              <a:rPr lang="sv-SE" sz="1300" b="1" dirty="0"/>
              <a:t>Att ge miljöersättning även under betesfria år</a:t>
            </a:r>
            <a:r>
              <a:rPr lang="sv-SE" sz="1300" dirty="0"/>
              <a:t> kan öka incitamenten att ha betesuppehåll vissa år. Betesfria år på artrika marker medför dels en rikare blomning med effekten att det gynnar </a:t>
            </a:r>
            <a:r>
              <a:rPr lang="sv-SE" sz="1300" dirty="0" err="1"/>
              <a:t>pollinatörer</a:t>
            </a:r>
            <a:r>
              <a:rPr lang="sv-SE" sz="1300" dirty="0"/>
              <a:t> och fröproduktion på den enskilda marken och dels att betesdjuren totalt sett kan beta större arealer. Det behöver utredas vilka marker som är lämpliga för betesfria år och även med vilket intervall de betesfria åren kan tillämpas på en och samma mark.  </a:t>
            </a:r>
          </a:p>
          <a:p>
            <a:pPr marL="0" indent="0" fontAlgn="base">
              <a:lnSpc>
                <a:spcPct val="120000"/>
              </a:lnSpc>
              <a:buNone/>
            </a:pPr>
            <a:r>
              <a:rPr lang="sv-SE" sz="2200" b="1" dirty="0"/>
              <a:t>Utred möjligheten att utveckla samt utöka komplementet till miljöersättningen för betesmarker och slåtterängar. </a:t>
            </a:r>
          </a:p>
          <a:p>
            <a:pPr marL="342900" lvl="1" indent="0" fontAlgn="base">
              <a:lnSpc>
                <a:spcPct val="170000"/>
              </a:lnSpc>
              <a:buNone/>
            </a:pPr>
            <a:r>
              <a:rPr lang="sv-SE" sz="1300" dirty="0"/>
              <a:t>Komplementen söks av brukaren för en specifik åtgärd som brukaren frivilligt väljer genomföra och som har en tydlig positiv effekt på biologisk mångfald. Idag finns komplementen manuell slåtter, </a:t>
            </a:r>
            <a:r>
              <a:rPr lang="sv-SE" sz="1300" dirty="0" err="1"/>
              <a:t>höhantering</a:t>
            </a:r>
            <a:r>
              <a:rPr lang="sv-SE" sz="1300" dirty="0"/>
              <a:t>, efterbete och svårtillgängliga platser. En utredning bör genomföras för att se hur </a:t>
            </a:r>
            <a:r>
              <a:rPr lang="sv-SE" sz="1300" b="1" dirty="0"/>
              <a:t>komplementet svårtillgänglig plats kan utvecklas för att också inkludera ängar på öar</a:t>
            </a:r>
            <a:r>
              <a:rPr lang="sv-SE" sz="1300" dirty="0"/>
              <a:t>. Dessa ängar kan i många fall vara mycket artrika. </a:t>
            </a:r>
          </a:p>
          <a:p>
            <a:pPr marL="342900" lvl="1" indent="0" fontAlgn="base">
              <a:lnSpc>
                <a:spcPct val="170000"/>
              </a:lnSpc>
              <a:buNone/>
            </a:pPr>
            <a:r>
              <a:rPr lang="sv-SE" sz="1300" dirty="0"/>
              <a:t>Ett nytt </a:t>
            </a:r>
            <a:r>
              <a:rPr lang="sv-SE" sz="1300" b="1" dirty="0"/>
              <a:t>komplement för sent betespåsläpp </a:t>
            </a:r>
            <a:r>
              <a:rPr lang="sv-SE" sz="1300" dirty="0"/>
              <a:t>bör undersökas; i vilka markklasser egentligen livsmiljötyper på komplementet vara tillåtet, samt hur ofta man får använda komplementet. Floravärdena på betesmarker som tidigare har varit ängsmark gynnas i många fall av sent betessläpp och följdeffekten blir att det är positivt för </a:t>
            </a:r>
            <a:r>
              <a:rPr lang="sv-SE" sz="1300" dirty="0" err="1"/>
              <a:t>pollinatörer</a:t>
            </a:r>
            <a:r>
              <a:rPr lang="sv-SE" sz="1300" dirty="0"/>
              <a:t>. Ett sent betessläpp minskar produktionsvärdet på marken eftersom energivärdet i vegetationen minskar över säsongen. Det innebär att marken ger ett sämre foderutbyte för betesdjuren. Därför finns det skäl ge lantbrukaren ersättning för merkostnaderna. Vidare bör det undersökas om en extra ersättning ska införas för den kompletterande röjning som kan bli nödvändig vid sent betespåsläpp. Detta står dock i konflikt med det grundläggande skötselvillkoret för betesmarker. Det resoneras mer om detta i punkten nedan. </a:t>
            </a:r>
            <a:r>
              <a:rPr lang="sv-SE" sz="1100" dirty="0"/>
              <a:t> </a:t>
            </a:r>
          </a:p>
          <a:p>
            <a:endParaRPr lang="sv-SE" dirty="0"/>
          </a:p>
        </p:txBody>
      </p:sp>
      <p:sp>
        <p:nvSpPr>
          <p:cNvPr id="4" name="Platshållare för datum 3">
            <a:extLst>
              <a:ext uri="{FF2B5EF4-FFF2-40B4-BE49-F238E27FC236}">
                <a16:creationId xmlns:a16="http://schemas.microsoft.com/office/drawing/2014/main" id="{6AA16DE4-3F16-4FB5-A5C6-866E6DC02E6F}"/>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2D782E8F-7CB2-4E2B-A521-4815A54557C7}"/>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63</a:t>
            </a:fld>
            <a:endParaRPr lang="sv-SE">
              <a:solidFill>
                <a:prstClr val="black"/>
              </a:solidFill>
            </a:endParaRPr>
          </a:p>
        </p:txBody>
      </p:sp>
      <p:pic>
        <p:nvPicPr>
          <p:cNvPr id="8" name="Bildobjekt 7">
            <a:extLst>
              <a:ext uri="{FF2B5EF4-FFF2-40B4-BE49-F238E27FC236}">
                <a16:creationId xmlns:a16="http://schemas.microsoft.com/office/drawing/2014/main" id="{92B80100-1914-4E8B-832C-F6513234027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72000" y="1388700"/>
            <a:ext cx="1172000" cy="3032089"/>
          </a:xfrm>
          <a:prstGeom prst="rect">
            <a:avLst/>
          </a:prstGeom>
        </p:spPr>
      </p:pic>
    </p:spTree>
    <p:extLst>
      <p:ext uri="{BB962C8B-B14F-4D97-AF65-F5344CB8AC3E}">
        <p14:creationId xmlns:p14="http://schemas.microsoft.com/office/powerpoint/2010/main" val="703911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D159B-8256-4B0F-887D-4083A9570647}"/>
              </a:ext>
            </a:extLst>
          </p:cNvPr>
          <p:cNvSpPr>
            <a:spLocks noGrp="1"/>
          </p:cNvSpPr>
          <p:nvPr>
            <p:ph type="title"/>
          </p:nvPr>
        </p:nvSpPr>
        <p:spPr/>
        <p:txBody>
          <a:bodyPr/>
          <a:lstStyle/>
          <a:p>
            <a:r>
              <a:rPr lang="sv-SE" dirty="0"/>
              <a:t>Anpassa och utveckla ersättningar och villkor för att gynna bete och slåtter (2)</a:t>
            </a:r>
          </a:p>
        </p:txBody>
      </p:sp>
      <p:sp>
        <p:nvSpPr>
          <p:cNvPr id="6" name="textruta 5">
            <a:extLst>
              <a:ext uri="{FF2B5EF4-FFF2-40B4-BE49-F238E27FC236}">
                <a16:creationId xmlns:a16="http://schemas.microsoft.com/office/drawing/2014/main" id="{87BF9F8C-12AF-44B8-A557-431615391894}"/>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C6EFF1B6-857E-43D2-A84B-0F38F4A6DDC3}"/>
              </a:ext>
            </a:extLst>
          </p:cNvPr>
          <p:cNvSpPr>
            <a:spLocks noGrp="1"/>
          </p:cNvSpPr>
          <p:nvPr>
            <p:ph idx="1"/>
          </p:nvPr>
        </p:nvSpPr>
        <p:spPr/>
        <p:txBody>
          <a:bodyPr>
            <a:normAutofit lnSpcReduction="10000"/>
          </a:bodyPr>
          <a:lstStyle/>
          <a:p>
            <a:pPr marL="0" indent="0" fontAlgn="base">
              <a:buNone/>
            </a:pPr>
            <a:r>
              <a:rPr lang="sv-SE" sz="1400" b="1" dirty="0"/>
              <a:t>Utred möjligheten att förenkla skötselvillkoren, samt ge tilläggsersättning för plockhuggning och kompletterande röjning. </a:t>
            </a:r>
          </a:p>
          <a:p>
            <a:pPr marL="342900" lvl="1" indent="0" fontAlgn="base">
              <a:lnSpc>
                <a:spcPct val="150000"/>
              </a:lnSpc>
              <a:buNone/>
            </a:pPr>
            <a:r>
              <a:rPr lang="sv-SE" sz="800" dirty="0"/>
              <a:t>Det bör undersökas vilka effekter som uppstår om </a:t>
            </a:r>
            <a:r>
              <a:rPr lang="sv-SE" sz="800" b="1" dirty="0"/>
              <a:t>skötselvillkoren begränsas till att markens ska betas och att det inte blir någon skadlig ansamling av växtrester</a:t>
            </a:r>
            <a:r>
              <a:rPr lang="sv-SE" sz="800" dirty="0"/>
              <a:t>, samtidigt som </a:t>
            </a:r>
            <a:r>
              <a:rPr lang="sv-SE" sz="800" b="1" dirty="0"/>
              <a:t>särskild tilläggsersättning </a:t>
            </a:r>
            <a:r>
              <a:rPr lang="sv-SE" sz="800" dirty="0"/>
              <a:t>kan erhållas för röjning av igenväxningsvegetation samt för plockhuggning. Det gör stödvillkoren enklare, och betesbrukaren får ersättning för de extra åtgärderna som krävs för att sköta betesmarken. Det finns en risk att vi inte uppnår icke-försämring om inte röjning ingår i de grundläggande skötselvillkoren. </a:t>
            </a:r>
          </a:p>
          <a:p>
            <a:pPr marL="0" indent="0" fontAlgn="base">
              <a:buNone/>
            </a:pPr>
            <a:r>
              <a:rPr lang="sv-SE" sz="1400" b="1" dirty="0"/>
              <a:t>Utvidga definitioner så att fler marker ger rätt till ersättning, särskilt skogsbeten och betade skogar. </a:t>
            </a:r>
          </a:p>
          <a:p>
            <a:pPr marL="342900" lvl="1" indent="0" fontAlgn="base">
              <a:lnSpc>
                <a:spcPct val="150000"/>
              </a:lnSpc>
              <a:buNone/>
            </a:pPr>
            <a:r>
              <a:rPr lang="sv-SE" sz="800" dirty="0"/>
              <a:t>En utmaning är att miljöersättningarna hanteras via marklasser medan förordningens hanterar livsmiljötyper. Exempelvis kan marklassen skogsbete vara av livsmiljötyperna trädklädd betesmark (9070), taiga (9010), näringsrik granskog (9050) m.fl. </a:t>
            </a:r>
          </a:p>
          <a:p>
            <a:pPr marL="342900" lvl="1" indent="0" fontAlgn="base">
              <a:lnSpc>
                <a:spcPct val="150000"/>
              </a:lnSpc>
              <a:buNone/>
            </a:pPr>
            <a:r>
              <a:rPr lang="sv-SE" sz="800" b="1" dirty="0"/>
              <a:t>Definitionen av markklassen för skogsbete bör ses över så att fler marker kan omfattas </a:t>
            </a:r>
            <a:r>
              <a:rPr lang="sv-SE" sz="800" dirty="0"/>
              <a:t>och därmed ingå i miljöersättningen. Tyngdpunkten i definitionen bör ligga på att marken erbjuder foder för betesdjuren samt att det finns eller kan etableras en betes-gynnad flora och svampflora. Det innebär att man tar bort kopplingarna till det historiska brukandet. Villkoret att det ska ske plockhuggning bör ersättas med ett komplement eller tilläggsersättning när brukaren vill utföra åtgärden. </a:t>
            </a:r>
          </a:p>
          <a:p>
            <a:pPr marL="342900" lvl="1" indent="0" fontAlgn="base">
              <a:lnSpc>
                <a:spcPct val="150000"/>
              </a:lnSpc>
              <a:buNone/>
            </a:pPr>
            <a:r>
              <a:rPr lang="sv-SE" sz="800" dirty="0"/>
              <a:t>Dessa förändringar kan snabbt ge många nya hektar skogsbeten inom miljö-ersättningen och blir därmed en viktig åtgärd för att på sikt öka arealen av livsmiljötypen trädklädd betesmark. </a:t>
            </a:r>
          </a:p>
          <a:p>
            <a:endParaRPr lang="sv-SE" dirty="0"/>
          </a:p>
        </p:txBody>
      </p:sp>
      <p:sp>
        <p:nvSpPr>
          <p:cNvPr id="5" name="Platshållare för bildnummer 4">
            <a:extLst>
              <a:ext uri="{FF2B5EF4-FFF2-40B4-BE49-F238E27FC236}">
                <a16:creationId xmlns:a16="http://schemas.microsoft.com/office/drawing/2014/main" id="{2D782E8F-7CB2-4E2B-A521-4815A54557C7}"/>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64</a:t>
            </a:fld>
            <a:endParaRPr lang="sv-SE">
              <a:solidFill>
                <a:prstClr val="black"/>
              </a:solidFill>
            </a:endParaRPr>
          </a:p>
        </p:txBody>
      </p:sp>
      <p:sp>
        <p:nvSpPr>
          <p:cNvPr id="4" name="Platshållare för datum 3">
            <a:extLst>
              <a:ext uri="{FF2B5EF4-FFF2-40B4-BE49-F238E27FC236}">
                <a16:creationId xmlns:a16="http://schemas.microsoft.com/office/drawing/2014/main" id="{6AA16DE4-3F16-4FB5-A5C6-866E6DC02E6F}"/>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7" name="Bildobjekt 6">
            <a:extLst>
              <a:ext uri="{FF2B5EF4-FFF2-40B4-BE49-F238E27FC236}">
                <a16:creationId xmlns:a16="http://schemas.microsoft.com/office/drawing/2014/main" id="{247F51C6-CFB4-4A73-ADFC-DA9DAD222740}"/>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72000" y="1388700"/>
            <a:ext cx="1172000" cy="3032089"/>
          </a:xfrm>
          <a:prstGeom prst="rect">
            <a:avLst/>
          </a:prstGeom>
        </p:spPr>
      </p:pic>
    </p:spTree>
    <p:extLst>
      <p:ext uri="{BB962C8B-B14F-4D97-AF65-F5344CB8AC3E}">
        <p14:creationId xmlns:p14="http://schemas.microsoft.com/office/powerpoint/2010/main" val="3665181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D159B-8256-4B0F-887D-4083A9570647}"/>
              </a:ext>
            </a:extLst>
          </p:cNvPr>
          <p:cNvSpPr>
            <a:spLocks noGrp="1"/>
          </p:cNvSpPr>
          <p:nvPr>
            <p:ph type="title"/>
          </p:nvPr>
        </p:nvSpPr>
        <p:spPr/>
        <p:txBody>
          <a:bodyPr/>
          <a:lstStyle/>
          <a:p>
            <a:r>
              <a:rPr lang="sv-SE" dirty="0"/>
              <a:t>Anpassa och utveckla ersättningar och villkor för att gynna bete och slåtter (3)</a:t>
            </a:r>
          </a:p>
        </p:txBody>
      </p:sp>
      <p:sp>
        <p:nvSpPr>
          <p:cNvPr id="6" name="textruta 5">
            <a:extLst>
              <a:ext uri="{FF2B5EF4-FFF2-40B4-BE49-F238E27FC236}">
                <a16:creationId xmlns:a16="http://schemas.microsoft.com/office/drawing/2014/main" id="{DB45229F-F520-44F4-8343-C2153A5302E3}"/>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C6EFF1B6-857E-43D2-A84B-0F38F4A6DDC3}"/>
              </a:ext>
            </a:extLst>
          </p:cNvPr>
          <p:cNvSpPr>
            <a:spLocks noGrp="1"/>
          </p:cNvSpPr>
          <p:nvPr>
            <p:ph idx="1"/>
          </p:nvPr>
        </p:nvSpPr>
        <p:spPr>
          <a:xfrm>
            <a:off x="885823" y="1369218"/>
            <a:ext cx="6784475" cy="3671887"/>
          </a:xfrm>
        </p:spPr>
        <p:txBody>
          <a:bodyPr>
            <a:normAutofit lnSpcReduction="10000"/>
          </a:bodyPr>
          <a:lstStyle/>
          <a:p>
            <a:pPr marL="0" indent="0" fontAlgn="base">
              <a:buNone/>
            </a:pPr>
            <a:r>
              <a:rPr lang="sv-SE" sz="1600" b="1" dirty="0"/>
              <a:t>Ersättning för bete på nyligen restaurerade marker. </a:t>
            </a:r>
          </a:p>
          <a:p>
            <a:pPr marL="342900" lvl="1" indent="0" fontAlgn="base">
              <a:lnSpc>
                <a:spcPct val="170000"/>
              </a:lnSpc>
              <a:buNone/>
            </a:pPr>
            <a:r>
              <a:rPr lang="sv-SE" sz="900" dirty="0"/>
              <a:t>Idag tar det ofta flera år innan marker som fått restaureringsstöd uppfyller kraven för gårdsstöd och miljöersättningar, vilket innebär att betesmarksbrukaren under denna period går utan ersättning. Eftersom nyrestaurerade marker behöver hävdas efter genomförd restaurering bör detta stimuleras med en särskild ersättning. Det bör utredas om man ska skapa en </a:t>
            </a:r>
            <a:r>
              <a:rPr lang="sv-SE" sz="900" b="1" dirty="0"/>
              <a:t>ny markklass, restaureringsbete</a:t>
            </a:r>
            <a:r>
              <a:rPr lang="sv-SE" sz="900" dirty="0"/>
              <a:t>, eller att med </a:t>
            </a:r>
            <a:r>
              <a:rPr lang="sv-SE" sz="900" b="1" dirty="0"/>
              <a:t>en schablon ersätta marker som restaurerats </a:t>
            </a:r>
            <a:r>
              <a:rPr lang="sv-SE" sz="900" dirty="0"/>
              <a:t>de 3-5 första åren efter restaurering och sedan borde de flesta markerna komma in i miljöersättningen. </a:t>
            </a:r>
          </a:p>
          <a:p>
            <a:pPr marL="0" indent="0" fontAlgn="base">
              <a:buNone/>
            </a:pPr>
            <a:r>
              <a:rPr lang="sv-SE" sz="1600" b="1" dirty="0"/>
              <a:t>Justera kompensationsstödet. </a:t>
            </a:r>
          </a:p>
          <a:p>
            <a:pPr marL="342900" lvl="1" indent="0" fontAlgn="base">
              <a:lnSpc>
                <a:spcPct val="170000"/>
              </a:lnSpc>
              <a:buNone/>
            </a:pPr>
            <a:r>
              <a:rPr lang="sv-SE" sz="900" dirty="0"/>
              <a:t>Idag kan arealgränser i beräkningar av kompensationsstödet leda till betesmarker inte utnyttjas och att ersättningar för betesmarker inte söks. </a:t>
            </a:r>
            <a:r>
              <a:rPr lang="sv-SE" sz="900" b="1" dirty="0"/>
              <a:t>Justera kompensationsstödet så att betesdjuren gynnas eller ta bort betesmarker från beräkningen av kompensationsstödet.</a:t>
            </a:r>
            <a:r>
              <a:rPr lang="sv-SE" sz="900" dirty="0"/>
              <a:t>  </a:t>
            </a:r>
          </a:p>
          <a:p>
            <a:pPr marL="0" indent="0" fontAlgn="base">
              <a:buNone/>
            </a:pPr>
            <a:r>
              <a:rPr lang="sv-SE" sz="1500" b="1" dirty="0"/>
              <a:t>Ersättningar som stimulerar fler naturbetesbetande djur</a:t>
            </a:r>
            <a:r>
              <a:rPr lang="sv-SE" sz="1500" dirty="0"/>
              <a:t>. </a:t>
            </a:r>
          </a:p>
          <a:p>
            <a:pPr marL="342900" lvl="1" indent="0" fontAlgn="base">
              <a:lnSpc>
                <a:spcPct val="170000"/>
              </a:lnSpc>
              <a:buNone/>
            </a:pPr>
            <a:r>
              <a:rPr lang="sv-SE" sz="900" dirty="0"/>
              <a:t>25 procent av Sveriges nötkreatur har inte betat alls under sin livstid. 2021 motsvarade detta 107 000 slaktade nötkreatur som inte hade betat. </a:t>
            </a:r>
            <a:r>
              <a:rPr lang="sv-SE" sz="900" b="1" dirty="0"/>
              <a:t>En ersättning som stimulerar att fler nötkreatur betar </a:t>
            </a:r>
            <a:r>
              <a:rPr lang="sv-SE" sz="900" dirty="0"/>
              <a:t>skulle kunna öka den betade arealen och särskilt ersättningen riktas mot bete på naturbetesmarker. På samma sätt skulle riktade stöd kunna utformas </a:t>
            </a:r>
            <a:r>
              <a:rPr lang="sv-SE" sz="900" b="1" dirty="0"/>
              <a:t>för andra naturbetande djur, såsom får, getter och hästar</a:t>
            </a:r>
            <a:r>
              <a:rPr lang="sv-SE" sz="900" dirty="0"/>
              <a:t>, för att säkerställa fortsatt skötsel av dessa marker. </a:t>
            </a:r>
          </a:p>
          <a:p>
            <a:endParaRPr lang="sv-SE" dirty="0"/>
          </a:p>
        </p:txBody>
      </p:sp>
      <p:sp>
        <p:nvSpPr>
          <p:cNvPr id="5" name="Platshållare för bildnummer 4">
            <a:extLst>
              <a:ext uri="{FF2B5EF4-FFF2-40B4-BE49-F238E27FC236}">
                <a16:creationId xmlns:a16="http://schemas.microsoft.com/office/drawing/2014/main" id="{2D782E8F-7CB2-4E2B-A521-4815A54557C7}"/>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65</a:t>
            </a:fld>
            <a:endParaRPr lang="sv-SE">
              <a:solidFill>
                <a:prstClr val="black"/>
              </a:solidFill>
            </a:endParaRPr>
          </a:p>
        </p:txBody>
      </p:sp>
      <p:sp>
        <p:nvSpPr>
          <p:cNvPr id="4" name="Platshållare för datum 3">
            <a:extLst>
              <a:ext uri="{FF2B5EF4-FFF2-40B4-BE49-F238E27FC236}">
                <a16:creationId xmlns:a16="http://schemas.microsoft.com/office/drawing/2014/main" id="{6AA16DE4-3F16-4FB5-A5C6-866E6DC02E6F}"/>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7" name="Bildobjekt 6">
            <a:extLst>
              <a:ext uri="{FF2B5EF4-FFF2-40B4-BE49-F238E27FC236}">
                <a16:creationId xmlns:a16="http://schemas.microsoft.com/office/drawing/2014/main" id="{B5A27A50-3FC4-4788-BDA0-01EE4B9D8A3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72000" y="1388700"/>
            <a:ext cx="1172000" cy="3032089"/>
          </a:xfrm>
          <a:prstGeom prst="rect">
            <a:avLst/>
          </a:prstGeom>
        </p:spPr>
      </p:pic>
    </p:spTree>
    <p:extLst>
      <p:ext uri="{BB962C8B-B14F-4D97-AF65-F5344CB8AC3E}">
        <p14:creationId xmlns:p14="http://schemas.microsoft.com/office/powerpoint/2010/main" val="3298982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D159B-8256-4B0F-887D-4083A9570647}"/>
              </a:ext>
            </a:extLst>
          </p:cNvPr>
          <p:cNvSpPr>
            <a:spLocks noGrp="1"/>
          </p:cNvSpPr>
          <p:nvPr>
            <p:ph type="title"/>
          </p:nvPr>
        </p:nvSpPr>
        <p:spPr/>
        <p:txBody>
          <a:bodyPr/>
          <a:lstStyle/>
          <a:p>
            <a:r>
              <a:rPr lang="sv-SE" dirty="0"/>
              <a:t>Investeringsstöd för naturbetesbetande djur </a:t>
            </a:r>
          </a:p>
        </p:txBody>
      </p:sp>
      <p:sp>
        <p:nvSpPr>
          <p:cNvPr id="6" name="textruta 5">
            <a:extLst>
              <a:ext uri="{FF2B5EF4-FFF2-40B4-BE49-F238E27FC236}">
                <a16:creationId xmlns:a16="http://schemas.microsoft.com/office/drawing/2014/main" id="{58FE8B49-D49C-4D0B-A642-2558F388019F}"/>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C6EFF1B6-857E-43D2-A84B-0F38F4A6DDC3}"/>
              </a:ext>
            </a:extLst>
          </p:cNvPr>
          <p:cNvSpPr>
            <a:spLocks noGrp="1"/>
          </p:cNvSpPr>
          <p:nvPr>
            <p:ph idx="1"/>
          </p:nvPr>
        </p:nvSpPr>
        <p:spPr>
          <a:xfrm>
            <a:off x="885823" y="1369218"/>
            <a:ext cx="6784475" cy="3512063"/>
          </a:xfrm>
        </p:spPr>
        <p:txBody>
          <a:bodyPr>
            <a:normAutofit fontScale="85000" lnSpcReduction="20000"/>
          </a:bodyPr>
          <a:lstStyle/>
          <a:p>
            <a:pPr marL="0" indent="0">
              <a:buNone/>
            </a:pPr>
            <a:r>
              <a:rPr lang="sv-SE" sz="1500" b="1" dirty="0"/>
              <a:t>Rikta urvalskriterier mot naturbetesbetande djur</a:t>
            </a:r>
          </a:p>
          <a:p>
            <a:pPr marL="342900" lvl="1" indent="0">
              <a:lnSpc>
                <a:spcPct val="150000"/>
              </a:lnSpc>
              <a:buNone/>
            </a:pPr>
            <a:r>
              <a:rPr lang="sv-SE" sz="900" dirty="0"/>
              <a:t>Investeringsstöd </a:t>
            </a:r>
            <a:r>
              <a:rPr lang="sv-SE" sz="900" b="1" dirty="0"/>
              <a:t>bör inriktas på åtgärder som gynnar naturbetesbetande djur</a:t>
            </a:r>
            <a:r>
              <a:rPr lang="sv-SE" sz="900" dirty="0"/>
              <a:t>: Stöden bör vara </a:t>
            </a:r>
            <a:r>
              <a:rPr lang="sv-SE" sz="900" b="1" dirty="0"/>
              <a:t>enkla både att söka och att administrera</a:t>
            </a:r>
            <a:r>
              <a:rPr lang="sv-SE" sz="900" dirty="0"/>
              <a:t>. Urvalskriteriesystemet premierar idag starkt investeringar som ökar lönsamheten. Detta kan missgynna investeringar som handlar om att förbättra/uppdatera rådande strukturer snarare än att utöka sin verksamhet. En uppdatering av urvalskriteriet bör genomföras.</a:t>
            </a:r>
            <a:r>
              <a:rPr lang="sv-SE" sz="800" dirty="0"/>
              <a:t> </a:t>
            </a:r>
            <a:endParaRPr lang="sv-SE" sz="1400" dirty="0"/>
          </a:p>
          <a:p>
            <a:pPr marL="0" indent="0" fontAlgn="base">
              <a:buNone/>
            </a:pPr>
            <a:r>
              <a:rPr lang="sv-SE" sz="1500" dirty="0"/>
              <a:t>Föreslagna stödområden inkluderar bland annat:  </a:t>
            </a:r>
          </a:p>
          <a:p>
            <a:pPr marL="0" indent="0" fontAlgn="base">
              <a:buNone/>
            </a:pPr>
            <a:r>
              <a:rPr lang="sv-SE" sz="1500" b="1" dirty="0"/>
              <a:t>Stallar för betesdjur.</a:t>
            </a:r>
            <a:r>
              <a:rPr lang="sv-SE" sz="1500" dirty="0"/>
              <a:t> </a:t>
            </a:r>
          </a:p>
          <a:p>
            <a:pPr marL="342900" lvl="1" indent="0" fontAlgn="base">
              <a:lnSpc>
                <a:spcPct val="160000"/>
              </a:lnSpc>
              <a:buNone/>
            </a:pPr>
            <a:r>
              <a:rPr lang="sv-SE" sz="900" dirty="0"/>
              <a:t>Det finns existerande investeringsstöd till stallbyggnation men fokus kan ändras så att stallar för djur som betar prioriteras eller för högre ersättningar. </a:t>
            </a:r>
          </a:p>
          <a:p>
            <a:pPr marL="0" indent="0" fontAlgn="base">
              <a:buNone/>
            </a:pPr>
            <a:r>
              <a:rPr lang="sv-SE" sz="1500" b="1" dirty="0"/>
              <a:t>Stängsel och vatten.</a:t>
            </a:r>
            <a:r>
              <a:rPr lang="sv-SE" sz="1500" dirty="0"/>
              <a:t> </a:t>
            </a:r>
          </a:p>
          <a:p>
            <a:pPr marL="342900" lvl="1" indent="0" fontAlgn="base">
              <a:buNone/>
            </a:pPr>
            <a:r>
              <a:rPr lang="sv-SE" sz="900" dirty="0"/>
              <a:t>Uppsättning av nytt stängsel, investering i virtuella stängsel (om/när dessa blir godkända i Sverige), genomgångar som tillåter allmänheten att passera, samt installation av vattenspetsar, brunnar, betespumpar etc. </a:t>
            </a:r>
            <a:r>
              <a:rPr lang="sv-SE" dirty="0"/>
              <a:t> </a:t>
            </a:r>
          </a:p>
          <a:p>
            <a:pPr marL="0" indent="0" fontAlgn="base">
              <a:buNone/>
            </a:pPr>
            <a:r>
              <a:rPr lang="sv-SE" sz="1500" b="1" dirty="0"/>
              <a:t>Fäbod.</a:t>
            </a:r>
            <a:r>
              <a:rPr lang="sv-SE" sz="1500" dirty="0"/>
              <a:t> </a:t>
            </a:r>
          </a:p>
          <a:p>
            <a:pPr marL="342900" lvl="1" indent="0" fontAlgn="base">
              <a:buNone/>
            </a:pPr>
            <a:r>
              <a:rPr lang="sv-SE" sz="900" dirty="0"/>
              <a:t>Stöd för upprustning och underhåll av fäbodar inklusive investeringar i material/strukturer för förädling av kött och mjölk.  </a:t>
            </a:r>
          </a:p>
          <a:p>
            <a:pPr marL="0" indent="0" fontAlgn="base">
              <a:buNone/>
            </a:pPr>
            <a:r>
              <a:rPr lang="sv-SE" sz="1500" b="1" dirty="0"/>
              <a:t>Slåtterängsskötsel.</a:t>
            </a:r>
            <a:r>
              <a:rPr lang="sv-SE" sz="1500" dirty="0"/>
              <a:t> </a:t>
            </a:r>
          </a:p>
          <a:p>
            <a:pPr marL="342900" lvl="1" indent="0" fontAlgn="base">
              <a:lnSpc>
                <a:spcPct val="120000"/>
              </a:lnSpc>
              <a:buNone/>
            </a:pPr>
            <a:r>
              <a:rPr lang="sv-SE" sz="900" dirty="0"/>
              <a:t>Åtgärder som underlättar skötsel och bevarande av slåtterängar exempelvis stubbfräsning, inklusive behov av maskiner exempelvis inköp av redskapsbärare för slåtter och strängläggning.   </a:t>
            </a:r>
            <a:r>
              <a:rPr lang="sv-SE" dirty="0"/>
              <a:t> </a:t>
            </a:r>
          </a:p>
          <a:p>
            <a:endParaRPr lang="sv-SE" dirty="0"/>
          </a:p>
        </p:txBody>
      </p:sp>
      <p:sp>
        <p:nvSpPr>
          <p:cNvPr id="5" name="Platshållare för bildnummer 4">
            <a:extLst>
              <a:ext uri="{FF2B5EF4-FFF2-40B4-BE49-F238E27FC236}">
                <a16:creationId xmlns:a16="http://schemas.microsoft.com/office/drawing/2014/main" id="{2D782E8F-7CB2-4E2B-A521-4815A54557C7}"/>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66</a:t>
            </a:fld>
            <a:endParaRPr lang="sv-SE">
              <a:solidFill>
                <a:prstClr val="black"/>
              </a:solidFill>
            </a:endParaRPr>
          </a:p>
        </p:txBody>
      </p:sp>
      <p:sp>
        <p:nvSpPr>
          <p:cNvPr id="4" name="Platshållare för datum 3">
            <a:extLst>
              <a:ext uri="{FF2B5EF4-FFF2-40B4-BE49-F238E27FC236}">
                <a16:creationId xmlns:a16="http://schemas.microsoft.com/office/drawing/2014/main" id="{6AA16DE4-3F16-4FB5-A5C6-866E6DC02E6F}"/>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7" name="Bildobjekt 6">
            <a:extLst>
              <a:ext uri="{FF2B5EF4-FFF2-40B4-BE49-F238E27FC236}">
                <a16:creationId xmlns:a16="http://schemas.microsoft.com/office/drawing/2014/main" id="{15ADC2F5-E0A5-4A04-B4B2-30581B1E45E1}"/>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flipV="1">
            <a:off x="6696632" y="2387546"/>
            <a:ext cx="3884918" cy="1009818"/>
          </a:xfrm>
          <a:prstGeom prst="rect">
            <a:avLst/>
          </a:prstGeom>
        </p:spPr>
      </p:pic>
    </p:spTree>
    <p:extLst>
      <p:ext uri="{BB962C8B-B14F-4D97-AF65-F5344CB8AC3E}">
        <p14:creationId xmlns:p14="http://schemas.microsoft.com/office/powerpoint/2010/main" val="3071565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A89F3-8EB7-4D1F-A952-5F17F1ABFF8E}"/>
              </a:ext>
            </a:extLst>
          </p:cNvPr>
          <p:cNvSpPr>
            <a:spLocks noGrp="1"/>
          </p:cNvSpPr>
          <p:nvPr>
            <p:ph type="title"/>
          </p:nvPr>
        </p:nvSpPr>
        <p:spPr/>
        <p:txBody>
          <a:bodyPr/>
          <a:lstStyle/>
          <a:p>
            <a:r>
              <a:rPr lang="sv-SE" b="0" dirty="0"/>
              <a:t>Kompetensutveckling inom strategisk plan </a:t>
            </a:r>
            <a:endParaRPr lang="sv-SE" dirty="0"/>
          </a:p>
        </p:txBody>
      </p:sp>
      <p:sp>
        <p:nvSpPr>
          <p:cNvPr id="6" name="textruta 5">
            <a:extLst>
              <a:ext uri="{FF2B5EF4-FFF2-40B4-BE49-F238E27FC236}">
                <a16:creationId xmlns:a16="http://schemas.microsoft.com/office/drawing/2014/main" id="{5145ABD1-6261-4DD5-90CA-124D526F75CF}"/>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7A9456EC-0AC6-4456-8C23-95A342BDA901}"/>
              </a:ext>
            </a:extLst>
          </p:cNvPr>
          <p:cNvSpPr>
            <a:spLocks noGrp="1"/>
          </p:cNvSpPr>
          <p:nvPr>
            <p:ph idx="1"/>
          </p:nvPr>
        </p:nvSpPr>
        <p:spPr>
          <a:xfrm>
            <a:off x="885824" y="1369219"/>
            <a:ext cx="6477868" cy="3263504"/>
          </a:xfrm>
        </p:spPr>
        <p:txBody>
          <a:bodyPr>
            <a:normAutofit/>
          </a:bodyPr>
          <a:lstStyle/>
          <a:p>
            <a:pPr marL="0" indent="0">
              <a:buNone/>
            </a:pPr>
            <a:r>
              <a:rPr lang="sv-SE" sz="1400" b="1" dirty="0"/>
              <a:t>Fokus på ämnen kopplade till mål inom NRF</a:t>
            </a:r>
          </a:p>
          <a:p>
            <a:pPr marL="342900" lvl="1" indent="0">
              <a:lnSpc>
                <a:spcPct val="150000"/>
              </a:lnSpc>
              <a:buNone/>
            </a:pPr>
            <a:r>
              <a:rPr lang="sv-SE" sz="800" dirty="0"/>
              <a:t>Sker i områdena stärkt konkurrenskraft och förbättrad djurvälfärd, miljö och klimat och livsmedel och besöksnäring. Jordbruksverket har en samordnande roll men i de flesta fall är det länsstyrelsen eller upphandlade aktörer som genomför rådgivning och kompetensutvecklingsaktiviteter mot målgruppen jordbruksföretag. </a:t>
            </a:r>
            <a:r>
              <a:rPr lang="sv-SE" sz="800" b="1" dirty="0"/>
              <a:t>Styrningen från Jordbruksverket </a:t>
            </a:r>
            <a:r>
              <a:rPr lang="sv-SE" sz="800" dirty="0"/>
              <a:t>bör vara tydligare så att </a:t>
            </a:r>
            <a:r>
              <a:rPr lang="sv-SE" sz="800" b="1" dirty="0"/>
              <a:t>rådgivning och kompetensåtgärder som bidrar till att målen med förordningen prioriteras</a:t>
            </a:r>
            <a:r>
              <a:rPr lang="sv-SE" sz="800" dirty="0"/>
              <a:t>. De underlags- och </a:t>
            </a:r>
            <a:r>
              <a:rPr lang="sv-SE" sz="800" b="1" dirty="0"/>
              <a:t>informationsmaterial</a:t>
            </a:r>
            <a:r>
              <a:rPr lang="sv-SE" sz="800" dirty="0"/>
              <a:t> som produceras av Jordbruksverket ska vara med ett </a:t>
            </a:r>
            <a:r>
              <a:rPr lang="sv-SE" sz="800" b="1" dirty="0"/>
              <a:t>tydligt fokus på förordningsmål</a:t>
            </a:r>
            <a:r>
              <a:rPr lang="sv-SE" sz="800" dirty="0"/>
              <a:t>. Det bör också ske ett brett samarbete mellan myndigheter för att samordna utbildnings-insatser, fortbildning av handläggare och rådgivare, framtagande av informationsmaterial. </a:t>
            </a:r>
          </a:p>
        </p:txBody>
      </p:sp>
      <p:sp>
        <p:nvSpPr>
          <p:cNvPr id="5" name="Platshållare för bildnummer 4">
            <a:extLst>
              <a:ext uri="{FF2B5EF4-FFF2-40B4-BE49-F238E27FC236}">
                <a16:creationId xmlns:a16="http://schemas.microsoft.com/office/drawing/2014/main" id="{59BD2D90-1838-49D3-B536-9EEB65FE2034}"/>
              </a:ext>
              <a:ext uri="{C183D7F6-B498-43B3-948B-1728B52AA6E4}">
                <adec:decorative xmlns:adec="http://schemas.microsoft.com/office/drawing/2017/decorative" val="0"/>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67</a:t>
            </a:fld>
            <a:endParaRPr lang="sv-SE">
              <a:solidFill>
                <a:prstClr val="black"/>
              </a:solidFill>
            </a:endParaRPr>
          </a:p>
        </p:txBody>
      </p:sp>
      <p:sp>
        <p:nvSpPr>
          <p:cNvPr id="4" name="Platshållare för datum 3">
            <a:extLst>
              <a:ext uri="{FF2B5EF4-FFF2-40B4-BE49-F238E27FC236}">
                <a16:creationId xmlns:a16="http://schemas.microsoft.com/office/drawing/2014/main" id="{DA9AD1EF-EE76-4177-9F0E-47EFA4C91DA9}"/>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8" name="Bildobjekt 7">
            <a:extLst>
              <a:ext uri="{FF2B5EF4-FFF2-40B4-BE49-F238E27FC236}">
                <a16:creationId xmlns:a16="http://schemas.microsoft.com/office/drawing/2014/main" id="{C6B4B69C-55CD-46D6-A296-76C187B7E7B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446564" y="1935287"/>
            <a:ext cx="3695700" cy="1699172"/>
          </a:xfrm>
          <a:prstGeom prst="rect">
            <a:avLst/>
          </a:prstGeom>
        </p:spPr>
      </p:pic>
    </p:spTree>
    <p:extLst>
      <p:ext uri="{BB962C8B-B14F-4D97-AF65-F5344CB8AC3E}">
        <p14:creationId xmlns:p14="http://schemas.microsoft.com/office/powerpoint/2010/main" val="385712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2CC149-87CA-4DFB-B951-E7332C7101E1}"/>
              </a:ext>
            </a:extLst>
          </p:cNvPr>
          <p:cNvSpPr>
            <a:spLocks noGrp="1"/>
          </p:cNvSpPr>
          <p:nvPr>
            <p:ph type="title"/>
          </p:nvPr>
        </p:nvSpPr>
        <p:spPr/>
        <p:txBody>
          <a:bodyPr/>
          <a:lstStyle/>
          <a:p>
            <a:r>
              <a:rPr lang="sv-SE" b="0" dirty="0"/>
              <a:t>Förstärk det nationella restaureringsstödet </a:t>
            </a:r>
            <a:endParaRPr lang="sv-SE" dirty="0"/>
          </a:p>
        </p:txBody>
      </p:sp>
      <p:sp>
        <p:nvSpPr>
          <p:cNvPr id="6" name="textruta 5">
            <a:extLst>
              <a:ext uri="{FF2B5EF4-FFF2-40B4-BE49-F238E27FC236}">
                <a16:creationId xmlns:a16="http://schemas.microsoft.com/office/drawing/2014/main" id="{CC3EC3DE-65F7-4C92-A7AD-E4826A19340A}"/>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F3E60F67-DDAC-438A-9E3B-0B4C5FE7C980}"/>
              </a:ext>
            </a:extLst>
          </p:cNvPr>
          <p:cNvSpPr>
            <a:spLocks noGrp="1"/>
          </p:cNvSpPr>
          <p:nvPr>
            <p:ph idx="1"/>
          </p:nvPr>
        </p:nvSpPr>
        <p:spPr/>
        <p:txBody>
          <a:bodyPr>
            <a:normAutofit/>
          </a:bodyPr>
          <a:lstStyle/>
          <a:p>
            <a:pPr marL="0" indent="0" fontAlgn="base">
              <a:buNone/>
            </a:pPr>
            <a:r>
              <a:rPr lang="sv-SE" sz="1600" b="1" dirty="0"/>
              <a:t>Nationella stödet för restaurering av ängs- och betesmark</a:t>
            </a:r>
          </a:p>
          <a:p>
            <a:pPr marL="342900" lvl="1" indent="0" fontAlgn="base">
              <a:lnSpc>
                <a:spcPct val="150000"/>
              </a:lnSpc>
              <a:buNone/>
            </a:pPr>
            <a:r>
              <a:rPr lang="sv-SE" sz="800" dirty="0"/>
              <a:t>Det </a:t>
            </a:r>
            <a:r>
              <a:rPr lang="sv-SE" sz="800" b="1" dirty="0"/>
              <a:t>nationella ersättningsstödet för restaurering ängs- och betesmarker </a:t>
            </a:r>
            <a:r>
              <a:rPr lang="sv-SE" sz="800" dirty="0"/>
              <a:t>behöver </a:t>
            </a:r>
            <a:r>
              <a:rPr lang="sv-SE" sz="800" b="1" dirty="0"/>
              <a:t>finansieras</a:t>
            </a:r>
            <a:r>
              <a:rPr lang="sv-SE" sz="800" dirty="0"/>
              <a:t> kraftigare och behov av tydligare </a:t>
            </a:r>
            <a:r>
              <a:rPr lang="sv-SE" sz="800" b="1" dirty="0"/>
              <a:t>styrning utifrån målsättningarna för livsmiljötyperna i förordningen</a:t>
            </a:r>
            <a:r>
              <a:rPr lang="sv-SE" sz="800" dirty="0"/>
              <a:t> behöver utredas.  </a:t>
            </a:r>
          </a:p>
          <a:p>
            <a:pPr marL="342900" lvl="1" indent="0" fontAlgn="base">
              <a:lnSpc>
                <a:spcPct val="150000"/>
              </a:lnSpc>
              <a:buNone/>
            </a:pPr>
            <a:r>
              <a:rPr lang="sv-SE" sz="800" dirty="0"/>
              <a:t>Förordningen</a:t>
            </a:r>
            <a:r>
              <a:rPr lang="sv-SE" sz="800" baseline="30000" dirty="0"/>
              <a:t>16</a:t>
            </a:r>
            <a:r>
              <a:rPr lang="sv-SE" sz="800" dirty="0"/>
              <a:t> (2024:202) om statligt stöd för vissa åtgärder som syftar till att bevara eller återställa biologisk mångfald möjliggör stöd till restaurering av ängs- och betesmarker. Stöd kan ges för restaurering till öppna betesmarker, </a:t>
            </a:r>
            <a:r>
              <a:rPr lang="sv-SE" sz="800" dirty="0" err="1"/>
              <a:t>trädrika</a:t>
            </a:r>
            <a:r>
              <a:rPr lang="sv-SE" sz="800" dirty="0"/>
              <a:t> betesmarker, skogsbeten, alvarbeten, mosaikbetesmarker, ljunghedar, slåttermyrar. Även ersättning för </a:t>
            </a:r>
            <a:r>
              <a:rPr lang="sv-SE" sz="800" dirty="0" err="1"/>
              <a:t>hamling</a:t>
            </a:r>
            <a:r>
              <a:rPr lang="sv-SE" sz="800" dirty="0"/>
              <a:t> av träd kan sökas. Myrslåtter är viktigt för livsmiljötyperna 6430 och 6450. De livsmiljötyper som behöver bränning är av hedkaraktär såsom 2330, 4010, 4030. Programmet effekt på livsmiljötyper har ännu inte utvärderats, men 2024-års utbetalningar av stödet visar att 35 procent av områdena som hade restaurerats till betesmark inte hade någon angiven livsmiljötyp</a:t>
            </a:r>
            <a:r>
              <a:rPr lang="sv-SE" sz="800" baseline="30000" dirty="0"/>
              <a:t>19</a:t>
            </a:r>
            <a:r>
              <a:rPr lang="sv-SE" sz="800" dirty="0"/>
              <a:t>.</a:t>
            </a:r>
          </a:p>
          <a:p>
            <a:endParaRPr lang="sv-SE" dirty="0"/>
          </a:p>
        </p:txBody>
      </p:sp>
      <p:sp>
        <p:nvSpPr>
          <p:cNvPr id="4" name="Platshållare för datum 3">
            <a:extLst>
              <a:ext uri="{FF2B5EF4-FFF2-40B4-BE49-F238E27FC236}">
                <a16:creationId xmlns:a16="http://schemas.microsoft.com/office/drawing/2014/main" id="{9B3200EE-BA15-496B-9892-E4280F1D2A03}"/>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C06A616B-EB8A-4901-9E1C-0E8755EBB2F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68</a:t>
            </a:fld>
            <a:endParaRPr lang="sv-SE">
              <a:solidFill>
                <a:prstClr val="black"/>
              </a:solidFill>
            </a:endParaRPr>
          </a:p>
        </p:txBody>
      </p:sp>
      <p:pic>
        <p:nvPicPr>
          <p:cNvPr id="8" name="Bildobjekt 7">
            <a:extLst>
              <a:ext uri="{FF2B5EF4-FFF2-40B4-BE49-F238E27FC236}">
                <a16:creationId xmlns:a16="http://schemas.microsoft.com/office/drawing/2014/main" id="{80D2691B-0BFE-4EAF-803E-CFA4C90E0D7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759855" y="2248578"/>
            <a:ext cx="3729198" cy="1039092"/>
          </a:xfrm>
          <a:prstGeom prst="rect">
            <a:avLst/>
          </a:prstGeom>
        </p:spPr>
      </p:pic>
    </p:spTree>
    <p:extLst>
      <p:ext uri="{BB962C8B-B14F-4D97-AF65-F5344CB8AC3E}">
        <p14:creationId xmlns:p14="http://schemas.microsoft.com/office/powerpoint/2010/main" val="2875652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6479D-6AEB-4BF0-A998-670F27A78022}"/>
              </a:ext>
            </a:extLst>
          </p:cNvPr>
          <p:cNvSpPr>
            <a:spLocks noGrp="1"/>
          </p:cNvSpPr>
          <p:nvPr>
            <p:ph type="title"/>
          </p:nvPr>
        </p:nvSpPr>
        <p:spPr/>
        <p:txBody>
          <a:bodyPr/>
          <a:lstStyle/>
          <a:p>
            <a:r>
              <a:rPr lang="sv-SE" sz="1800" dirty="0"/>
              <a:t>Åtgärder som är anpassade för specifika arter och livsmiljötyper</a:t>
            </a:r>
            <a:r>
              <a:rPr lang="sv-SE" b="0" dirty="0"/>
              <a:t> </a:t>
            </a:r>
            <a:endParaRPr lang="sv-SE" dirty="0"/>
          </a:p>
        </p:txBody>
      </p:sp>
      <p:sp>
        <p:nvSpPr>
          <p:cNvPr id="6" name="textruta 5">
            <a:extLst>
              <a:ext uri="{FF2B5EF4-FFF2-40B4-BE49-F238E27FC236}">
                <a16:creationId xmlns:a16="http://schemas.microsoft.com/office/drawing/2014/main" id="{D6247A8B-B09B-4AE4-9D50-2083A6FCDCB8}"/>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345C20F1-C9AF-41DF-A2B9-3B0C060CB1BC}"/>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fontAlgn="base">
              <a:buNone/>
            </a:pPr>
            <a:r>
              <a:rPr lang="sv-SE" sz="1400" b="1" dirty="0"/>
              <a:t>Utökat innehåll i de nationella ersättningarna</a:t>
            </a:r>
          </a:p>
          <a:p>
            <a:pPr marL="342900" lvl="1" indent="0" fontAlgn="base">
              <a:lnSpc>
                <a:spcPct val="150000"/>
              </a:lnSpc>
              <a:buNone/>
            </a:pPr>
            <a:r>
              <a:rPr lang="sv-SE" sz="800" dirty="0"/>
              <a:t>Att de nationella stöden som riktar sig till restaurering av ängs- och betesmarker, </a:t>
            </a:r>
            <a:r>
              <a:rPr lang="sv-SE" sz="800" dirty="0" err="1"/>
              <a:t>hamling</a:t>
            </a:r>
            <a:r>
              <a:rPr lang="sv-SE" sz="800" dirty="0"/>
              <a:t> av lövträd bränning av ljunghedar gräsmarker samt myrslåtter i fyra nordliga län får kraftigt ökade resurser samt ytterligare möjligheter att </a:t>
            </a:r>
            <a:r>
              <a:rPr lang="sv-SE" sz="800" b="1" dirty="0"/>
              <a:t>ge ersättningar till specialanpassade åtgärder exempelvis insamling och uppodling av ängsväxter, djupgrävning av sandblottor, etc</a:t>
            </a:r>
            <a:r>
              <a:rPr lang="sv-SE" sz="800" dirty="0"/>
              <a:t>. </a:t>
            </a:r>
          </a:p>
          <a:p>
            <a:pPr marL="0" indent="0" fontAlgn="base">
              <a:buNone/>
            </a:pPr>
            <a:r>
              <a:rPr lang="sv-SE" sz="1400" b="1" dirty="0"/>
              <a:t>Åtgärdsprogram för hotade arter ökat fokus på arter och habitat kopplat till förordningen</a:t>
            </a:r>
          </a:p>
          <a:p>
            <a:pPr marL="342900" lvl="1" indent="0" fontAlgn="base">
              <a:lnSpc>
                <a:spcPct val="150000"/>
              </a:lnSpc>
              <a:buNone/>
            </a:pPr>
            <a:r>
              <a:rPr lang="sv-SE" sz="800" dirty="0"/>
              <a:t>Ett mer </a:t>
            </a:r>
            <a:r>
              <a:rPr lang="sv-SE" sz="800" b="1" dirty="0"/>
              <a:t>art- och habitat-inriktat åtgärdsprogramsarbete med ökad finansiering samt krav på uppföljning </a:t>
            </a:r>
            <a:r>
              <a:rPr lang="sv-SE" sz="800" dirty="0"/>
              <a:t>så att de åtgärder som utförs verkligen är “rätt åtgärd på rätt plats och tid” som är programmens syfte. </a:t>
            </a:r>
          </a:p>
          <a:p>
            <a:endParaRPr lang="sv-SE" dirty="0"/>
          </a:p>
        </p:txBody>
      </p:sp>
      <p:sp>
        <p:nvSpPr>
          <p:cNvPr id="4" name="Platshållare för datum 3">
            <a:extLst>
              <a:ext uri="{FF2B5EF4-FFF2-40B4-BE49-F238E27FC236}">
                <a16:creationId xmlns:a16="http://schemas.microsoft.com/office/drawing/2014/main" id="{7CC729E6-B7C6-4E6B-AD9D-6A2ED6F7732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E3986EBE-D94C-416C-9A7C-635C366A67E3}"/>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69</a:t>
            </a:fld>
            <a:endParaRPr lang="sv-SE">
              <a:solidFill>
                <a:prstClr val="black"/>
              </a:solidFill>
            </a:endParaRPr>
          </a:p>
        </p:txBody>
      </p:sp>
      <p:pic>
        <p:nvPicPr>
          <p:cNvPr id="8" name="Bildobjekt 7">
            <a:extLst>
              <a:ext uri="{FF2B5EF4-FFF2-40B4-BE49-F238E27FC236}">
                <a16:creationId xmlns:a16="http://schemas.microsoft.com/office/drawing/2014/main" id="{C07F195A-4D17-4CA7-A6FF-31B1A85E9BFC}"/>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7384" y="809716"/>
            <a:ext cx="853670" cy="4124206"/>
          </a:xfrm>
          <a:prstGeom prst="rect">
            <a:avLst/>
          </a:prstGeom>
        </p:spPr>
      </p:pic>
    </p:spTree>
    <p:extLst>
      <p:ext uri="{BB962C8B-B14F-4D97-AF65-F5344CB8AC3E}">
        <p14:creationId xmlns:p14="http://schemas.microsoft.com/office/powerpoint/2010/main" val="339254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1BD340-9935-4213-9101-E199973B489E}"/>
              </a:ext>
            </a:extLst>
          </p:cNvPr>
          <p:cNvSpPr>
            <a:spLocks noGrp="1"/>
          </p:cNvSpPr>
          <p:nvPr>
            <p:ph type="title"/>
          </p:nvPr>
        </p:nvSpPr>
        <p:spPr/>
        <p:txBody>
          <a:bodyPr/>
          <a:lstStyle/>
          <a:p>
            <a:r>
              <a:rPr lang="sv-SE" b="0" dirty="0"/>
              <a:t>Regeringsuppdraget</a:t>
            </a:r>
            <a:endParaRPr lang="sv-SE" dirty="0"/>
          </a:p>
        </p:txBody>
      </p:sp>
      <p:sp>
        <p:nvSpPr>
          <p:cNvPr id="3" name="Platshållare för text 2">
            <a:extLst>
              <a:ext uri="{FF2B5EF4-FFF2-40B4-BE49-F238E27FC236}">
                <a16:creationId xmlns:a16="http://schemas.microsoft.com/office/drawing/2014/main" id="{BBECAF44-5226-47B6-962B-B9FE7E65353D}"/>
              </a:ext>
            </a:extLst>
          </p:cNvPr>
          <p:cNvSpPr>
            <a:spLocks noGrp="1"/>
          </p:cNvSpPr>
          <p:nvPr>
            <p:ph type="body" sz="quarter" idx="13"/>
          </p:nvPr>
        </p:nvSpPr>
        <p:spPr/>
        <p:txBody>
          <a:bodyPr/>
          <a:lstStyle/>
          <a:p>
            <a:pPr fontAlgn="base"/>
            <a:r>
              <a:rPr lang="sv-SE" b="1" dirty="0"/>
              <a:t>Naturvårdsverke</a:t>
            </a:r>
            <a:r>
              <a:rPr lang="sv-SE" dirty="0"/>
              <a:t>t har fått i uppdrag att tillsammans med </a:t>
            </a:r>
            <a:r>
              <a:rPr lang="sv-SE" b="1" dirty="0"/>
              <a:t>Havs- och vattenmyndigheten</a:t>
            </a:r>
            <a:r>
              <a:rPr lang="sv-SE" dirty="0"/>
              <a:t>, </a:t>
            </a:r>
            <a:r>
              <a:rPr lang="sv-SE" b="1" dirty="0"/>
              <a:t>Skogsstyrelsen</a:t>
            </a:r>
            <a:r>
              <a:rPr lang="sv-SE" dirty="0"/>
              <a:t>, </a:t>
            </a:r>
            <a:r>
              <a:rPr lang="sv-SE" b="1" dirty="0"/>
              <a:t>Statens jordbruksverk </a:t>
            </a:r>
            <a:r>
              <a:rPr lang="sv-SE" dirty="0"/>
              <a:t>samt </a:t>
            </a:r>
            <a:r>
              <a:rPr lang="sv-SE" b="1" dirty="0"/>
              <a:t>Boverket</a:t>
            </a:r>
            <a:r>
              <a:rPr lang="sv-SE" dirty="0"/>
              <a:t>, och utifrån inhämtad kunskap och synpunkter från länsstyrelserna, utarbeta ett </a:t>
            </a:r>
            <a:r>
              <a:rPr lang="sv-SE" b="1" dirty="0"/>
              <a:t>förslag till nationell naturrestaureringsplan</a:t>
            </a:r>
            <a:r>
              <a:rPr lang="sv-SE" dirty="0"/>
              <a:t> enligt EU:s förordning om restaurering av natur samt lämna en </a:t>
            </a:r>
            <a:r>
              <a:rPr lang="sv-SE" b="1" dirty="0"/>
              <a:t>konsekvensutredning av planförslaget</a:t>
            </a:r>
            <a:r>
              <a:rPr lang="sv-SE" dirty="0"/>
              <a:t>. </a:t>
            </a:r>
            <a:r>
              <a:rPr lang="en-US" dirty="0"/>
              <a:t>​</a:t>
            </a:r>
          </a:p>
          <a:p>
            <a:pPr fontAlgn="base"/>
            <a:r>
              <a:rPr lang="sv-SE" dirty="0"/>
              <a:t>I uppdraget ingår även att analysera och </a:t>
            </a:r>
            <a:r>
              <a:rPr lang="sv-SE" b="1" dirty="0"/>
              <a:t>föreslå nödvändiga författningsändringar</a:t>
            </a:r>
            <a:r>
              <a:rPr lang="sv-SE" dirty="0"/>
              <a:t> till följd av förordningen samt att lämna en konsekvensutredning av förslagen.  </a:t>
            </a:r>
            <a:r>
              <a:rPr lang="en-US" dirty="0"/>
              <a:t>​</a:t>
            </a:r>
          </a:p>
          <a:p>
            <a:pPr fontAlgn="base"/>
            <a:r>
              <a:rPr lang="sv-SE" dirty="0"/>
              <a:t>Uppdraget ska redovisas senast den </a:t>
            </a:r>
            <a:r>
              <a:rPr lang="sv-SE" b="1" dirty="0"/>
              <a:t>27 februari 2026</a:t>
            </a:r>
            <a:r>
              <a:rPr lang="sv-SE" dirty="0"/>
              <a:t>.</a:t>
            </a:r>
            <a:r>
              <a:rPr lang="en-US" dirty="0"/>
              <a:t>​</a:t>
            </a:r>
          </a:p>
          <a:p>
            <a:pPr marL="0" indent="0">
              <a:buNone/>
            </a:pPr>
            <a:endParaRPr lang="sv-SE" dirty="0"/>
          </a:p>
        </p:txBody>
      </p:sp>
      <p:sp>
        <p:nvSpPr>
          <p:cNvPr id="4" name="Platshållare för datum 3">
            <a:extLst>
              <a:ext uri="{FF2B5EF4-FFF2-40B4-BE49-F238E27FC236}">
                <a16:creationId xmlns:a16="http://schemas.microsoft.com/office/drawing/2014/main" id="{550160D3-2634-4E21-AD0E-748963753FED}"/>
              </a:ext>
            </a:extLst>
          </p:cNvPr>
          <p:cNvSpPr>
            <a:spLocks noGrp="1"/>
          </p:cNvSpPr>
          <p:nvPr>
            <p:ph type="dt" sz="half" idx="10"/>
          </p:nvPr>
        </p:nvSpPr>
        <p:spPr/>
        <p:txBody>
          <a:bodyPr/>
          <a:lstStyle/>
          <a:p>
            <a:pPr defTabSz="685800"/>
            <a:fld id="{02C1DF7C-1B79-435D-B811-C0A1F8F37436}" type="datetime1">
              <a:rPr lang="sv-SE" smtClean="0">
                <a:solidFill>
                  <a:prstClr val="white"/>
                </a:solidFill>
              </a:rPr>
              <a:pPr defTabSz="685800"/>
              <a:t>2025-10-23</a:t>
            </a:fld>
            <a:endParaRPr lang="sv-SE">
              <a:solidFill>
                <a:prstClr val="white"/>
              </a:solidFill>
            </a:endParaRPr>
          </a:p>
        </p:txBody>
      </p:sp>
      <p:sp>
        <p:nvSpPr>
          <p:cNvPr id="5" name="Platshållare för bildnummer 4">
            <a:extLst>
              <a:ext uri="{FF2B5EF4-FFF2-40B4-BE49-F238E27FC236}">
                <a16:creationId xmlns:a16="http://schemas.microsoft.com/office/drawing/2014/main" id="{8F5E37F9-729B-441E-8F31-1647C1D6DD39}"/>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a:t>
            </a:fld>
            <a:endParaRPr lang="sv-SE">
              <a:solidFill>
                <a:prstClr val="black"/>
              </a:solidFill>
            </a:endParaRPr>
          </a:p>
        </p:txBody>
      </p:sp>
    </p:spTree>
    <p:extLst>
      <p:ext uri="{BB962C8B-B14F-4D97-AF65-F5344CB8AC3E}">
        <p14:creationId xmlns:p14="http://schemas.microsoft.com/office/powerpoint/2010/main" val="2257693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F937F-3B1B-4C77-87B1-FACA48A7FFBE}"/>
              </a:ext>
            </a:extLst>
          </p:cNvPr>
          <p:cNvSpPr>
            <a:spLocks noGrp="1"/>
          </p:cNvSpPr>
          <p:nvPr>
            <p:ph type="title"/>
          </p:nvPr>
        </p:nvSpPr>
        <p:spPr/>
        <p:txBody>
          <a:bodyPr/>
          <a:lstStyle/>
          <a:p>
            <a:r>
              <a:rPr lang="sv-SE" sz="1800" dirty="0"/>
              <a:t>Stärk värdet på avslaget material och gynna </a:t>
            </a:r>
            <a:r>
              <a:rPr lang="sv-SE" sz="1800" dirty="0" err="1"/>
              <a:t>utmagring</a:t>
            </a:r>
            <a:r>
              <a:rPr lang="sv-SE" sz="1800" dirty="0"/>
              <a:t> av marker</a:t>
            </a:r>
            <a:r>
              <a:rPr lang="sv-SE" dirty="0"/>
              <a:t> </a:t>
            </a:r>
          </a:p>
        </p:txBody>
      </p:sp>
      <p:sp>
        <p:nvSpPr>
          <p:cNvPr id="6" name="textruta 5">
            <a:extLst>
              <a:ext uri="{FF2B5EF4-FFF2-40B4-BE49-F238E27FC236}">
                <a16:creationId xmlns:a16="http://schemas.microsoft.com/office/drawing/2014/main" id="{1E8D5965-0259-440E-BA9B-CAFA7BBB1DFD}"/>
              </a:ext>
            </a:extLst>
          </p:cNvPr>
          <p:cNvSpPr txBox="1"/>
          <p:nvPr/>
        </p:nvSpPr>
        <p:spPr>
          <a:xfrm rot="5400000">
            <a:off x="-1717059" y="2255475"/>
            <a:ext cx="4124206" cy="369332"/>
          </a:xfrm>
          <a:prstGeom prst="rect">
            <a:avLst/>
          </a:prstGeom>
          <a:noFill/>
        </p:spPr>
        <p:txBody>
          <a:bodyPr vert="vert270" wrap="square" rtlCol="0">
            <a:spAutoFit/>
          </a:bodyPr>
          <a:lstStyle/>
          <a:p>
            <a:r>
              <a:rPr lang="sv-SE" sz="3200" dirty="0">
                <a:solidFill>
                  <a:schemeClr val="tx1">
                    <a:alpha val="30000"/>
                  </a:schemeClr>
                </a:solidFill>
              </a:rPr>
              <a:t>ÄNG&amp;BETE</a:t>
            </a:r>
          </a:p>
        </p:txBody>
      </p:sp>
      <p:sp>
        <p:nvSpPr>
          <p:cNvPr id="3" name="Platshållare för innehåll 2">
            <a:extLst>
              <a:ext uri="{FF2B5EF4-FFF2-40B4-BE49-F238E27FC236}">
                <a16:creationId xmlns:a16="http://schemas.microsoft.com/office/drawing/2014/main" id="{B01DF650-5063-4D50-9D4F-9273077AF28E}"/>
              </a:ext>
            </a:extLst>
          </p:cNvPr>
          <p:cNvSpPr>
            <a:spLocks noGrp="1"/>
          </p:cNvSpPr>
          <p:nvPr>
            <p:ph idx="1"/>
          </p:nvPr>
        </p:nvSpPr>
        <p:spPr/>
        <p:txBody>
          <a:bodyPr/>
          <a:lstStyle/>
          <a:p>
            <a:pPr marL="0" indent="0">
              <a:buNone/>
            </a:pPr>
            <a:r>
              <a:rPr lang="sv-SE" sz="1400" b="1" dirty="0"/>
              <a:t>Stimulera biogas av </a:t>
            </a:r>
            <a:r>
              <a:rPr lang="sv-SE" sz="1400" b="1" dirty="0" err="1"/>
              <a:t>slåttrat</a:t>
            </a:r>
            <a:r>
              <a:rPr lang="sv-SE" sz="1400" b="1" dirty="0"/>
              <a:t> material som inte passar som foder</a:t>
            </a:r>
          </a:p>
          <a:p>
            <a:pPr marL="342900" lvl="1" indent="0" fontAlgn="base">
              <a:lnSpc>
                <a:spcPct val="150000"/>
              </a:lnSpc>
              <a:buNone/>
            </a:pPr>
            <a:r>
              <a:rPr lang="sv-SE" sz="800" dirty="0"/>
              <a:t>Gör om Energimyndighetens biogasstöd så att det även omfattar finansiering av biogasanläggningar som kan ta emot växtrester och vall som fraktion i sin rötningsprocess. Ställ krav på bortforsling av avslaget material i t.ex. vägkanter. Variant av Miljömålsberedningens förslag på att stödja etableringen av biogasanläggningar. </a:t>
            </a:r>
          </a:p>
        </p:txBody>
      </p:sp>
      <p:sp>
        <p:nvSpPr>
          <p:cNvPr id="4" name="Platshållare för datum 3">
            <a:extLst>
              <a:ext uri="{FF2B5EF4-FFF2-40B4-BE49-F238E27FC236}">
                <a16:creationId xmlns:a16="http://schemas.microsoft.com/office/drawing/2014/main" id="{A7098B81-80F5-4DA2-AA7E-446C06EFF29E}"/>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B68A0931-5EEE-47EA-84D0-B7A8E745A2A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70</a:t>
            </a:fld>
            <a:endParaRPr lang="sv-SE">
              <a:solidFill>
                <a:prstClr val="black"/>
              </a:solidFill>
            </a:endParaRPr>
          </a:p>
        </p:txBody>
      </p:sp>
      <p:pic>
        <p:nvPicPr>
          <p:cNvPr id="8" name="Bildobjekt 7">
            <a:extLst>
              <a:ext uri="{FF2B5EF4-FFF2-40B4-BE49-F238E27FC236}">
                <a16:creationId xmlns:a16="http://schemas.microsoft.com/office/drawing/2014/main" id="{FDD357B6-469F-4FE0-A1EC-1C7D2776759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724552" y="2281295"/>
            <a:ext cx="3836609" cy="945153"/>
          </a:xfrm>
          <a:prstGeom prst="rect">
            <a:avLst/>
          </a:prstGeom>
        </p:spPr>
      </p:pic>
    </p:spTree>
    <p:extLst>
      <p:ext uri="{BB962C8B-B14F-4D97-AF65-F5344CB8AC3E}">
        <p14:creationId xmlns:p14="http://schemas.microsoft.com/office/powerpoint/2010/main" val="61172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D1696-551B-43A9-AD8D-6BE4B5C76C7A}"/>
              </a:ext>
            </a:extLst>
          </p:cNvPr>
          <p:cNvSpPr>
            <a:spLocks noGrp="1"/>
          </p:cNvSpPr>
          <p:nvPr>
            <p:ph type="title"/>
          </p:nvPr>
        </p:nvSpPr>
        <p:spPr>
          <a:xfrm>
            <a:off x="1033930" y="102393"/>
            <a:ext cx="6343039" cy="549134"/>
          </a:xfrm>
          <a:noFill/>
        </p:spPr>
        <p:txBody>
          <a:bodyPr>
            <a:normAutofit fontScale="90000"/>
          </a:bodyPr>
          <a:lstStyle/>
          <a:p>
            <a:r>
              <a:rPr lang="sv-SE" dirty="0"/>
              <a:t>	Organogena jordar och våtmarker</a:t>
            </a:r>
          </a:p>
        </p:txBody>
      </p:sp>
      <p:sp>
        <p:nvSpPr>
          <p:cNvPr id="6" name="textruta 5">
            <a:extLst>
              <a:ext uri="{FF2B5EF4-FFF2-40B4-BE49-F238E27FC236}">
                <a16:creationId xmlns:a16="http://schemas.microsoft.com/office/drawing/2014/main" id="{01000A02-0DAC-4085-9FC1-DFDE7C2912F9}"/>
              </a:ext>
            </a:extLst>
          </p:cNvPr>
          <p:cNvSpPr txBox="1"/>
          <p:nvPr/>
        </p:nvSpPr>
        <p:spPr>
          <a:xfrm>
            <a:off x="1749968" y="1985766"/>
            <a:ext cx="4910962" cy="1800493"/>
          </a:xfrm>
          <a:prstGeom prst="rect">
            <a:avLst/>
          </a:prstGeom>
          <a:solidFill>
            <a:schemeClr val="bg1">
              <a:alpha val="73000"/>
            </a:schemeClr>
          </a:solidFill>
          <a:ln>
            <a:solidFill>
              <a:schemeClr val="accent1"/>
            </a:solidFill>
          </a:ln>
        </p:spPr>
        <p:txBody>
          <a:bodyPr wrap="square" rtlCol="0">
            <a:spAutoFit/>
          </a:bodyPr>
          <a:lstStyle/>
          <a:p>
            <a:pPr>
              <a:lnSpc>
                <a:spcPct val="150000"/>
              </a:lnSpc>
            </a:pPr>
            <a:r>
              <a:rPr lang="sv-SE" sz="2600" dirty="0"/>
              <a:t>Åtgärdspaket</a:t>
            </a:r>
          </a:p>
          <a:p>
            <a:pPr marL="285750" indent="-285750">
              <a:lnSpc>
                <a:spcPct val="150000"/>
              </a:lnSpc>
              <a:buFont typeface="Arial" panose="020B0604020202020204" pitchFamily="34" charset="0"/>
              <a:buChar char="•"/>
            </a:pPr>
            <a:r>
              <a:rPr lang="sv-SE" dirty="0"/>
              <a:t>Fler våta miljöer i odlingslandskapet</a:t>
            </a:r>
          </a:p>
          <a:p>
            <a:pPr marL="285750" indent="-285750">
              <a:lnSpc>
                <a:spcPct val="150000"/>
              </a:lnSpc>
              <a:buFont typeface="Arial" panose="020B0604020202020204" pitchFamily="34" charset="0"/>
              <a:buChar char="•"/>
            </a:pPr>
            <a:r>
              <a:rPr lang="sv-SE" dirty="0"/>
              <a:t>Restaurera dränerade organogena marker</a:t>
            </a:r>
          </a:p>
          <a:p>
            <a:endParaRPr lang="sv-SE" dirty="0"/>
          </a:p>
        </p:txBody>
      </p:sp>
      <p:sp>
        <p:nvSpPr>
          <p:cNvPr id="5" name="Platshållare för bildnummer 4">
            <a:extLst>
              <a:ext uri="{FF2B5EF4-FFF2-40B4-BE49-F238E27FC236}">
                <a16:creationId xmlns:a16="http://schemas.microsoft.com/office/drawing/2014/main" id="{746099A9-1AA9-4AC0-B7EC-39F4648C729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71</a:t>
            </a:fld>
            <a:endParaRPr lang="sv-SE">
              <a:solidFill>
                <a:prstClr val="black"/>
              </a:solidFill>
            </a:endParaRPr>
          </a:p>
        </p:txBody>
      </p:sp>
      <p:sp>
        <p:nvSpPr>
          <p:cNvPr id="4" name="Platshållare för datum 3">
            <a:extLst>
              <a:ext uri="{FF2B5EF4-FFF2-40B4-BE49-F238E27FC236}">
                <a16:creationId xmlns:a16="http://schemas.microsoft.com/office/drawing/2014/main" id="{91299F1A-0D7B-4397-8320-EE9BF173DE24}"/>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Tree>
    <p:extLst>
      <p:ext uri="{BB962C8B-B14F-4D97-AF65-F5344CB8AC3E}">
        <p14:creationId xmlns:p14="http://schemas.microsoft.com/office/powerpoint/2010/main" val="2585911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32F43-BB71-4C2D-BC40-49EC1451ACE8}"/>
              </a:ext>
            </a:extLst>
          </p:cNvPr>
          <p:cNvSpPr>
            <a:spLocks noGrp="1"/>
          </p:cNvSpPr>
          <p:nvPr>
            <p:ph type="title"/>
          </p:nvPr>
        </p:nvSpPr>
        <p:spPr/>
        <p:txBody>
          <a:bodyPr/>
          <a:lstStyle/>
          <a:p>
            <a:r>
              <a:rPr lang="sv-SE" dirty="0"/>
              <a:t>Fler våta miljöer i odlingslandskapet (1)</a:t>
            </a:r>
          </a:p>
        </p:txBody>
      </p:sp>
      <p:sp>
        <p:nvSpPr>
          <p:cNvPr id="7" name="textruta 6">
            <a:extLst>
              <a:ext uri="{FF2B5EF4-FFF2-40B4-BE49-F238E27FC236}">
                <a16:creationId xmlns:a16="http://schemas.microsoft.com/office/drawing/2014/main" id="{290BFCAC-7634-47C0-8620-E8C586BC0FE1}"/>
              </a:ext>
            </a:extLst>
          </p:cNvPr>
          <p:cNvSpPr txBox="1"/>
          <p:nvPr/>
        </p:nvSpPr>
        <p:spPr>
          <a:xfrm>
            <a:off x="331987" y="588812"/>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9FB2DF6E-9E3E-47F3-BDBE-D1A1C43BD465}"/>
              </a:ext>
            </a:extLst>
          </p:cNvPr>
          <p:cNvSpPr>
            <a:spLocks noGrp="1"/>
          </p:cNvSpPr>
          <p:nvPr>
            <p:ph idx="1"/>
          </p:nvPr>
        </p:nvSpPr>
        <p:spPr/>
        <p:txBody>
          <a:bodyPr>
            <a:normAutofit/>
          </a:bodyPr>
          <a:lstStyle/>
          <a:p>
            <a:pPr marL="0" indent="0" fontAlgn="base">
              <a:buNone/>
            </a:pPr>
            <a:r>
              <a:rPr lang="sv-SE" b="1" dirty="0"/>
              <a:t>En översyn av stöden till att restaurera våtmarker för olika syften</a:t>
            </a:r>
            <a:r>
              <a:rPr lang="sv-SE" dirty="0"/>
              <a:t> </a:t>
            </a:r>
            <a:r>
              <a:rPr lang="sv-SE" b="1" dirty="0"/>
              <a:t>behöver genomföras. </a:t>
            </a:r>
          </a:p>
          <a:p>
            <a:pPr marL="342900" lvl="1" indent="0" fontAlgn="base">
              <a:lnSpc>
                <a:spcPct val="150000"/>
              </a:lnSpc>
              <a:buNone/>
            </a:pPr>
            <a:r>
              <a:rPr lang="sv-SE" sz="900" dirty="0"/>
              <a:t>Pågående initiativ och satsningar för att restaurera eller anlägga våtmarker behöver fortsätta under tiden. </a:t>
            </a:r>
            <a:r>
              <a:rPr lang="sv-SE" sz="900" b="1" dirty="0"/>
              <a:t>Syftet med översynen</a:t>
            </a:r>
            <a:r>
              <a:rPr lang="sv-SE" sz="900" dirty="0"/>
              <a:t> är att </a:t>
            </a:r>
            <a:r>
              <a:rPr lang="sv-SE" sz="900" b="1" dirty="0"/>
              <a:t>identifiera behov </a:t>
            </a:r>
            <a:r>
              <a:rPr lang="sv-SE" sz="900" dirty="0"/>
              <a:t>av </a:t>
            </a:r>
            <a:r>
              <a:rPr lang="sv-SE" sz="900" b="1" dirty="0"/>
              <a:t>förstärkning, prioritering</a:t>
            </a:r>
            <a:r>
              <a:rPr lang="sv-SE" sz="900" dirty="0"/>
              <a:t>, öka möjligheter till synergier mellan olika stöd, samt att </a:t>
            </a:r>
            <a:r>
              <a:rPr lang="sv-SE" sz="900" b="1" dirty="0"/>
              <a:t>förenkla stödmöjligheterna</a:t>
            </a:r>
            <a:r>
              <a:rPr lang="sv-SE" sz="900" dirty="0"/>
              <a:t>. Det behöver även utredas stöd för skötselbehov av våta miljöer.  </a:t>
            </a:r>
          </a:p>
          <a:p>
            <a:pPr marL="342900" lvl="1" indent="0" fontAlgn="base">
              <a:lnSpc>
                <a:spcPct val="150000"/>
              </a:lnSpc>
              <a:buNone/>
            </a:pPr>
            <a:r>
              <a:rPr lang="sv-SE" sz="900" b="1" dirty="0"/>
              <a:t>Budgeten för åtgärder </a:t>
            </a:r>
            <a:r>
              <a:rPr lang="sv-SE" sz="900" dirty="0"/>
              <a:t>för återvätning, restaurering och anläggning av våtmarker i odlingslandskapet </a:t>
            </a:r>
            <a:r>
              <a:rPr lang="sv-SE" sz="900" b="1" dirty="0"/>
              <a:t>behöver öka och vara stabil över tid</a:t>
            </a:r>
            <a:r>
              <a:rPr lang="sv-SE" sz="900" dirty="0"/>
              <a:t>. Särskilt finns ett behov av avsatt budget för </a:t>
            </a:r>
            <a:r>
              <a:rPr lang="sv-SE" sz="900" b="1" dirty="0"/>
              <a:t>ökade kostnader för rådgivning och information</a:t>
            </a:r>
            <a:r>
              <a:rPr lang="sv-SE" sz="900" dirty="0"/>
              <a:t>, planering och genomförande, samt </a:t>
            </a:r>
            <a:r>
              <a:rPr lang="sv-SE" sz="900" b="1" dirty="0"/>
              <a:t>stöd och markersättningar </a:t>
            </a:r>
            <a:r>
              <a:rPr lang="sv-SE" sz="900" dirty="0"/>
              <a:t>som är tillräckliga för att nå </a:t>
            </a:r>
            <a:r>
              <a:rPr lang="sv-SE" sz="900" b="1" dirty="0"/>
              <a:t>hög anslutningsgrad </a:t>
            </a:r>
            <a:r>
              <a:rPr lang="sv-SE" sz="900" dirty="0"/>
              <a:t>från markägare. Miljömålsberedningen har förslagit införande av ett nytt anslag under utgiftsområde 20 Klimat, miljö och natur för finansiering av restaurering och anläggande av våtmarker, inklusive återvätning (SOU 2025:21, förslag 12.1.2) som kan bidra till en tydligare målstyrning i våtmarksarbetet. Dispositionsrätten för anslaget bör dock fortsatt ligga hos Naturvårdsverket då beslut om anslagsmedel grundas på internationella och nationella mål, strategier och planer, samt regionala förutsättningar. Naturvårdsverket har en väl fungerande process för att fördela bidrag till länsstyrelserna och Skogsstyrelsen. </a:t>
            </a:r>
          </a:p>
        </p:txBody>
      </p:sp>
      <p:sp>
        <p:nvSpPr>
          <p:cNvPr id="4" name="Platshållare för datum 3">
            <a:extLst>
              <a:ext uri="{FF2B5EF4-FFF2-40B4-BE49-F238E27FC236}">
                <a16:creationId xmlns:a16="http://schemas.microsoft.com/office/drawing/2014/main" id="{38A064BA-49D7-4DE8-B980-63D0FC71528F}"/>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03E9C972-6C02-445D-9DEC-C0689943E346}"/>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72</a:t>
            </a:fld>
            <a:endParaRPr lang="sv-SE">
              <a:solidFill>
                <a:prstClr val="black"/>
              </a:solidFill>
            </a:endParaRPr>
          </a:p>
        </p:txBody>
      </p:sp>
      <p:pic>
        <p:nvPicPr>
          <p:cNvPr id="8" name="Bildobjekt 7">
            <a:extLst>
              <a:ext uri="{FF2B5EF4-FFF2-40B4-BE49-F238E27FC236}">
                <a16:creationId xmlns:a16="http://schemas.microsoft.com/office/drawing/2014/main" id="{3A1BAACD-0BAD-42EE-BB11-36830644B82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670298" y="809716"/>
            <a:ext cx="1473702" cy="3852900"/>
          </a:xfrm>
          <a:prstGeom prst="rect">
            <a:avLst/>
          </a:prstGeom>
        </p:spPr>
      </p:pic>
    </p:spTree>
    <p:extLst>
      <p:ext uri="{BB962C8B-B14F-4D97-AF65-F5344CB8AC3E}">
        <p14:creationId xmlns:p14="http://schemas.microsoft.com/office/powerpoint/2010/main" val="1308971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32F43-BB71-4C2D-BC40-49EC1451ACE8}"/>
              </a:ext>
            </a:extLst>
          </p:cNvPr>
          <p:cNvSpPr>
            <a:spLocks noGrp="1"/>
          </p:cNvSpPr>
          <p:nvPr>
            <p:ph type="title"/>
          </p:nvPr>
        </p:nvSpPr>
        <p:spPr/>
        <p:txBody>
          <a:bodyPr/>
          <a:lstStyle/>
          <a:p>
            <a:r>
              <a:rPr lang="sv-SE" dirty="0"/>
              <a:t>Fler våta miljöer i odlingslandskapet (2) </a:t>
            </a:r>
          </a:p>
        </p:txBody>
      </p:sp>
      <p:sp>
        <p:nvSpPr>
          <p:cNvPr id="6" name="textruta 5">
            <a:extLst>
              <a:ext uri="{FF2B5EF4-FFF2-40B4-BE49-F238E27FC236}">
                <a16:creationId xmlns:a16="http://schemas.microsoft.com/office/drawing/2014/main" id="{3E4DF7C9-20FD-4590-B437-A5D173535406}"/>
              </a:ext>
            </a:extLst>
          </p:cNvPr>
          <p:cNvSpPr txBox="1"/>
          <p:nvPr/>
        </p:nvSpPr>
        <p:spPr>
          <a:xfrm>
            <a:off x="331987" y="588812"/>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9FB2DF6E-9E3E-47F3-BDBE-D1A1C43BD465}"/>
              </a:ext>
            </a:extLst>
          </p:cNvPr>
          <p:cNvSpPr>
            <a:spLocks noGrp="1"/>
          </p:cNvSpPr>
          <p:nvPr>
            <p:ph idx="1"/>
          </p:nvPr>
        </p:nvSpPr>
        <p:spPr/>
        <p:txBody>
          <a:bodyPr>
            <a:normAutofit/>
          </a:bodyPr>
          <a:lstStyle/>
          <a:p>
            <a:pPr marL="0" indent="0">
              <a:buNone/>
            </a:pPr>
            <a:r>
              <a:rPr lang="sv-SE" sz="1400" b="1" dirty="0"/>
              <a:t>Förenkla regler kring restaurering och anläggning av våtmark.</a:t>
            </a:r>
          </a:p>
          <a:p>
            <a:pPr marL="342900" lvl="1" indent="0">
              <a:lnSpc>
                <a:spcPct val="150000"/>
              </a:lnSpc>
              <a:buNone/>
            </a:pPr>
            <a:r>
              <a:rPr lang="sv-SE" sz="900" b="1" dirty="0"/>
              <a:t>Författningsändringar krävs </a:t>
            </a:r>
            <a:r>
              <a:rPr lang="sv-SE" sz="900" dirty="0"/>
              <a:t>för att det ska bli </a:t>
            </a:r>
            <a:r>
              <a:rPr lang="sv-SE" sz="900" b="1" dirty="0"/>
              <a:t>enklare för sökanden </a:t>
            </a:r>
            <a:r>
              <a:rPr lang="sv-SE" sz="900" dirty="0"/>
              <a:t>samt öka genomförandetakten genom att </a:t>
            </a:r>
            <a:r>
              <a:rPr lang="sv-SE" sz="900" b="1" dirty="0"/>
              <a:t>förkorta handläggningstider</a:t>
            </a:r>
            <a:r>
              <a:rPr lang="sv-SE" sz="900" dirty="0"/>
              <a:t>. Förslagen är följande: </a:t>
            </a:r>
            <a:r>
              <a:rPr lang="sv-SE" sz="900" b="1" dirty="0"/>
              <a:t>Länsstyrelsen</a:t>
            </a:r>
            <a:r>
              <a:rPr lang="sv-SE" sz="900" dirty="0"/>
              <a:t> ska </a:t>
            </a:r>
            <a:r>
              <a:rPr lang="sv-SE" sz="900" b="1" dirty="0"/>
              <a:t>pröva tillstånd för utrivning av markavvattningsanläggningar</a:t>
            </a:r>
            <a:r>
              <a:rPr lang="sv-SE" sz="900" dirty="0"/>
              <a:t> och ska kunna överlämna ärenden om utrivning till mark- och miljödomstolen om flera fastigheter påverkas. Möjliggör att en omprövning av förvaltningsfrågor till följd av ändrade förhållanden i en samfällighet kan göras i samband med tillståndsprövning av en vattenverksamhet som berör en samfälld anläggning. Även utrivning av vattenanläggningar som har tillkommit genom markavvattning och som saknar tillstånd bör kunna hanteras som anmälningsärenden. Gränsen för </a:t>
            </a:r>
            <a:r>
              <a:rPr lang="sv-SE" sz="900" b="1" dirty="0"/>
              <a:t>anmälningsplikt </a:t>
            </a:r>
            <a:r>
              <a:rPr lang="sv-SE" sz="900" dirty="0"/>
              <a:t>vid anläggande av våtmark </a:t>
            </a:r>
            <a:r>
              <a:rPr lang="sv-SE" sz="900" b="1" dirty="0"/>
              <a:t>höjs från 5 till 7 hektar</a:t>
            </a:r>
            <a:r>
              <a:rPr lang="sv-SE" sz="900" dirty="0"/>
              <a:t>. Inför en regel om att en samfällighet ska betraktas som kommunicerad om samtliga deltagare har blivit kommunicerade – om det är oklart vilka som är deltagare i samfälligheten kontaktas istället alla med mark inom påverkansområdet. Uppgifter om styrelser i de äldre markavvattningssamfälligheter som inte förvaltas av en samfällighetsförening, bör göras tillgängliga för dem som behöver komma i kontakt med samfälligheten. </a:t>
            </a:r>
          </a:p>
        </p:txBody>
      </p:sp>
      <p:sp>
        <p:nvSpPr>
          <p:cNvPr id="5" name="Platshållare för bildnummer 4">
            <a:extLst>
              <a:ext uri="{FF2B5EF4-FFF2-40B4-BE49-F238E27FC236}">
                <a16:creationId xmlns:a16="http://schemas.microsoft.com/office/drawing/2014/main" id="{03E9C972-6C02-445D-9DEC-C0689943E346}"/>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73</a:t>
            </a:fld>
            <a:endParaRPr lang="sv-SE">
              <a:solidFill>
                <a:prstClr val="black"/>
              </a:solidFill>
            </a:endParaRPr>
          </a:p>
        </p:txBody>
      </p:sp>
      <p:sp>
        <p:nvSpPr>
          <p:cNvPr id="4" name="Platshållare för datum 3">
            <a:extLst>
              <a:ext uri="{FF2B5EF4-FFF2-40B4-BE49-F238E27FC236}">
                <a16:creationId xmlns:a16="http://schemas.microsoft.com/office/drawing/2014/main" id="{38A064BA-49D7-4DE8-B980-63D0FC71528F}"/>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7" name="Bildobjekt 6">
            <a:extLst>
              <a:ext uri="{FF2B5EF4-FFF2-40B4-BE49-F238E27FC236}">
                <a16:creationId xmlns:a16="http://schemas.microsoft.com/office/drawing/2014/main" id="{10C1D091-7AD4-4359-9C2E-61A7BF334AA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670298" y="809716"/>
            <a:ext cx="1473702" cy="3852900"/>
          </a:xfrm>
          <a:prstGeom prst="rect">
            <a:avLst/>
          </a:prstGeom>
        </p:spPr>
      </p:pic>
    </p:spTree>
    <p:extLst>
      <p:ext uri="{BB962C8B-B14F-4D97-AF65-F5344CB8AC3E}">
        <p14:creationId xmlns:p14="http://schemas.microsoft.com/office/powerpoint/2010/main" val="4153405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32F43-BB71-4C2D-BC40-49EC1451ACE8}"/>
              </a:ext>
            </a:extLst>
          </p:cNvPr>
          <p:cNvSpPr>
            <a:spLocks noGrp="1"/>
          </p:cNvSpPr>
          <p:nvPr>
            <p:ph type="title"/>
          </p:nvPr>
        </p:nvSpPr>
        <p:spPr/>
        <p:txBody>
          <a:bodyPr/>
          <a:lstStyle/>
          <a:p>
            <a:r>
              <a:rPr lang="sv-SE" dirty="0"/>
              <a:t>Fler våta miljöer i odlingslandskapet (3)  </a:t>
            </a:r>
          </a:p>
        </p:txBody>
      </p:sp>
      <p:sp>
        <p:nvSpPr>
          <p:cNvPr id="6" name="textruta 5">
            <a:extLst>
              <a:ext uri="{FF2B5EF4-FFF2-40B4-BE49-F238E27FC236}">
                <a16:creationId xmlns:a16="http://schemas.microsoft.com/office/drawing/2014/main" id="{8DBF29DB-3380-4FB3-BDA1-B0D5CCA2A5DC}"/>
              </a:ext>
            </a:extLst>
          </p:cNvPr>
          <p:cNvSpPr txBox="1"/>
          <p:nvPr/>
        </p:nvSpPr>
        <p:spPr>
          <a:xfrm>
            <a:off x="331987" y="588812"/>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9FB2DF6E-9E3E-47F3-BDBE-D1A1C43BD465}"/>
              </a:ext>
            </a:extLst>
          </p:cNvPr>
          <p:cNvSpPr>
            <a:spLocks noGrp="1"/>
          </p:cNvSpPr>
          <p:nvPr>
            <p:ph idx="1"/>
          </p:nvPr>
        </p:nvSpPr>
        <p:spPr/>
        <p:txBody>
          <a:bodyPr>
            <a:normAutofit/>
          </a:bodyPr>
          <a:lstStyle/>
          <a:p>
            <a:pPr marL="0" indent="0">
              <a:lnSpc>
                <a:spcPct val="150000"/>
              </a:lnSpc>
              <a:buNone/>
            </a:pPr>
            <a:r>
              <a:rPr lang="sv-SE" sz="1400" b="1" dirty="0"/>
              <a:t>Inför stöd till samarbetsprojekt som inkluderar flera markägare för att möjliggöra större våtmarkssatsningar vars huvudsyfte är att återställa biologiska värden och naturalisering. </a:t>
            </a:r>
          </a:p>
          <a:p>
            <a:pPr marL="342900" lvl="1" indent="0">
              <a:lnSpc>
                <a:spcPct val="150000"/>
              </a:lnSpc>
              <a:buNone/>
            </a:pPr>
            <a:r>
              <a:rPr lang="sv-SE" sz="900" dirty="0"/>
              <a:t>T.ex. </a:t>
            </a:r>
            <a:r>
              <a:rPr lang="sv-SE" sz="900" b="1" dirty="0"/>
              <a:t>återställning av utdikade miljöer, </a:t>
            </a:r>
            <a:r>
              <a:rPr lang="sv-SE" sz="900" b="1" dirty="0" err="1"/>
              <a:t>meandring</a:t>
            </a:r>
            <a:r>
              <a:rPr lang="sv-SE" sz="900" b="1" dirty="0"/>
              <a:t> av bäckar, öppning av diken</a:t>
            </a:r>
            <a:r>
              <a:rPr lang="sv-SE" sz="900" dirty="0"/>
              <a:t>. </a:t>
            </a:r>
            <a:r>
              <a:rPr lang="sv-SE" sz="900" b="1" dirty="0"/>
              <a:t>Förenkla administration och ansökningsförfarande </a:t>
            </a:r>
            <a:r>
              <a:rPr lang="sv-SE" sz="900" dirty="0"/>
              <a:t>och tillåt medel för information, rådgivning och dialog med markägaren. Inkludera tekniska förutsättningar för jordbruksproduktion, dvs. att anpassa markavvattningsstrukturer i samband med vattenrestaurering (sjöar, våtmarker och rinnande vatten). Det skulle också kunna vara möjligt med projekt där </a:t>
            </a:r>
            <a:r>
              <a:rPr lang="sv-SE" sz="900" b="1" dirty="0"/>
              <a:t>markägare byter mark med varandra</a:t>
            </a:r>
            <a:r>
              <a:rPr lang="sv-SE" sz="900" dirty="0"/>
              <a:t> för att skapa större ytor för </a:t>
            </a:r>
            <a:r>
              <a:rPr lang="sv-SE" sz="900" dirty="0" err="1"/>
              <a:t>återvätning</a:t>
            </a:r>
            <a:r>
              <a:rPr lang="sv-SE" sz="900" dirty="0"/>
              <a:t> som endast berör en markägare</a:t>
            </a:r>
            <a:r>
              <a:rPr lang="sv-SE" sz="900" baseline="30000" dirty="0"/>
              <a:t>15</a:t>
            </a:r>
            <a:r>
              <a:rPr lang="sv-SE" sz="900" dirty="0"/>
              <a:t>.</a:t>
            </a:r>
          </a:p>
        </p:txBody>
      </p:sp>
      <p:sp>
        <p:nvSpPr>
          <p:cNvPr id="5" name="Platshållare för bildnummer 4">
            <a:extLst>
              <a:ext uri="{FF2B5EF4-FFF2-40B4-BE49-F238E27FC236}">
                <a16:creationId xmlns:a16="http://schemas.microsoft.com/office/drawing/2014/main" id="{03E9C972-6C02-445D-9DEC-C0689943E346}"/>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74</a:t>
            </a:fld>
            <a:endParaRPr lang="sv-SE">
              <a:solidFill>
                <a:prstClr val="black"/>
              </a:solidFill>
            </a:endParaRPr>
          </a:p>
        </p:txBody>
      </p:sp>
      <p:sp>
        <p:nvSpPr>
          <p:cNvPr id="4" name="Platshållare för datum 3">
            <a:extLst>
              <a:ext uri="{FF2B5EF4-FFF2-40B4-BE49-F238E27FC236}">
                <a16:creationId xmlns:a16="http://schemas.microsoft.com/office/drawing/2014/main" id="{38A064BA-49D7-4DE8-B980-63D0FC71528F}"/>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7" name="Bildobjekt 6">
            <a:extLst>
              <a:ext uri="{FF2B5EF4-FFF2-40B4-BE49-F238E27FC236}">
                <a16:creationId xmlns:a16="http://schemas.microsoft.com/office/drawing/2014/main" id="{E43AD4E8-79E9-4955-A83F-46A5FEA51F8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670298" y="809716"/>
            <a:ext cx="1473702" cy="3852900"/>
          </a:xfrm>
          <a:prstGeom prst="rect">
            <a:avLst/>
          </a:prstGeom>
        </p:spPr>
      </p:pic>
    </p:spTree>
    <p:extLst>
      <p:ext uri="{BB962C8B-B14F-4D97-AF65-F5344CB8AC3E}">
        <p14:creationId xmlns:p14="http://schemas.microsoft.com/office/powerpoint/2010/main" val="3057677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607F79-7754-4F56-B766-DD76F8B143DF}"/>
              </a:ext>
            </a:extLst>
          </p:cNvPr>
          <p:cNvSpPr>
            <a:spLocks noGrp="1"/>
          </p:cNvSpPr>
          <p:nvPr>
            <p:ph type="title"/>
          </p:nvPr>
        </p:nvSpPr>
        <p:spPr/>
        <p:txBody>
          <a:bodyPr/>
          <a:lstStyle/>
          <a:p>
            <a:r>
              <a:rPr lang="sv-SE" dirty="0"/>
              <a:t>Restaurera dränerade organogena marker </a:t>
            </a:r>
          </a:p>
        </p:txBody>
      </p:sp>
      <p:sp>
        <p:nvSpPr>
          <p:cNvPr id="6" name="textruta 5">
            <a:extLst>
              <a:ext uri="{FF2B5EF4-FFF2-40B4-BE49-F238E27FC236}">
                <a16:creationId xmlns:a16="http://schemas.microsoft.com/office/drawing/2014/main" id="{9AA99ED4-D11A-4AB7-934B-F2F42FEA1057}"/>
              </a:ext>
            </a:extLst>
          </p:cNvPr>
          <p:cNvSpPr txBox="1"/>
          <p:nvPr/>
        </p:nvSpPr>
        <p:spPr>
          <a:xfrm>
            <a:off x="331987" y="588812"/>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646BB3E7-12C7-4DB3-A58F-E832E1CDEE91}"/>
              </a:ext>
            </a:extLst>
          </p:cNvPr>
          <p:cNvSpPr>
            <a:spLocks noGrp="1"/>
          </p:cNvSpPr>
          <p:nvPr>
            <p:ph idx="1"/>
          </p:nvPr>
        </p:nvSpPr>
        <p:spPr>
          <a:xfrm>
            <a:off x="885823" y="1369218"/>
            <a:ext cx="6784475" cy="3398043"/>
          </a:xfrm>
        </p:spPr>
        <p:txBody>
          <a:bodyPr>
            <a:normAutofit/>
          </a:bodyPr>
          <a:lstStyle/>
          <a:p>
            <a:pPr marL="0" indent="0" fontAlgn="base">
              <a:buNone/>
            </a:pPr>
            <a:r>
              <a:rPr lang="sv-SE" sz="1400" b="1" dirty="0"/>
              <a:t>Öka den nationella kompetensen kring </a:t>
            </a:r>
            <a:r>
              <a:rPr lang="sv-SE" sz="1400" b="1" dirty="0" err="1"/>
              <a:t>återvätning</a:t>
            </a:r>
            <a:r>
              <a:rPr lang="sv-SE" sz="1400" b="1" dirty="0"/>
              <a:t> över olika markslag och regioner. </a:t>
            </a:r>
          </a:p>
          <a:p>
            <a:pPr marL="342900" lvl="1" indent="0" fontAlgn="base">
              <a:lnSpc>
                <a:spcPct val="150000"/>
              </a:lnSpc>
              <a:buNone/>
            </a:pPr>
            <a:r>
              <a:rPr lang="sv-SE" sz="900" dirty="0"/>
              <a:t>Genomför </a:t>
            </a:r>
            <a:r>
              <a:rPr lang="sv-SE" sz="900" b="1" dirty="0"/>
              <a:t>Miljömålsberedningens förslag </a:t>
            </a:r>
            <a:r>
              <a:rPr lang="sv-SE" sz="900" dirty="0"/>
              <a:t>(12.3) om att </a:t>
            </a:r>
            <a:r>
              <a:rPr lang="sv-SE" sz="900" b="1" dirty="0"/>
              <a:t>Naturvårdsverket</a:t>
            </a:r>
            <a:r>
              <a:rPr lang="sv-SE" sz="900" dirty="0"/>
              <a:t> får i uppdrag att inrätta ett nationellt </a:t>
            </a:r>
            <a:r>
              <a:rPr lang="sv-SE" sz="900" b="1" dirty="0" err="1"/>
              <a:t>återvätningsråd</a:t>
            </a:r>
            <a:r>
              <a:rPr lang="sv-SE" sz="900" dirty="0"/>
              <a:t>. Rådet ska vara </a:t>
            </a:r>
            <a:r>
              <a:rPr lang="sv-SE" sz="900" b="1" dirty="0"/>
              <a:t>rådgivande</a:t>
            </a:r>
            <a:r>
              <a:rPr lang="sv-SE" sz="900" dirty="0"/>
              <a:t> till </a:t>
            </a:r>
            <a:r>
              <a:rPr lang="sv-SE" sz="900" b="1" dirty="0"/>
              <a:t>regeringen</a:t>
            </a:r>
            <a:r>
              <a:rPr lang="sv-SE" sz="900" dirty="0"/>
              <a:t>, </a:t>
            </a:r>
            <a:r>
              <a:rPr lang="sv-SE" sz="900" b="1" dirty="0"/>
              <a:t>berörda myndigheter</a:t>
            </a:r>
            <a:r>
              <a:rPr lang="sv-SE" sz="900" dirty="0"/>
              <a:t>, regioner, kommuner och näringsliv. </a:t>
            </a:r>
          </a:p>
          <a:p>
            <a:pPr marL="0" indent="0" fontAlgn="base">
              <a:buNone/>
            </a:pPr>
            <a:r>
              <a:rPr lang="sv-SE" sz="1400" b="1" dirty="0"/>
              <a:t>Kartlägg organogena dränerade marker från nationell till lokal nivå. </a:t>
            </a:r>
          </a:p>
          <a:p>
            <a:pPr marL="342900" lvl="1" indent="0" fontAlgn="base">
              <a:lnSpc>
                <a:spcPct val="150000"/>
              </a:lnSpc>
              <a:buNone/>
            </a:pPr>
            <a:r>
              <a:rPr lang="sv-SE" sz="900" b="1" dirty="0"/>
              <a:t>GIS- material och modelleringar </a:t>
            </a:r>
            <a:r>
              <a:rPr lang="sv-SE" sz="900" dirty="0"/>
              <a:t>behöver </a:t>
            </a:r>
            <a:r>
              <a:rPr lang="sv-SE" sz="900" b="1" dirty="0"/>
              <a:t>utvecklas</a:t>
            </a:r>
            <a:r>
              <a:rPr lang="sv-SE" sz="900" dirty="0"/>
              <a:t> och tillgängliggöras </a:t>
            </a:r>
            <a:r>
              <a:rPr lang="sv-SE" sz="900" b="1" dirty="0"/>
              <a:t>mellan myndigheter </a:t>
            </a:r>
            <a:r>
              <a:rPr lang="sv-SE" sz="900" dirty="0"/>
              <a:t>för att närmare beskriva förutsättningar, behov och möjligheter som gäller på olika platser i landet. Dessa underlag kan ligga till grund för fördjupade analyser i </a:t>
            </a:r>
            <a:r>
              <a:rPr lang="sv-SE" sz="900" b="1" dirty="0"/>
              <a:t>dialog med markägare</a:t>
            </a:r>
            <a:r>
              <a:rPr lang="sv-SE" sz="900" dirty="0"/>
              <a:t>. Lokala aktörer som länsstyrelser och Skogsstyrelsen behöver förstärkta resurser för att genomföra analyser och planering på plats. </a:t>
            </a:r>
            <a:endParaRPr lang="sv-SE" dirty="0"/>
          </a:p>
        </p:txBody>
      </p:sp>
      <p:sp>
        <p:nvSpPr>
          <p:cNvPr id="5" name="Platshållare för bildnummer 4">
            <a:extLst>
              <a:ext uri="{FF2B5EF4-FFF2-40B4-BE49-F238E27FC236}">
                <a16:creationId xmlns:a16="http://schemas.microsoft.com/office/drawing/2014/main" id="{81DCEEB2-8A8D-41A1-8ED2-36E0F6234ECB}"/>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75</a:t>
            </a:fld>
            <a:endParaRPr lang="sv-SE">
              <a:solidFill>
                <a:prstClr val="black"/>
              </a:solidFill>
            </a:endParaRPr>
          </a:p>
        </p:txBody>
      </p:sp>
      <p:sp>
        <p:nvSpPr>
          <p:cNvPr id="4" name="Platshållare för datum 3">
            <a:extLst>
              <a:ext uri="{FF2B5EF4-FFF2-40B4-BE49-F238E27FC236}">
                <a16:creationId xmlns:a16="http://schemas.microsoft.com/office/drawing/2014/main" id="{323BACA6-9470-48EC-BFFE-71046845CED3}"/>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pic>
        <p:nvPicPr>
          <p:cNvPr id="8" name="Bildobjekt 7">
            <a:extLst>
              <a:ext uri="{FF2B5EF4-FFF2-40B4-BE49-F238E27FC236}">
                <a16:creationId xmlns:a16="http://schemas.microsoft.com/office/drawing/2014/main" id="{6536A99C-BAF5-4ACE-A3BC-A4A45B0C70D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945582" y="821662"/>
            <a:ext cx="1198418" cy="4257539"/>
          </a:xfrm>
          <a:prstGeom prst="rect">
            <a:avLst/>
          </a:prstGeom>
        </p:spPr>
      </p:pic>
    </p:spTree>
    <p:extLst>
      <p:ext uri="{BB962C8B-B14F-4D97-AF65-F5344CB8AC3E}">
        <p14:creationId xmlns:p14="http://schemas.microsoft.com/office/powerpoint/2010/main" val="11787205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607F79-7754-4F56-B766-DD76F8B143DF}"/>
              </a:ext>
            </a:extLst>
          </p:cNvPr>
          <p:cNvSpPr>
            <a:spLocks noGrp="1"/>
          </p:cNvSpPr>
          <p:nvPr>
            <p:ph type="title"/>
          </p:nvPr>
        </p:nvSpPr>
        <p:spPr/>
        <p:txBody>
          <a:bodyPr/>
          <a:lstStyle/>
          <a:p>
            <a:r>
              <a:rPr lang="sv-SE" dirty="0"/>
              <a:t>Restaurera dränerade organogena marker (1)</a:t>
            </a:r>
          </a:p>
        </p:txBody>
      </p:sp>
      <p:sp>
        <p:nvSpPr>
          <p:cNvPr id="6" name="textruta 5">
            <a:extLst>
              <a:ext uri="{FF2B5EF4-FFF2-40B4-BE49-F238E27FC236}">
                <a16:creationId xmlns:a16="http://schemas.microsoft.com/office/drawing/2014/main" id="{7AA114BB-DE1C-4BDC-8D4B-1131FA478982}"/>
              </a:ext>
            </a:extLst>
          </p:cNvPr>
          <p:cNvSpPr txBox="1"/>
          <p:nvPr/>
        </p:nvSpPr>
        <p:spPr>
          <a:xfrm>
            <a:off x="331987" y="588812"/>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646BB3E7-12C7-4DB3-A58F-E832E1CDEE91}"/>
              </a:ext>
            </a:extLst>
          </p:cNvPr>
          <p:cNvSpPr>
            <a:spLocks noGrp="1"/>
          </p:cNvSpPr>
          <p:nvPr>
            <p:ph idx="1"/>
          </p:nvPr>
        </p:nvSpPr>
        <p:spPr/>
        <p:txBody>
          <a:bodyPr>
            <a:normAutofit/>
          </a:bodyPr>
          <a:lstStyle/>
          <a:p>
            <a:pPr marL="0" indent="0" fontAlgn="base">
              <a:buNone/>
            </a:pPr>
            <a:r>
              <a:rPr lang="sv-SE" sz="1500" b="1" dirty="0"/>
              <a:t>Stärk forskning och uppföljning av </a:t>
            </a:r>
            <a:r>
              <a:rPr lang="sv-SE" sz="1500" b="1" dirty="0" err="1"/>
              <a:t>återvätning</a:t>
            </a:r>
            <a:r>
              <a:rPr lang="sv-SE" sz="1500" b="1" dirty="0"/>
              <a:t> och minskad dränering. </a:t>
            </a:r>
          </a:p>
          <a:p>
            <a:pPr marL="342900" lvl="1" indent="0" fontAlgn="base">
              <a:lnSpc>
                <a:spcPct val="150000"/>
              </a:lnSpc>
              <a:buNone/>
            </a:pPr>
            <a:r>
              <a:rPr lang="sv-SE" sz="900" dirty="0"/>
              <a:t>Det behöver utvecklas en mer </a:t>
            </a:r>
            <a:r>
              <a:rPr lang="sv-SE" sz="900" b="1" dirty="0"/>
              <a:t>systematisk och långsiktig uppföljning med bättre data</a:t>
            </a:r>
            <a:r>
              <a:rPr lang="sv-SE" sz="900" dirty="0"/>
              <a:t>, mer tillförlitliga emissionsfaktorer och återkommande utvärdering av stödformer för att kunna mäta faktisk klimatnytta och säkerställa effektiva åtgärder. </a:t>
            </a:r>
            <a:r>
              <a:rPr lang="sv-SE" sz="900" b="1" dirty="0"/>
              <a:t>Forskningsbehovet är särskilt stort </a:t>
            </a:r>
            <a:r>
              <a:rPr lang="sv-SE" sz="900" dirty="0"/>
              <a:t>för effekter av </a:t>
            </a:r>
            <a:r>
              <a:rPr lang="sv-SE" sz="900" b="1" dirty="0"/>
              <a:t>minskad dränering </a:t>
            </a:r>
            <a:r>
              <a:rPr lang="sv-SE" sz="900" dirty="0"/>
              <a:t>och hur det påverkar förutsättningar för ett fortsatt bruk och livsmedelsproduktion på jordbruksmark. Samt åtgärder som kan genomföras utan att höja grundvattennivån på dränerad organogen mark. Här behövs</a:t>
            </a:r>
            <a:r>
              <a:rPr lang="sv-SE" sz="900" b="1" dirty="0"/>
              <a:t> ökad kunskap </a:t>
            </a:r>
            <a:r>
              <a:rPr lang="sv-SE" sz="900" dirty="0"/>
              <a:t>både om utsläpp av </a:t>
            </a:r>
            <a:r>
              <a:rPr lang="sv-SE" sz="900" b="1" dirty="0"/>
              <a:t>växthusgaser</a:t>
            </a:r>
            <a:r>
              <a:rPr lang="sv-SE" sz="900" dirty="0"/>
              <a:t> och möjligheterna att samtidigt </a:t>
            </a:r>
            <a:r>
              <a:rPr lang="sv-SE" sz="900" b="1" dirty="0"/>
              <a:t>upprätthålla</a:t>
            </a:r>
            <a:r>
              <a:rPr lang="sv-SE" sz="900" dirty="0"/>
              <a:t> fortsatt </a:t>
            </a:r>
            <a:r>
              <a:rPr lang="sv-SE" sz="900" b="1" dirty="0"/>
              <a:t>livsmedelsproduktion</a:t>
            </a:r>
            <a:r>
              <a:rPr lang="sv-SE" sz="900" dirty="0"/>
              <a:t> på </a:t>
            </a:r>
            <a:r>
              <a:rPr lang="sv-SE" sz="900" b="1" dirty="0"/>
              <a:t>organogen jordbruksmark</a:t>
            </a:r>
            <a:r>
              <a:rPr lang="sv-SE" sz="900" dirty="0"/>
              <a:t>.</a:t>
            </a:r>
            <a:r>
              <a:rPr lang="sv-SE" sz="800" dirty="0"/>
              <a:t> </a:t>
            </a:r>
          </a:p>
          <a:p>
            <a:pPr marL="0" indent="0" fontAlgn="base">
              <a:buNone/>
            </a:pPr>
            <a:r>
              <a:rPr lang="sv-SE" sz="1500" b="1" dirty="0"/>
              <a:t>Öka kunskapen om </a:t>
            </a:r>
            <a:r>
              <a:rPr lang="sv-SE" sz="1500" b="1" dirty="0" err="1"/>
              <a:t>återvätning</a:t>
            </a:r>
            <a:r>
              <a:rPr lang="sv-SE" sz="1500" b="1" dirty="0"/>
              <a:t> som klimatåtgärd för markägare. </a:t>
            </a:r>
          </a:p>
          <a:p>
            <a:pPr marL="342900" lvl="1" indent="0" fontAlgn="base">
              <a:lnSpc>
                <a:spcPct val="160000"/>
              </a:lnSpc>
              <a:buNone/>
            </a:pPr>
            <a:r>
              <a:rPr lang="sv-SE" sz="900" dirty="0"/>
              <a:t>Mer aktiv rådgivning och </a:t>
            </a:r>
            <a:r>
              <a:rPr lang="sv-SE" sz="900" b="1" dirty="0"/>
              <a:t>lokal åtgärdssamordning </a:t>
            </a:r>
            <a:r>
              <a:rPr lang="sv-SE" sz="900" dirty="0"/>
              <a:t>behövs för att sprida kunskap, bygga förtroende och </a:t>
            </a:r>
            <a:r>
              <a:rPr lang="sv-SE" sz="900" b="1" dirty="0"/>
              <a:t>underlätta beslut om </a:t>
            </a:r>
            <a:r>
              <a:rPr lang="sv-SE" sz="900" b="1" dirty="0" err="1"/>
              <a:t>återvätning</a:t>
            </a:r>
            <a:r>
              <a:rPr lang="sv-SE" sz="900" dirty="0"/>
              <a:t>. Arbetet behöver </a:t>
            </a:r>
            <a:r>
              <a:rPr lang="sv-SE" sz="900" b="1" dirty="0"/>
              <a:t>finansieras stabilt och ske kontinuerligt </a:t>
            </a:r>
            <a:r>
              <a:rPr lang="sv-SE" sz="900" dirty="0"/>
              <a:t>för att relationer och förtroende ska kunna växa över tid. </a:t>
            </a:r>
          </a:p>
          <a:p>
            <a:endParaRPr lang="sv-SE" dirty="0"/>
          </a:p>
        </p:txBody>
      </p:sp>
      <p:sp>
        <p:nvSpPr>
          <p:cNvPr id="4" name="Platshållare för datum 3">
            <a:extLst>
              <a:ext uri="{FF2B5EF4-FFF2-40B4-BE49-F238E27FC236}">
                <a16:creationId xmlns:a16="http://schemas.microsoft.com/office/drawing/2014/main" id="{323BACA6-9470-48EC-BFFE-71046845CED3}"/>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81DCEEB2-8A8D-41A1-8ED2-36E0F6234ECB}"/>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76</a:t>
            </a:fld>
            <a:endParaRPr lang="sv-SE">
              <a:solidFill>
                <a:prstClr val="black"/>
              </a:solidFill>
            </a:endParaRPr>
          </a:p>
        </p:txBody>
      </p:sp>
      <p:pic>
        <p:nvPicPr>
          <p:cNvPr id="7" name="Bildobjekt 6">
            <a:extLst>
              <a:ext uri="{FF2B5EF4-FFF2-40B4-BE49-F238E27FC236}">
                <a16:creationId xmlns:a16="http://schemas.microsoft.com/office/drawing/2014/main" id="{4CE19F58-D488-4C85-8B71-2ECD7805774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945582" y="821662"/>
            <a:ext cx="1198418" cy="4257539"/>
          </a:xfrm>
          <a:prstGeom prst="rect">
            <a:avLst/>
          </a:prstGeom>
        </p:spPr>
      </p:pic>
    </p:spTree>
    <p:extLst>
      <p:ext uri="{BB962C8B-B14F-4D97-AF65-F5344CB8AC3E}">
        <p14:creationId xmlns:p14="http://schemas.microsoft.com/office/powerpoint/2010/main" val="3829534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607F79-7754-4F56-B766-DD76F8B143DF}"/>
              </a:ext>
            </a:extLst>
          </p:cNvPr>
          <p:cNvSpPr>
            <a:spLocks noGrp="1"/>
          </p:cNvSpPr>
          <p:nvPr>
            <p:ph type="title"/>
          </p:nvPr>
        </p:nvSpPr>
        <p:spPr/>
        <p:txBody>
          <a:bodyPr/>
          <a:lstStyle/>
          <a:p>
            <a:r>
              <a:rPr lang="sv-SE" dirty="0"/>
              <a:t>Restaurera dränerade organogena marker  (2)</a:t>
            </a:r>
          </a:p>
        </p:txBody>
      </p:sp>
      <p:sp>
        <p:nvSpPr>
          <p:cNvPr id="6" name="textruta 5">
            <a:extLst>
              <a:ext uri="{FF2B5EF4-FFF2-40B4-BE49-F238E27FC236}">
                <a16:creationId xmlns:a16="http://schemas.microsoft.com/office/drawing/2014/main" id="{DB3EE73B-A7CC-4469-AACD-34D267415CBE}"/>
              </a:ext>
            </a:extLst>
          </p:cNvPr>
          <p:cNvSpPr txBox="1"/>
          <p:nvPr/>
        </p:nvSpPr>
        <p:spPr>
          <a:xfrm>
            <a:off x="331987" y="588812"/>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646BB3E7-12C7-4DB3-A58F-E832E1CDEE91}"/>
              </a:ext>
            </a:extLst>
          </p:cNvPr>
          <p:cNvSpPr>
            <a:spLocks noGrp="1"/>
          </p:cNvSpPr>
          <p:nvPr>
            <p:ph idx="1"/>
          </p:nvPr>
        </p:nvSpPr>
        <p:spPr/>
        <p:txBody>
          <a:bodyPr>
            <a:normAutofit/>
          </a:bodyPr>
          <a:lstStyle/>
          <a:p>
            <a:pPr marL="0" indent="0" fontAlgn="base">
              <a:lnSpc>
                <a:spcPct val="150000"/>
              </a:lnSpc>
              <a:buNone/>
            </a:pPr>
            <a:r>
              <a:rPr lang="sv-SE" sz="1400" b="1" dirty="0"/>
              <a:t>Stärk incitamenten för att återväta dränerad organogen jordbruksmark och skogsmark. </a:t>
            </a:r>
          </a:p>
          <a:p>
            <a:pPr marL="342900" lvl="1" indent="0" fontAlgn="base">
              <a:lnSpc>
                <a:spcPct val="150000"/>
              </a:lnSpc>
              <a:buNone/>
            </a:pPr>
            <a:r>
              <a:rPr lang="sv-SE" sz="900" dirty="0"/>
              <a:t>En </a:t>
            </a:r>
            <a:r>
              <a:rPr lang="sv-SE" sz="900" b="1" dirty="0"/>
              <a:t>ersättningsmodell för återvätning av jordbruksmark </a:t>
            </a:r>
            <a:r>
              <a:rPr lang="sv-SE" sz="900" dirty="0"/>
              <a:t>behöver införas. De ekonomiska incitamenten behöver vara tillräckliga för att uppnå en hög anslutningsgrad på respektive marktyp, men </a:t>
            </a:r>
            <a:r>
              <a:rPr lang="sv-SE" sz="900" b="1" dirty="0"/>
              <a:t>inte</a:t>
            </a:r>
            <a:r>
              <a:rPr lang="sv-SE" sz="900" dirty="0"/>
              <a:t> för höga för att </a:t>
            </a:r>
            <a:r>
              <a:rPr lang="sv-SE" sz="900" b="1" dirty="0"/>
              <a:t>konkurrera med livsmedelsproduktion</a:t>
            </a:r>
            <a:r>
              <a:rPr lang="sv-SE" sz="800" b="1" dirty="0"/>
              <a:t>.  </a:t>
            </a:r>
          </a:p>
          <a:p>
            <a:pPr marL="0" indent="0" fontAlgn="base">
              <a:lnSpc>
                <a:spcPct val="150000"/>
              </a:lnSpc>
              <a:buNone/>
            </a:pPr>
            <a:r>
              <a:rPr lang="sv-SE" sz="1400" b="1" dirty="0"/>
              <a:t>Stärk incitamenten för att passivt återväta dränerad organogen jordbruksmark</a:t>
            </a:r>
            <a:r>
              <a:rPr lang="sv-SE" sz="1400" dirty="0"/>
              <a:t>. </a:t>
            </a:r>
          </a:p>
          <a:p>
            <a:pPr marL="342900" lvl="1" indent="0" fontAlgn="base">
              <a:lnSpc>
                <a:spcPct val="150000"/>
              </a:lnSpc>
              <a:buNone/>
            </a:pPr>
            <a:r>
              <a:rPr lang="sv-SE" sz="900" dirty="0"/>
              <a:t>Inför en ersättning för jordbruksmark som riktar sig till markägare som åtar sig att inte återställa dikesfunktionen, samt hålla marken hävdad från vedartad vegetation så att den inte övergår till skogsmark. Med passiv återvätning avses här en </a:t>
            </a:r>
            <a:r>
              <a:rPr lang="sv-SE" sz="900" b="1" dirty="0"/>
              <a:t>successiv återvätning </a:t>
            </a:r>
            <a:r>
              <a:rPr lang="sv-SE" sz="900" dirty="0"/>
              <a:t>genom att </a:t>
            </a:r>
            <a:r>
              <a:rPr lang="sv-SE" sz="900" b="1" dirty="0"/>
              <a:t>upphöra med rensning av diken på dränerad organogen mark </a:t>
            </a:r>
            <a:r>
              <a:rPr lang="sv-SE" sz="900" dirty="0"/>
              <a:t>med redan dålig dränering.</a:t>
            </a:r>
          </a:p>
        </p:txBody>
      </p:sp>
      <p:sp>
        <p:nvSpPr>
          <p:cNvPr id="4" name="Platshållare för datum 3">
            <a:extLst>
              <a:ext uri="{FF2B5EF4-FFF2-40B4-BE49-F238E27FC236}">
                <a16:creationId xmlns:a16="http://schemas.microsoft.com/office/drawing/2014/main" id="{323BACA6-9470-48EC-BFFE-71046845CED3}"/>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81DCEEB2-8A8D-41A1-8ED2-36E0F6234ECB}"/>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77</a:t>
            </a:fld>
            <a:endParaRPr lang="sv-SE">
              <a:solidFill>
                <a:prstClr val="black"/>
              </a:solidFill>
            </a:endParaRPr>
          </a:p>
        </p:txBody>
      </p:sp>
      <p:pic>
        <p:nvPicPr>
          <p:cNvPr id="7" name="Bildobjekt 6">
            <a:extLst>
              <a:ext uri="{FF2B5EF4-FFF2-40B4-BE49-F238E27FC236}">
                <a16:creationId xmlns:a16="http://schemas.microsoft.com/office/drawing/2014/main" id="{B73D21E9-38F1-43A9-80D6-D6E28E578B6B}"/>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945582" y="821662"/>
            <a:ext cx="1198418" cy="4257539"/>
          </a:xfrm>
          <a:prstGeom prst="rect">
            <a:avLst/>
          </a:prstGeom>
        </p:spPr>
      </p:pic>
    </p:spTree>
    <p:extLst>
      <p:ext uri="{BB962C8B-B14F-4D97-AF65-F5344CB8AC3E}">
        <p14:creationId xmlns:p14="http://schemas.microsoft.com/office/powerpoint/2010/main" val="42498624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607F79-7754-4F56-B766-DD76F8B143DF}"/>
              </a:ext>
            </a:extLst>
          </p:cNvPr>
          <p:cNvSpPr>
            <a:spLocks noGrp="1"/>
          </p:cNvSpPr>
          <p:nvPr>
            <p:ph type="title"/>
          </p:nvPr>
        </p:nvSpPr>
        <p:spPr/>
        <p:txBody>
          <a:bodyPr/>
          <a:lstStyle/>
          <a:p>
            <a:r>
              <a:rPr lang="sv-SE" dirty="0"/>
              <a:t>Restaurera dränerade organogena marker  (3)</a:t>
            </a:r>
          </a:p>
        </p:txBody>
      </p:sp>
      <p:sp>
        <p:nvSpPr>
          <p:cNvPr id="6" name="textruta 5">
            <a:extLst>
              <a:ext uri="{FF2B5EF4-FFF2-40B4-BE49-F238E27FC236}">
                <a16:creationId xmlns:a16="http://schemas.microsoft.com/office/drawing/2014/main" id="{355ECF22-E844-4BC5-9AC5-6B62F6EB530A}"/>
              </a:ext>
            </a:extLst>
          </p:cNvPr>
          <p:cNvSpPr txBox="1"/>
          <p:nvPr/>
        </p:nvSpPr>
        <p:spPr>
          <a:xfrm>
            <a:off x="331987" y="588812"/>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646BB3E7-12C7-4DB3-A58F-E832E1CDEE91}"/>
              </a:ext>
            </a:extLst>
          </p:cNvPr>
          <p:cNvSpPr>
            <a:spLocks noGrp="1"/>
          </p:cNvSpPr>
          <p:nvPr>
            <p:ph idx="1"/>
          </p:nvPr>
        </p:nvSpPr>
        <p:spPr>
          <a:xfrm>
            <a:off x="885823" y="1369219"/>
            <a:ext cx="6902343" cy="3263504"/>
          </a:xfrm>
        </p:spPr>
        <p:txBody>
          <a:bodyPr>
            <a:normAutofit/>
          </a:bodyPr>
          <a:lstStyle/>
          <a:p>
            <a:pPr marL="0" indent="0" fontAlgn="base">
              <a:lnSpc>
                <a:spcPct val="150000"/>
              </a:lnSpc>
              <a:buNone/>
            </a:pPr>
            <a:r>
              <a:rPr lang="sv-SE" sz="1400" b="1" dirty="0"/>
              <a:t>Inför styrmedel för att begränsa möjligheten att söka nya eller förlänga tillstånd för torvtäkt. </a:t>
            </a:r>
          </a:p>
          <a:p>
            <a:pPr marL="342900" lvl="1" indent="0" fontAlgn="base">
              <a:lnSpc>
                <a:spcPct val="150000"/>
              </a:lnSpc>
              <a:buNone/>
            </a:pPr>
            <a:r>
              <a:rPr lang="sv-SE" sz="900" b="1" dirty="0"/>
              <a:t>Begränsa möjligheten </a:t>
            </a:r>
            <a:r>
              <a:rPr lang="sv-SE" sz="900" dirty="0"/>
              <a:t>att kunna </a:t>
            </a:r>
            <a:r>
              <a:rPr lang="sv-SE" sz="900" b="1" dirty="0"/>
              <a:t>söka nytt, eller förlängt, tillstånd </a:t>
            </a:r>
            <a:r>
              <a:rPr lang="sv-SE" sz="900" dirty="0"/>
              <a:t>till </a:t>
            </a:r>
            <a:r>
              <a:rPr lang="sv-SE" sz="900" b="1" dirty="0"/>
              <a:t>torvtäkt</a:t>
            </a:r>
            <a:r>
              <a:rPr lang="sv-SE" sz="900" dirty="0"/>
              <a:t> från och med 1 januari 2026 till de fall det bedöms nödvändigt för total-försvarets behov av energitorv som </a:t>
            </a:r>
            <a:r>
              <a:rPr lang="sv-SE" sz="900" b="1" dirty="0"/>
              <a:t>beredskapsbränsle</a:t>
            </a:r>
            <a:r>
              <a:rPr lang="sv-SE" sz="900" dirty="0"/>
              <a:t>, enligt Miljömålsberedningens förslag (SOU 2025:21, förslag 12.5). Efter att denna åtgärd träder i kraft löper tillstånd för torvtäkter ut över tid och läggs då ned. Enligt miljömålsbredningens uppskattning skulle förslaget halvera arealen torvtäkter på 10 år och vara i princip helt </a:t>
            </a:r>
            <a:r>
              <a:rPr lang="sv-SE" sz="900" dirty="0" err="1"/>
              <a:t>utfasade</a:t>
            </a:r>
            <a:r>
              <a:rPr lang="sv-SE" sz="900" dirty="0"/>
              <a:t> efter 25 år. En utredning pågår för att föreslå åtgärder för att begränsa klimateffekterna av odlingstorv (Dir. 2025:29). </a:t>
            </a:r>
          </a:p>
          <a:p>
            <a:pPr marL="0" indent="0" fontAlgn="base">
              <a:lnSpc>
                <a:spcPct val="150000"/>
              </a:lnSpc>
              <a:buNone/>
            </a:pPr>
            <a:r>
              <a:rPr lang="sv-SE" sz="1400" b="1" dirty="0"/>
              <a:t>Prioritera återvätning som efterbehandling av nedlagda torvtäkter</a:t>
            </a:r>
            <a:r>
              <a:rPr lang="sv-SE" sz="1400" dirty="0"/>
              <a:t>. </a:t>
            </a:r>
          </a:p>
          <a:p>
            <a:pPr marL="342900" lvl="1" indent="0" fontAlgn="base">
              <a:lnSpc>
                <a:spcPct val="150000"/>
              </a:lnSpc>
              <a:buNone/>
            </a:pPr>
            <a:r>
              <a:rPr lang="sv-SE" sz="900" dirty="0"/>
              <a:t>För att öka andelen torvtäkter som efterbehandlas genom </a:t>
            </a:r>
            <a:r>
              <a:rPr lang="sv-SE" sz="900" dirty="0" err="1"/>
              <a:t>återvätning</a:t>
            </a:r>
            <a:r>
              <a:rPr lang="sv-SE" sz="900" dirty="0"/>
              <a:t> bör </a:t>
            </a:r>
            <a:r>
              <a:rPr lang="sv-SE" sz="900" b="1" dirty="0"/>
              <a:t>Länsstyrelserna</a:t>
            </a:r>
            <a:r>
              <a:rPr lang="sv-SE" sz="900" dirty="0"/>
              <a:t> i samband med </a:t>
            </a:r>
            <a:r>
              <a:rPr lang="sv-SE" sz="900" b="1" dirty="0"/>
              <a:t>tillståndsprövning</a:t>
            </a:r>
            <a:r>
              <a:rPr lang="sv-SE" sz="900" dirty="0"/>
              <a:t> av torvtäkter, i enlighet med 16 kap. miljöbalken, som huvudregel </a:t>
            </a:r>
            <a:r>
              <a:rPr lang="sv-SE" sz="900" b="1" dirty="0"/>
              <a:t>ställa</a:t>
            </a:r>
            <a:r>
              <a:rPr lang="sv-SE" sz="900" dirty="0"/>
              <a:t> </a:t>
            </a:r>
            <a:r>
              <a:rPr lang="sv-SE" sz="900" b="1" dirty="0"/>
              <a:t>krav på </a:t>
            </a:r>
            <a:r>
              <a:rPr lang="sv-SE" sz="900" b="1" dirty="0" err="1"/>
              <a:t>återvätning</a:t>
            </a:r>
            <a:r>
              <a:rPr lang="sv-SE" sz="900" b="1" dirty="0"/>
              <a:t> av nedlagda täkter</a:t>
            </a:r>
            <a:r>
              <a:rPr lang="sv-SE" sz="900" dirty="0"/>
              <a:t>. Detta kan genomföras genom förtydliganden i myndighetsinstruktion, nationella riktlinjer eller vägledningar. </a:t>
            </a:r>
          </a:p>
        </p:txBody>
      </p:sp>
      <p:sp>
        <p:nvSpPr>
          <p:cNvPr id="5" name="Platshållare för bildnummer 4">
            <a:extLst>
              <a:ext uri="{FF2B5EF4-FFF2-40B4-BE49-F238E27FC236}">
                <a16:creationId xmlns:a16="http://schemas.microsoft.com/office/drawing/2014/main" id="{81DCEEB2-8A8D-41A1-8ED2-36E0F6234ECB}"/>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78</a:t>
            </a:fld>
            <a:endParaRPr lang="sv-SE">
              <a:solidFill>
                <a:prstClr val="black"/>
              </a:solidFill>
            </a:endParaRPr>
          </a:p>
        </p:txBody>
      </p:sp>
      <p:pic>
        <p:nvPicPr>
          <p:cNvPr id="7" name="Bildobjekt 6">
            <a:extLst>
              <a:ext uri="{FF2B5EF4-FFF2-40B4-BE49-F238E27FC236}">
                <a16:creationId xmlns:a16="http://schemas.microsoft.com/office/drawing/2014/main" id="{D26EF6FF-A8FD-4689-94F1-B945E54685B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824024" y="872201"/>
            <a:ext cx="1198418" cy="3895061"/>
          </a:xfrm>
          <a:prstGeom prst="rect">
            <a:avLst/>
          </a:prstGeom>
        </p:spPr>
      </p:pic>
      <p:sp>
        <p:nvSpPr>
          <p:cNvPr id="4" name="Platshållare för datum 3">
            <a:extLst>
              <a:ext uri="{FF2B5EF4-FFF2-40B4-BE49-F238E27FC236}">
                <a16:creationId xmlns:a16="http://schemas.microsoft.com/office/drawing/2014/main" id="{323BACA6-9470-48EC-BFFE-71046845CED3}"/>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Tree>
    <p:extLst>
      <p:ext uri="{BB962C8B-B14F-4D97-AF65-F5344CB8AC3E}">
        <p14:creationId xmlns:p14="http://schemas.microsoft.com/office/powerpoint/2010/main" val="872770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D1696-551B-43A9-AD8D-6BE4B5C76C7A}"/>
              </a:ext>
            </a:extLst>
          </p:cNvPr>
          <p:cNvSpPr>
            <a:spLocks noGrp="1"/>
          </p:cNvSpPr>
          <p:nvPr>
            <p:ph type="title"/>
          </p:nvPr>
        </p:nvSpPr>
        <p:spPr>
          <a:xfrm>
            <a:off x="943797" y="690862"/>
            <a:ext cx="6852252" cy="557193"/>
          </a:xfrm>
          <a:solidFill>
            <a:schemeClr val="bg1">
              <a:alpha val="78000"/>
            </a:schemeClr>
          </a:solidFill>
          <a:ln>
            <a:noFill/>
          </a:ln>
        </p:spPr>
        <p:txBody>
          <a:bodyPr>
            <a:normAutofit/>
          </a:bodyPr>
          <a:lstStyle/>
          <a:p>
            <a:r>
              <a:rPr lang="sv-SE" sz="2700" b="1" dirty="0">
                <a:latin typeface="+mn-lt"/>
              </a:rPr>
              <a:t>Vattendrag, svämplan och övergödning</a:t>
            </a:r>
          </a:p>
        </p:txBody>
      </p:sp>
      <p:sp>
        <p:nvSpPr>
          <p:cNvPr id="5" name="Platshållare för bildnummer 4">
            <a:extLst>
              <a:ext uri="{FF2B5EF4-FFF2-40B4-BE49-F238E27FC236}">
                <a16:creationId xmlns:a16="http://schemas.microsoft.com/office/drawing/2014/main" id="{746099A9-1AA9-4AC0-B7EC-39F4648C729A}"/>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79</a:t>
            </a:fld>
            <a:endParaRPr lang="sv-SE">
              <a:solidFill>
                <a:prstClr val="black"/>
              </a:solidFill>
            </a:endParaRPr>
          </a:p>
        </p:txBody>
      </p:sp>
      <p:sp>
        <p:nvSpPr>
          <p:cNvPr id="6" name="textruta 5">
            <a:extLst>
              <a:ext uri="{FF2B5EF4-FFF2-40B4-BE49-F238E27FC236}">
                <a16:creationId xmlns:a16="http://schemas.microsoft.com/office/drawing/2014/main" id="{01000A02-0DAC-4085-9FC1-DFDE7C2912F9}"/>
              </a:ext>
            </a:extLst>
          </p:cNvPr>
          <p:cNvSpPr txBox="1"/>
          <p:nvPr/>
        </p:nvSpPr>
        <p:spPr>
          <a:xfrm>
            <a:off x="943797" y="1535608"/>
            <a:ext cx="7585348" cy="3462486"/>
          </a:xfrm>
          <a:prstGeom prst="rect">
            <a:avLst/>
          </a:prstGeom>
          <a:solidFill>
            <a:schemeClr val="bg1">
              <a:alpha val="71000"/>
            </a:schemeClr>
          </a:solidFill>
          <a:ln>
            <a:solidFill>
              <a:schemeClr val="accent1"/>
            </a:solidFill>
          </a:ln>
        </p:spPr>
        <p:txBody>
          <a:bodyPr wrap="square" rtlCol="0">
            <a:spAutoFit/>
          </a:bodyPr>
          <a:lstStyle/>
          <a:p>
            <a:pPr marL="457200" indent="-457200">
              <a:lnSpc>
                <a:spcPct val="150000"/>
              </a:lnSpc>
              <a:buFont typeface="Arial" panose="020B0604020202020204" pitchFamily="34" charset="0"/>
              <a:buChar char="•"/>
            </a:pPr>
            <a:r>
              <a:rPr lang="sv-SE" dirty="0"/>
              <a:t>Icke-försämring av våtmarker</a:t>
            </a:r>
          </a:p>
          <a:p>
            <a:pPr marL="457200" indent="-457200">
              <a:lnSpc>
                <a:spcPct val="150000"/>
              </a:lnSpc>
              <a:buFont typeface="Arial" panose="020B0604020202020204" pitchFamily="34" charset="0"/>
              <a:buChar char="•"/>
            </a:pPr>
            <a:r>
              <a:rPr lang="sv-SE" dirty="0"/>
              <a:t>Åtgärder för att nå målen i artikel 4</a:t>
            </a:r>
          </a:p>
          <a:p>
            <a:pPr marL="457200" indent="-457200">
              <a:lnSpc>
                <a:spcPct val="150000"/>
              </a:lnSpc>
              <a:buFont typeface="Arial" panose="020B0604020202020204" pitchFamily="34" charset="0"/>
              <a:buChar char="•"/>
            </a:pPr>
            <a:r>
              <a:rPr lang="sv-SE" dirty="0"/>
              <a:t>Biotopvård i fysiskt påverkade vatten</a:t>
            </a:r>
          </a:p>
          <a:p>
            <a:pPr marL="457200" indent="-457200">
              <a:lnSpc>
                <a:spcPct val="150000"/>
              </a:lnSpc>
              <a:buFont typeface="Arial" panose="020B0604020202020204" pitchFamily="34" charset="0"/>
              <a:buChar char="•"/>
            </a:pPr>
            <a:r>
              <a:rPr lang="sv-SE" dirty="0"/>
              <a:t>Åtgärder för </a:t>
            </a:r>
            <a:r>
              <a:rPr lang="sv-SE" dirty="0" err="1"/>
              <a:t>konnektivitet</a:t>
            </a:r>
            <a:r>
              <a:rPr lang="sv-SE" dirty="0"/>
              <a:t> och </a:t>
            </a:r>
            <a:r>
              <a:rPr lang="sv-SE" dirty="0" err="1"/>
              <a:t>svmäplanens</a:t>
            </a:r>
            <a:r>
              <a:rPr lang="sv-SE" dirty="0"/>
              <a:t> naturliga funktioner</a:t>
            </a:r>
          </a:p>
          <a:p>
            <a:pPr marL="457200" indent="-457200">
              <a:lnSpc>
                <a:spcPct val="150000"/>
              </a:lnSpc>
              <a:buFont typeface="Arial" panose="020B0604020202020204" pitchFamily="34" charset="0"/>
              <a:buChar char="•"/>
            </a:pPr>
            <a:r>
              <a:rPr lang="sv-SE" dirty="0"/>
              <a:t>Åtgärder mot torka och vattenbrist</a:t>
            </a:r>
          </a:p>
          <a:p>
            <a:pPr marL="457200" indent="-457200">
              <a:lnSpc>
                <a:spcPct val="150000"/>
              </a:lnSpc>
              <a:buFont typeface="Arial" panose="020B0604020202020204" pitchFamily="34" charset="0"/>
              <a:buChar char="•"/>
            </a:pPr>
            <a:r>
              <a:rPr lang="sv-SE" dirty="0"/>
              <a:t>Åtgärder för att bevara </a:t>
            </a:r>
            <a:r>
              <a:rPr lang="sv-SE" dirty="0" err="1"/>
              <a:t>kantzoner</a:t>
            </a:r>
            <a:r>
              <a:rPr lang="sv-SE" dirty="0"/>
              <a:t> vid vattenmiljöer</a:t>
            </a:r>
            <a:endParaRPr lang="sv-SE" sz="2600" dirty="0"/>
          </a:p>
          <a:p>
            <a:pPr marL="457200" indent="-457200">
              <a:lnSpc>
                <a:spcPct val="150000"/>
              </a:lnSpc>
              <a:buFont typeface="Arial" panose="020B0604020202020204" pitchFamily="34" charset="0"/>
              <a:buChar char="•"/>
            </a:pPr>
            <a:endParaRPr lang="sv-SE" sz="2600"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36931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E0582-9D11-FA59-667F-4504FD5395FC}"/>
              </a:ext>
            </a:extLst>
          </p:cNvPr>
          <p:cNvSpPr>
            <a:spLocks noGrp="1"/>
          </p:cNvSpPr>
          <p:nvPr>
            <p:ph type="title"/>
          </p:nvPr>
        </p:nvSpPr>
        <p:spPr>
          <a:xfrm>
            <a:off x="885823" y="-897731"/>
            <a:ext cx="6784475" cy="897731"/>
          </a:xfrm>
        </p:spPr>
        <p:txBody>
          <a:bodyPr vert="horz" lIns="91440" tIns="45720" rIns="91440" bIns="45720" rtlCol="0" anchor="b">
            <a:normAutofit/>
          </a:bodyPr>
          <a:lstStyle/>
          <a:p>
            <a:r>
              <a:rPr lang="sv-SE" dirty="0"/>
              <a:t>Vilka mål som varje artikel ska uppfylla</a:t>
            </a:r>
          </a:p>
        </p:txBody>
      </p:sp>
      <p:pic>
        <p:nvPicPr>
          <p:cNvPr id="10" name="Bildobjekt 9" descr="En illustration över de olika artiklarna och vad de ska bidra till. Artikel 4 och 5 Mål för restaurering och återskapande, artikel 8,10,11,12,13 - Uppnå en ökande trend till dess att tillfredsstälande nivåer har uppnåtts, Artikel 9 - Bidra till att uppfylla unionens mål">
            <a:extLst>
              <a:ext uri="{FF2B5EF4-FFF2-40B4-BE49-F238E27FC236}">
                <a16:creationId xmlns:a16="http://schemas.microsoft.com/office/drawing/2014/main" id="{252C76D3-4D6D-4208-BFF7-FF090351D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119" y="720630"/>
            <a:ext cx="8007762" cy="3702240"/>
          </a:xfrm>
          <a:prstGeom prst="rect">
            <a:avLst/>
          </a:prstGeom>
        </p:spPr>
      </p:pic>
      <p:sp>
        <p:nvSpPr>
          <p:cNvPr id="4" name="Platshållare för datum 3">
            <a:extLst>
              <a:ext uri="{FF2B5EF4-FFF2-40B4-BE49-F238E27FC236}">
                <a16:creationId xmlns:a16="http://schemas.microsoft.com/office/drawing/2014/main" id="{E2647A5F-E7AE-49F9-939E-A62C4BB3CE1D}"/>
              </a:ext>
            </a:extLst>
          </p:cNvPr>
          <p:cNvSpPr>
            <a:spLocks noGrp="1"/>
          </p:cNvSpPr>
          <p:nvPr>
            <p:ph type="dt" sz="half" idx="10"/>
          </p:nvPr>
        </p:nvSpPr>
        <p:spPr/>
        <p:txBody>
          <a:bodyPr/>
          <a:lstStyle/>
          <a:p>
            <a:pPr defTabSz="685800"/>
            <a:fld id="{02C1DF7C-1B79-435D-B811-C0A1F8F37436}" type="datetime1">
              <a:rPr lang="sv-SE" smtClean="0">
                <a:solidFill>
                  <a:prstClr val="white"/>
                </a:solidFill>
              </a:rPr>
              <a:pPr defTabSz="685800"/>
              <a:t>2025-10-23</a:t>
            </a:fld>
            <a:endParaRPr lang="sv-SE">
              <a:solidFill>
                <a:prstClr val="white"/>
              </a:solidFill>
            </a:endParaRPr>
          </a:p>
        </p:txBody>
      </p:sp>
      <p:sp>
        <p:nvSpPr>
          <p:cNvPr id="5" name="Platshållare för bildnummer 4">
            <a:extLst>
              <a:ext uri="{FF2B5EF4-FFF2-40B4-BE49-F238E27FC236}">
                <a16:creationId xmlns:a16="http://schemas.microsoft.com/office/drawing/2014/main" id="{18950268-8CA7-4E10-BFF1-361019ECD81E}"/>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8</a:t>
            </a:fld>
            <a:endParaRPr lang="sv-SE">
              <a:solidFill>
                <a:prstClr val="black"/>
              </a:solidFill>
            </a:endParaRPr>
          </a:p>
        </p:txBody>
      </p:sp>
    </p:spTree>
    <p:extLst>
      <p:ext uri="{BB962C8B-B14F-4D97-AF65-F5344CB8AC3E}">
        <p14:creationId xmlns:p14="http://schemas.microsoft.com/office/powerpoint/2010/main" val="587875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D25840-C11D-494E-A415-396E3F045843}"/>
              </a:ext>
            </a:extLst>
          </p:cNvPr>
          <p:cNvSpPr>
            <a:spLocks noGrp="1"/>
          </p:cNvSpPr>
          <p:nvPr>
            <p:ph type="title"/>
          </p:nvPr>
        </p:nvSpPr>
        <p:spPr/>
        <p:txBody>
          <a:bodyPr/>
          <a:lstStyle/>
          <a:p>
            <a:r>
              <a:rPr lang="sv-SE" dirty="0"/>
              <a:t>Icke-försämring av våtmarker</a:t>
            </a:r>
          </a:p>
        </p:txBody>
      </p:sp>
      <p:sp>
        <p:nvSpPr>
          <p:cNvPr id="9" name="textruta 8">
            <a:extLst>
              <a:ext uri="{FF2B5EF4-FFF2-40B4-BE49-F238E27FC236}">
                <a16:creationId xmlns:a16="http://schemas.microsoft.com/office/drawing/2014/main" id="{E6574CBF-C5B8-4928-B424-FD73D2EF52FD}"/>
              </a:ext>
            </a:extLst>
          </p:cNvPr>
          <p:cNvSpPr txBox="1"/>
          <p:nvPr/>
        </p:nvSpPr>
        <p:spPr>
          <a:xfrm>
            <a:off x="129601" y="656359"/>
            <a:ext cx="400110" cy="3830782"/>
          </a:xfrm>
          <a:prstGeom prst="rect">
            <a:avLst/>
          </a:prstGeom>
          <a:noFill/>
        </p:spPr>
        <p:txBody>
          <a:bodyPr vert="vert270" wrap="square" rtlCol="0">
            <a:spAutoFit/>
          </a:bodyPr>
          <a:lstStyle/>
          <a:p>
            <a:r>
              <a:rPr lang="sv-SE" sz="1400" dirty="0">
                <a:solidFill>
                  <a:schemeClr val="tx1">
                    <a:alpha val="30000"/>
                  </a:schemeClr>
                </a:solidFill>
              </a:rPr>
              <a:t>ORGANOGENA JORDAR OCH VÅTMARKER</a:t>
            </a:r>
          </a:p>
        </p:txBody>
      </p:sp>
      <p:sp>
        <p:nvSpPr>
          <p:cNvPr id="3" name="Platshållare för innehåll 2">
            <a:extLst>
              <a:ext uri="{FF2B5EF4-FFF2-40B4-BE49-F238E27FC236}">
                <a16:creationId xmlns:a16="http://schemas.microsoft.com/office/drawing/2014/main" id="{495A0B5A-1F3B-46C9-80C1-B9435EC2BEC2}"/>
              </a:ext>
            </a:extLst>
          </p:cNvPr>
          <p:cNvSpPr>
            <a:spLocks noGrp="1"/>
          </p:cNvSpPr>
          <p:nvPr>
            <p:ph idx="1"/>
          </p:nvPr>
        </p:nvSpPr>
        <p:spPr/>
        <p:txBody>
          <a:bodyPr>
            <a:normAutofit/>
          </a:bodyPr>
          <a:lstStyle/>
          <a:p>
            <a:pPr marL="0" indent="0">
              <a:buNone/>
            </a:pPr>
            <a:r>
              <a:rPr lang="sv-SE" b="1" dirty="0"/>
              <a:t>Samrådsplikt vid dikesrensning och förbättrad tillsyn</a:t>
            </a:r>
          </a:p>
          <a:p>
            <a:pPr marL="342900" lvl="1" indent="0">
              <a:lnSpc>
                <a:spcPct val="150000"/>
              </a:lnSpc>
              <a:buNone/>
            </a:pPr>
            <a:r>
              <a:rPr lang="sv-SE" sz="800" dirty="0"/>
              <a:t>Den faktiska omfattningen av rensningar är svår att uppskatta och skiljer sig mycket åt mellan olika regioner. Fördjupning vid rensning kan ske såväl med som utan tillstånd. Det kan vara svårt att avgöra om rensning skett till otillåtet djup. Idag gäller anmälningsplikt för dikesrensning som kan skada fisket (till länsstyrelsen) och för viss dikesrensning i skogen (12:6-samråd hos Skogsstyrelsen). För att minska den hydrologiska påverkan på våtmarker från dikesrensning, även utanför skogen, föreslås allmän anmälningsplikt (12:6-samråd) vid dikesrensning till länsstyrelsen eller Skogsstyrelsen där tillsynsmyndigheten kan förelägga den anmälningsskyldige att vidta de åtgärder som behövs för att begränsa eller motverka skada på våtmarkslivsmiljötyper. Om sådana åtgärder inte är tillräckliga, och det är nödvändigt för skyddet av naturmiljön, får myndigheten förbjuda verksamheten. Genom att införa en </a:t>
            </a:r>
            <a:r>
              <a:rPr lang="sv-SE" sz="800" b="1" dirty="0"/>
              <a:t>generell anmälningsplikt vid dikesrensning i eller utanför skogen kan myndigheterna stödja utövaren i bedömningen om det skulle kunna påverka en livsmiljötyp </a:t>
            </a:r>
            <a:r>
              <a:rPr lang="sv-SE" sz="800" dirty="0"/>
              <a:t>och därmed leda till en försämring av tillståndet. För att få till en utökning av anmälningsplikten som föreslås här behövs det utökade personella resurser hos tillsynsmyndigheten, förbättrad digital infrastruktur samt utbildning kring livsmiljötyperna. </a:t>
            </a:r>
          </a:p>
        </p:txBody>
      </p:sp>
      <p:sp>
        <p:nvSpPr>
          <p:cNvPr id="4" name="Platshållare för datum 3">
            <a:extLst>
              <a:ext uri="{FF2B5EF4-FFF2-40B4-BE49-F238E27FC236}">
                <a16:creationId xmlns:a16="http://schemas.microsoft.com/office/drawing/2014/main" id="{146BB704-0705-4CF9-AAD3-B4763F8016F7}"/>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10D739C6-A6EB-4DBB-94CD-3E6895616C9D}"/>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80</a:t>
            </a:fld>
            <a:endParaRPr lang="sv-SE">
              <a:solidFill>
                <a:prstClr val="black"/>
              </a:solidFill>
            </a:endParaRPr>
          </a:p>
        </p:txBody>
      </p:sp>
      <p:pic>
        <p:nvPicPr>
          <p:cNvPr id="8" name="Bildobjekt 7">
            <a:extLst>
              <a:ext uri="{FF2B5EF4-FFF2-40B4-BE49-F238E27FC236}">
                <a16:creationId xmlns:a16="http://schemas.microsoft.com/office/drawing/2014/main" id="{71743D0C-D270-46F3-9278-CD34F4ACFEF3}"/>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flipV="1">
            <a:off x="6780819" y="2415584"/>
            <a:ext cx="3969049" cy="757313"/>
          </a:xfrm>
          <a:prstGeom prst="rect">
            <a:avLst/>
          </a:prstGeom>
        </p:spPr>
      </p:pic>
    </p:spTree>
    <p:extLst>
      <p:ext uri="{BB962C8B-B14F-4D97-AF65-F5344CB8AC3E}">
        <p14:creationId xmlns:p14="http://schemas.microsoft.com/office/powerpoint/2010/main" val="3471619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5AC1D1-63FA-19F7-160D-12457A713B42}"/>
              </a:ext>
            </a:extLst>
          </p:cNvPr>
          <p:cNvSpPr>
            <a:spLocks noGrp="1"/>
          </p:cNvSpPr>
          <p:nvPr>
            <p:ph type="title"/>
          </p:nvPr>
        </p:nvSpPr>
        <p:spPr/>
        <p:txBody>
          <a:bodyPr/>
          <a:lstStyle/>
          <a:p>
            <a:r>
              <a:rPr lang="sv-SE" dirty="0"/>
              <a:t>Artikel 4, biotopvård och </a:t>
            </a:r>
            <a:r>
              <a:rPr lang="sv-SE" dirty="0" err="1"/>
              <a:t>kantzoner</a:t>
            </a:r>
            <a:endParaRPr lang="sv-SE" dirty="0"/>
          </a:p>
        </p:txBody>
      </p:sp>
      <p:sp>
        <p:nvSpPr>
          <p:cNvPr id="3" name="Platshållare för innehåll 2">
            <a:extLst>
              <a:ext uri="{FF2B5EF4-FFF2-40B4-BE49-F238E27FC236}">
                <a16:creationId xmlns:a16="http://schemas.microsoft.com/office/drawing/2014/main" id="{14F28F3E-8F11-D4F1-F3BD-116F1C9C634B}"/>
              </a:ext>
            </a:extLst>
          </p:cNvPr>
          <p:cNvSpPr>
            <a:spLocks noGrp="1"/>
          </p:cNvSpPr>
          <p:nvPr>
            <p:ph idx="1"/>
          </p:nvPr>
        </p:nvSpPr>
        <p:spPr/>
        <p:txBody>
          <a:bodyPr/>
          <a:lstStyle/>
          <a:p>
            <a:pPr marL="0" indent="0">
              <a:buNone/>
            </a:pPr>
            <a:r>
              <a:rPr lang="sv-SE" sz="1400" b="1" dirty="0"/>
              <a:t>Åtgärder för satta nå målen i artikel 4: Övergödning</a:t>
            </a:r>
          </a:p>
          <a:p>
            <a:pPr marL="342900" lvl="1" indent="0">
              <a:lnSpc>
                <a:spcPct val="150000"/>
              </a:lnSpc>
              <a:buNone/>
            </a:pPr>
            <a:r>
              <a:rPr lang="sv-SE" sz="800" dirty="0"/>
              <a:t>Befintliga styrmedel för övergödningsåtgärder är i första hand ekonomiska ersättningar, lagkrav för verksamheter och enskilda samt avgifter på handelsgödsel. Ett preliminärt förslag </a:t>
            </a:r>
            <a:r>
              <a:rPr lang="sv-SE" sz="800" b="1" dirty="0"/>
              <a:t>är justering av befintliga styrmedel </a:t>
            </a:r>
            <a:r>
              <a:rPr lang="sv-SE" sz="800" dirty="0"/>
              <a:t>för att bättre träffa förordningens mål.</a:t>
            </a:r>
          </a:p>
          <a:p>
            <a:pPr marL="0" indent="0">
              <a:buNone/>
            </a:pPr>
            <a:r>
              <a:rPr lang="sv-SE" sz="1400" b="1" dirty="0"/>
              <a:t>Biotopvård i fysisk påverkade vatten</a:t>
            </a:r>
          </a:p>
          <a:p>
            <a:pPr marL="342900" lvl="1" indent="0">
              <a:lnSpc>
                <a:spcPct val="150000"/>
              </a:lnSpc>
              <a:buNone/>
            </a:pPr>
            <a:r>
              <a:rPr lang="sv-SE" sz="800" dirty="0"/>
              <a:t>Det huvudsakliga styrmedlet idag är statsbidrag och andra stöd för åtgärdsarbetet. Framöver </a:t>
            </a:r>
            <a:r>
              <a:rPr lang="sv-SE" sz="800" b="1" dirty="0"/>
              <a:t>behöver bidragen öka kraftigt</a:t>
            </a:r>
            <a:r>
              <a:rPr lang="sv-SE" sz="800" dirty="0"/>
              <a:t>, strategisk </a:t>
            </a:r>
            <a:r>
              <a:rPr lang="sv-SE" sz="800" b="1" dirty="0"/>
              <a:t>målstyrning, system för avrinningsvis åtgärdsplanering</a:t>
            </a:r>
            <a:r>
              <a:rPr lang="sv-SE" sz="800" dirty="0"/>
              <a:t>, stödsystem för </a:t>
            </a:r>
            <a:r>
              <a:rPr lang="sv-SE" sz="800" b="1" dirty="0"/>
              <a:t>åtgärdssamordning</a:t>
            </a:r>
            <a:r>
              <a:rPr lang="sv-SE" sz="800" dirty="0"/>
              <a:t> och kompetensförsörjning, tex genom kompetenscenter etableras. Biotopvård för sjöar behöver utvecklas och samverkan mellan nationella myndigheter förbättras.</a:t>
            </a:r>
          </a:p>
          <a:p>
            <a:pPr marL="0" indent="0">
              <a:buNone/>
            </a:pPr>
            <a:r>
              <a:rPr lang="sv-SE" sz="1400" b="1" dirty="0"/>
              <a:t>Åtgärder för att bevara </a:t>
            </a:r>
            <a:r>
              <a:rPr lang="sv-SE" sz="1400" b="1" dirty="0" err="1"/>
              <a:t>kantzoner</a:t>
            </a:r>
            <a:r>
              <a:rPr lang="sv-SE" sz="1400" b="1" dirty="0"/>
              <a:t> vid vattenmiljöer</a:t>
            </a:r>
          </a:p>
          <a:p>
            <a:pPr marL="342900" lvl="1" indent="0">
              <a:lnSpc>
                <a:spcPct val="150000"/>
              </a:lnSpc>
              <a:buNone/>
            </a:pPr>
            <a:r>
              <a:rPr lang="sv-SE" sz="800" b="1" dirty="0"/>
              <a:t>Styrmedel för att värna </a:t>
            </a:r>
            <a:r>
              <a:rPr lang="sv-SE" sz="800" b="1" dirty="0" err="1"/>
              <a:t>kantzoner</a:t>
            </a:r>
            <a:r>
              <a:rPr lang="sv-SE" sz="800" dirty="0"/>
              <a:t> vid vatten hanteras delvis i skogs och jordbruksavsnitten. Styrmedel kan vara </a:t>
            </a:r>
            <a:r>
              <a:rPr lang="sv-SE" sz="800" b="1" dirty="0"/>
              <a:t>ökad rådgivning och stöd</a:t>
            </a:r>
            <a:r>
              <a:rPr lang="sv-SE" sz="800" dirty="0"/>
              <a:t>, </a:t>
            </a:r>
            <a:r>
              <a:rPr lang="sv-SE" sz="800" b="1" dirty="0"/>
              <a:t>skärpt tillämpning eller utformning av befintlig lagstiftning </a:t>
            </a:r>
            <a:r>
              <a:rPr lang="sv-SE" sz="800" dirty="0"/>
              <a:t>eller ökat nyttjande av områdesskydd i form av biotopskydd, naturreservat eller frivilliga avsättningar. </a:t>
            </a:r>
          </a:p>
          <a:p>
            <a:pPr lvl="1"/>
            <a:endParaRPr lang="sv-SE" sz="1100" b="1" dirty="0"/>
          </a:p>
        </p:txBody>
      </p:sp>
      <p:sp>
        <p:nvSpPr>
          <p:cNvPr id="4" name="Platshållare för datum 3">
            <a:extLst>
              <a:ext uri="{FF2B5EF4-FFF2-40B4-BE49-F238E27FC236}">
                <a16:creationId xmlns:a16="http://schemas.microsoft.com/office/drawing/2014/main" id="{280E936C-275A-C4D9-A335-BF5769477D9F}"/>
              </a:ext>
            </a:extLst>
          </p:cNvPr>
          <p:cNvSpPr>
            <a:spLocks noGrp="1"/>
          </p:cNvSpPr>
          <p:nvPr>
            <p:ph type="dt" sz="half" idx="10"/>
          </p:nvPr>
        </p:nvSpPr>
        <p:spPr/>
        <p:txBody>
          <a:bodyPr/>
          <a:lstStyle/>
          <a:p>
            <a:pPr defTabSz="685783"/>
            <a:fld id="{A52115D9-90C1-4323-9061-A59F5A81CCD6}" type="datetime1">
              <a:rPr lang="sv-SE" smtClean="0">
                <a:solidFill>
                  <a:prstClr val="black"/>
                </a:solidFill>
              </a:rPr>
              <a:pPr defTabSz="685783"/>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30A27056-AAE6-AF48-96F5-E44516943A56}"/>
              </a:ext>
            </a:extLst>
          </p:cNvPr>
          <p:cNvSpPr>
            <a:spLocks noGrp="1"/>
          </p:cNvSpPr>
          <p:nvPr>
            <p:ph type="sldNum" sz="quarter" idx="12"/>
          </p:nvPr>
        </p:nvSpPr>
        <p:spPr/>
        <p:txBody>
          <a:bodyPr/>
          <a:lstStyle/>
          <a:p>
            <a:pPr defTabSz="685783"/>
            <a:fld id="{65F77AD7-FA98-4CB2-84AA-7A4F4C714045}" type="slidenum">
              <a:rPr lang="sv-SE" smtClean="0">
                <a:solidFill>
                  <a:prstClr val="black"/>
                </a:solidFill>
              </a:rPr>
              <a:pPr defTabSz="685783"/>
              <a:t>81</a:t>
            </a:fld>
            <a:endParaRPr lang="sv-SE">
              <a:solidFill>
                <a:prstClr val="black"/>
              </a:solidFill>
            </a:endParaRPr>
          </a:p>
        </p:txBody>
      </p:sp>
      <p:pic>
        <p:nvPicPr>
          <p:cNvPr id="7" name="Bildobjekt 6">
            <a:extLst>
              <a:ext uri="{FF2B5EF4-FFF2-40B4-BE49-F238E27FC236}">
                <a16:creationId xmlns:a16="http://schemas.microsoft.com/office/drawing/2014/main" id="{F46CD349-BC8F-4DF3-9D34-B14670FA1533}"/>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428582" y="2428083"/>
            <a:ext cx="4292162" cy="1138672"/>
          </a:xfrm>
          <a:prstGeom prst="rect">
            <a:avLst/>
          </a:prstGeom>
        </p:spPr>
      </p:pic>
    </p:spTree>
    <p:extLst>
      <p:ext uri="{BB962C8B-B14F-4D97-AF65-F5344CB8AC3E}">
        <p14:creationId xmlns:p14="http://schemas.microsoft.com/office/powerpoint/2010/main" val="17197500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02E973-F809-7729-011F-64BA4DE6DAA2}"/>
              </a:ext>
            </a:extLst>
          </p:cNvPr>
          <p:cNvSpPr>
            <a:spLocks noGrp="1"/>
          </p:cNvSpPr>
          <p:nvPr>
            <p:ph type="title"/>
          </p:nvPr>
        </p:nvSpPr>
        <p:spPr/>
        <p:txBody>
          <a:bodyPr/>
          <a:lstStyle/>
          <a:p>
            <a:r>
              <a:rPr lang="sv-SE" dirty="0"/>
              <a:t>Åtgärder för </a:t>
            </a:r>
            <a:r>
              <a:rPr lang="sv-SE" dirty="0" err="1"/>
              <a:t>konnektivitet</a:t>
            </a:r>
            <a:r>
              <a:rPr lang="sv-SE" dirty="0"/>
              <a:t> och </a:t>
            </a:r>
            <a:r>
              <a:rPr lang="sv-SE" dirty="0" err="1"/>
              <a:t>svämplanens</a:t>
            </a:r>
            <a:r>
              <a:rPr lang="sv-SE" dirty="0"/>
              <a:t> naturliga funktioner </a:t>
            </a:r>
          </a:p>
        </p:txBody>
      </p:sp>
      <p:sp>
        <p:nvSpPr>
          <p:cNvPr id="3" name="Platshållare för innehåll 2">
            <a:extLst>
              <a:ext uri="{FF2B5EF4-FFF2-40B4-BE49-F238E27FC236}">
                <a16:creationId xmlns:a16="http://schemas.microsoft.com/office/drawing/2014/main" id="{4134319A-EA72-8495-623F-744A2508CFC4}"/>
              </a:ext>
            </a:extLst>
          </p:cNvPr>
          <p:cNvSpPr>
            <a:spLocks noGrp="1"/>
          </p:cNvSpPr>
          <p:nvPr>
            <p:ph idx="1"/>
          </p:nvPr>
        </p:nvSpPr>
        <p:spPr>
          <a:xfrm>
            <a:off x="885824" y="1369219"/>
            <a:ext cx="6606350" cy="3263504"/>
          </a:xfrm>
        </p:spPr>
        <p:txBody>
          <a:bodyPr>
            <a:normAutofit/>
          </a:bodyPr>
          <a:lstStyle/>
          <a:p>
            <a:pPr marL="0" indent="0">
              <a:buNone/>
            </a:pPr>
            <a:r>
              <a:rPr lang="sv-SE" sz="1500" b="1" dirty="0"/>
              <a:t>Styrmedel för lateral </a:t>
            </a:r>
            <a:r>
              <a:rPr lang="sv-SE" sz="1500" b="1" dirty="0" err="1"/>
              <a:t>konnektivitet</a:t>
            </a:r>
            <a:r>
              <a:rPr lang="sv-SE" sz="1500" b="1" dirty="0"/>
              <a:t> och </a:t>
            </a:r>
            <a:r>
              <a:rPr lang="sv-SE" sz="1500" b="1" dirty="0" err="1"/>
              <a:t>svämplanens</a:t>
            </a:r>
            <a:r>
              <a:rPr lang="sv-SE" sz="1500" b="1" dirty="0"/>
              <a:t> naturliga funktioner</a:t>
            </a:r>
          </a:p>
          <a:p>
            <a:pPr marL="342900" lvl="1" indent="0">
              <a:lnSpc>
                <a:spcPct val="150000"/>
              </a:lnSpc>
              <a:buNone/>
            </a:pPr>
            <a:r>
              <a:rPr lang="sv-SE" sz="800" dirty="0"/>
              <a:t>Befintliga styrmedel omfattar lagstiftning som reglerar vattenanvändning, regler kring markavvattning i skog och jordbruk samt statsbidrag till våtmarksåtgärder, övergödningsåtgärder och restaurering. Ersättningar inom CAP för tex markanvändning inom </a:t>
            </a:r>
            <a:r>
              <a:rPr lang="sv-SE" sz="800" dirty="0" err="1"/>
              <a:t>svämplanen</a:t>
            </a:r>
            <a:r>
              <a:rPr lang="sv-SE" sz="800" dirty="0"/>
              <a:t> och regelverk inom skogsbruket, särskilt kring miljöhänsyn för vattenmiljöer är också centrala. Information och rådgivning inom området ska också ses som styrmedel. Förändrade styrmedel bedöms nödvändiga och det kan tex omfatta ändringar i </a:t>
            </a:r>
            <a:r>
              <a:rPr lang="sv-SE" sz="800" b="1" dirty="0"/>
              <a:t>vattenlagstiftningen, strukturerad översyn av befintliga markavvattningsanläggningar och åtgärder för bättre hänsyn till vatten och </a:t>
            </a:r>
            <a:r>
              <a:rPr lang="sv-SE" sz="800" b="1" dirty="0" err="1"/>
              <a:t>svämplan</a:t>
            </a:r>
            <a:r>
              <a:rPr lang="sv-SE" sz="800" b="1" dirty="0"/>
              <a:t> i skogsbruket, antingen genom skärpning av regelverk eller andra metoder om det anses möjlig</a:t>
            </a:r>
            <a:r>
              <a:rPr lang="sv-SE" sz="800" dirty="0"/>
              <a:t>t. Mycket av styrmedelsåtgärder återfinns även i kapitlen om skogs- och jordbruksekosystem.</a:t>
            </a:r>
          </a:p>
          <a:p>
            <a:pPr marL="342900" lvl="1" indent="0">
              <a:lnSpc>
                <a:spcPct val="150000"/>
              </a:lnSpc>
              <a:buNone/>
            </a:pPr>
            <a:r>
              <a:rPr lang="sv-SE" sz="800" dirty="0"/>
              <a:t>Åtgärder för att förbättra lateral </a:t>
            </a:r>
            <a:r>
              <a:rPr lang="sv-SE" sz="800" dirty="0" err="1"/>
              <a:t>konnektivitet</a:t>
            </a:r>
            <a:r>
              <a:rPr lang="sv-SE" sz="800" dirty="0"/>
              <a:t> kan omfatta återställning av historiska rensningar för flottning, </a:t>
            </a:r>
            <a:r>
              <a:rPr lang="sv-SE" sz="800" b="1" dirty="0"/>
              <a:t>återställning av sänkta vattendrag </a:t>
            </a:r>
            <a:r>
              <a:rPr lang="sv-SE" sz="800" dirty="0"/>
              <a:t>så att de åter får kontakt med sina </a:t>
            </a:r>
            <a:r>
              <a:rPr lang="sv-SE" sz="800" dirty="0" err="1"/>
              <a:t>svämplan</a:t>
            </a:r>
            <a:r>
              <a:rPr lang="sv-SE" sz="800" dirty="0"/>
              <a:t> och </a:t>
            </a:r>
            <a:r>
              <a:rPr lang="sv-SE" sz="800" b="1" dirty="0"/>
              <a:t>avveckling av obsoleta invallnings och markavvattningsföretag</a:t>
            </a:r>
            <a:r>
              <a:rPr lang="sv-SE" sz="800" dirty="0"/>
              <a:t>. </a:t>
            </a:r>
          </a:p>
          <a:p>
            <a:pPr marL="342900" lvl="1" indent="0">
              <a:lnSpc>
                <a:spcPct val="150000"/>
              </a:lnSpc>
              <a:buNone/>
            </a:pPr>
            <a:r>
              <a:rPr lang="sv-SE" sz="800" dirty="0"/>
              <a:t>Åtgärder för att förbättra funktionerna på </a:t>
            </a:r>
            <a:r>
              <a:rPr lang="sv-SE" sz="800" dirty="0" err="1"/>
              <a:t>svämplanen</a:t>
            </a:r>
            <a:r>
              <a:rPr lang="sv-SE" sz="800" dirty="0"/>
              <a:t> kan handla om att </a:t>
            </a:r>
            <a:r>
              <a:rPr lang="sv-SE" sz="800" b="1" dirty="0"/>
              <a:t>lägga igen diken som hindrar vatten från att sprida sig över </a:t>
            </a:r>
            <a:r>
              <a:rPr lang="sv-SE" sz="800" b="1" dirty="0" err="1"/>
              <a:t>svämplanen</a:t>
            </a:r>
            <a:r>
              <a:rPr lang="sv-SE" sz="800" dirty="0"/>
              <a:t>, </a:t>
            </a:r>
            <a:r>
              <a:rPr lang="sv-SE" sz="800" b="1" dirty="0"/>
              <a:t>återställning av våtmarker på </a:t>
            </a:r>
            <a:r>
              <a:rPr lang="sv-SE" sz="800" b="1" dirty="0" err="1"/>
              <a:t>svämplanen</a:t>
            </a:r>
            <a:r>
              <a:rPr lang="sv-SE" sz="800" dirty="0"/>
              <a:t>, återställning av gamla mindre vattendragsfåror inom </a:t>
            </a:r>
            <a:r>
              <a:rPr lang="sv-SE" sz="800" dirty="0" err="1"/>
              <a:t>svämplanen</a:t>
            </a:r>
            <a:r>
              <a:rPr lang="sv-SE" sz="800" dirty="0"/>
              <a:t>, tex korvsjöar och </a:t>
            </a:r>
            <a:r>
              <a:rPr lang="sv-SE" sz="800" dirty="0" err="1"/>
              <a:t>kvillar</a:t>
            </a:r>
            <a:r>
              <a:rPr lang="sv-SE" sz="800" dirty="0"/>
              <a:t>. </a:t>
            </a:r>
          </a:p>
        </p:txBody>
      </p:sp>
      <p:sp>
        <p:nvSpPr>
          <p:cNvPr id="4" name="Platshållare för datum 3">
            <a:extLst>
              <a:ext uri="{FF2B5EF4-FFF2-40B4-BE49-F238E27FC236}">
                <a16:creationId xmlns:a16="http://schemas.microsoft.com/office/drawing/2014/main" id="{240DDAED-5857-4DF4-E442-997B77D616FA}"/>
              </a:ext>
            </a:extLst>
          </p:cNvPr>
          <p:cNvSpPr>
            <a:spLocks noGrp="1"/>
          </p:cNvSpPr>
          <p:nvPr>
            <p:ph type="dt" sz="half" idx="10"/>
          </p:nvPr>
        </p:nvSpPr>
        <p:spPr/>
        <p:txBody>
          <a:bodyPr/>
          <a:lstStyle/>
          <a:p>
            <a:pPr defTabSz="685783"/>
            <a:fld id="{A52115D9-90C1-4323-9061-A59F5A81CCD6}" type="datetime1">
              <a:rPr lang="sv-SE" smtClean="0">
                <a:solidFill>
                  <a:prstClr val="black"/>
                </a:solidFill>
              </a:rPr>
              <a:pPr defTabSz="685783"/>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65C2F57A-FFF8-0900-948A-B946D76B5A73}"/>
              </a:ext>
            </a:extLst>
          </p:cNvPr>
          <p:cNvSpPr>
            <a:spLocks noGrp="1"/>
          </p:cNvSpPr>
          <p:nvPr>
            <p:ph type="sldNum" sz="quarter" idx="12"/>
          </p:nvPr>
        </p:nvSpPr>
        <p:spPr/>
        <p:txBody>
          <a:bodyPr/>
          <a:lstStyle/>
          <a:p>
            <a:pPr defTabSz="685783"/>
            <a:fld id="{65F77AD7-FA98-4CB2-84AA-7A4F4C714045}" type="slidenum">
              <a:rPr lang="sv-SE" smtClean="0">
                <a:solidFill>
                  <a:prstClr val="black"/>
                </a:solidFill>
              </a:rPr>
              <a:pPr defTabSz="685783"/>
              <a:t>82</a:t>
            </a:fld>
            <a:endParaRPr lang="sv-SE">
              <a:solidFill>
                <a:prstClr val="black"/>
              </a:solidFill>
            </a:endParaRPr>
          </a:p>
        </p:txBody>
      </p:sp>
      <p:pic>
        <p:nvPicPr>
          <p:cNvPr id="7" name="Bildobjekt 6">
            <a:extLst>
              <a:ext uri="{FF2B5EF4-FFF2-40B4-BE49-F238E27FC236}">
                <a16:creationId xmlns:a16="http://schemas.microsoft.com/office/drawing/2014/main" id="{5946EC82-70EB-4645-83CD-5829C31D9E8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379913" y="2003175"/>
            <a:ext cx="3876347" cy="1651827"/>
          </a:xfrm>
          <a:prstGeom prst="rect">
            <a:avLst/>
          </a:prstGeom>
        </p:spPr>
      </p:pic>
    </p:spTree>
    <p:extLst>
      <p:ext uri="{BB962C8B-B14F-4D97-AF65-F5344CB8AC3E}">
        <p14:creationId xmlns:p14="http://schemas.microsoft.com/office/powerpoint/2010/main" val="1616348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AB75B09-03DC-4BF7-88F9-26329547187D}"/>
              </a:ext>
            </a:extLst>
          </p:cNvPr>
          <p:cNvSpPr>
            <a:spLocks noGrp="1"/>
          </p:cNvSpPr>
          <p:nvPr>
            <p:ph type="title"/>
          </p:nvPr>
        </p:nvSpPr>
        <p:spPr/>
        <p:txBody>
          <a:bodyPr/>
          <a:lstStyle/>
          <a:p>
            <a:r>
              <a:rPr lang="sv-SE" sz="2800" dirty="0"/>
              <a:t>Åtgärder mot torka och vattenbrist</a:t>
            </a:r>
            <a:br>
              <a:rPr lang="sv-SE" sz="2800" dirty="0"/>
            </a:br>
            <a:endParaRPr lang="sv-SE" dirty="0"/>
          </a:p>
        </p:txBody>
      </p:sp>
      <p:sp>
        <p:nvSpPr>
          <p:cNvPr id="3" name="Platshållare för innehåll 2">
            <a:extLst>
              <a:ext uri="{FF2B5EF4-FFF2-40B4-BE49-F238E27FC236}">
                <a16:creationId xmlns:a16="http://schemas.microsoft.com/office/drawing/2014/main" id="{78C2795F-8E85-DD8E-3B91-D8DBF37C70A4}"/>
              </a:ext>
            </a:extLst>
          </p:cNvPr>
          <p:cNvSpPr>
            <a:spLocks noGrp="1"/>
          </p:cNvSpPr>
          <p:nvPr>
            <p:ph idx="1"/>
          </p:nvPr>
        </p:nvSpPr>
        <p:spPr/>
        <p:txBody>
          <a:bodyPr>
            <a:normAutofit/>
          </a:bodyPr>
          <a:lstStyle/>
          <a:p>
            <a:pPr marL="0" indent="0">
              <a:buNone/>
            </a:pPr>
            <a:r>
              <a:rPr lang="sv-SE" sz="1400" b="1" dirty="0"/>
              <a:t>Åtgärder mot torka och vattenbrist</a:t>
            </a:r>
          </a:p>
          <a:p>
            <a:pPr marL="342900" lvl="1" indent="0">
              <a:lnSpc>
                <a:spcPct val="150000"/>
              </a:lnSpc>
              <a:buNone/>
            </a:pPr>
            <a:r>
              <a:rPr lang="sv-SE" sz="800" dirty="0"/>
              <a:t>Befintliga styrmedel handlar tex om tillämpningen av vattenförvaltningen med hänsyn till ekologiska flöden vid omprövning av vattenverksamhet, att en större hänsyn tas till hydrologisk påverkan på hela avrinningsområdet vid tillämpning av miljöbalken och tillsyn inklusive bättre register över vattenuttag. </a:t>
            </a:r>
          </a:p>
          <a:p>
            <a:pPr marL="342900" lvl="1" indent="0">
              <a:lnSpc>
                <a:spcPct val="150000"/>
              </a:lnSpc>
              <a:buNone/>
            </a:pPr>
            <a:r>
              <a:rPr lang="sv-SE" sz="800" b="1" dirty="0"/>
              <a:t>Reviderade styrmedel </a:t>
            </a:r>
            <a:r>
              <a:rPr lang="sv-SE" sz="800" dirty="0"/>
              <a:t>är ändringar i miljöbalken kring </a:t>
            </a:r>
            <a:r>
              <a:rPr lang="sv-SE" sz="800" b="1" dirty="0"/>
              <a:t>undantag från tillståndsplikten för vattenuttag</a:t>
            </a:r>
            <a:r>
              <a:rPr lang="sv-SE" sz="800" dirty="0"/>
              <a:t>, ökad tillsyn och att utvidga det generella biotopskyddet för källor så att det även omfattar utströmningsområden i vattendrag. Åtgärder som underlättar anpassning av befintliga vattendomar till ett ändrat klimat är också möjliga styrmedel.</a:t>
            </a:r>
          </a:p>
          <a:p>
            <a:pPr marL="342900" lvl="1" indent="0">
              <a:lnSpc>
                <a:spcPct val="150000"/>
              </a:lnSpc>
              <a:buNone/>
            </a:pPr>
            <a:r>
              <a:rPr lang="sv-SE" sz="800" dirty="0"/>
              <a:t>Åtgärdsförslag skulle kunna vara: Stärk den vattenhållande förmågan i landskapet, Anpassa flödesregimer, ekoflöden i reglerade system(se även skog), Minskade vattenuttag i känsliga system, Skydda utströmningsområden/källor för grundvatten, </a:t>
            </a:r>
            <a:r>
              <a:rPr lang="sv-SE" sz="800" b="1" dirty="0" err="1"/>
              <a:t>Klimatanpassa</a:t>
            </a:r>
            <a:r>
              <a:rPr lang="sv-SE" sz="800" b="1" dirty="0"/>
              <a:t> vattendomar för sänkta/reglerade sjöar </a:t>
            </a:r>
          </a:p>
          <a:p>
            <a:pPr marL="342900" lvl="1" indent="0">
              <a:buNone/>
            </a:pPr>
            <a:endParaRPr lang="sv-SE" sz="800" dirty="0"/>
          </a:p>
        </p:txBody>
      </p:sp>
      <p:sp>
        <p:nvSpPr>
          <p:cNvPr id="5" name="Platshållare för bildnummer 4">
            <a:extLst>
              <a:ext uri="{FF2B5EF4-FFF2-40B4-BE49-F238E27FC236}">
                <a16:creationId xmlns:a16="http://schemas.microsoft.com/office/drawing/2014/main" id="{97B76F05-4AC1-FB83-5E85-55D493A5A016}"/>
              </a:ext>
            </a:extLst>
          </p:cNvPr>
          <p:cNvSpPr>
            <a:spLocks noGrp="1"/>
          </p:cNvSpPr>
          <p:nvPr>
            <p:ph type="sldNum" sz="quarter" idx="12"/>
          </p:nvPr>
        </p:nvSpPr>
        <p:spPr/>
        <p:txBody>
          <a:bodyPr/>
          <a:lstStyle/>
          <a:p>
            <a:pPr defTabSz="685783"/>
            <a:fld id="{65F77AD7-FA98-4CB2-84AA-7A4F4C714045}" type="slidenum">
              <a:rPr lang="sv-SE" smtClean="0">
                <a:solidFill>
                  <a:prstClr val="black"/>
                </a:solidFill>
              </a:rPr>
              <a:pPr defTabSz="685783"/>
              <a:t>83</a:t>
            </a:fld>
            <a:endParaRPr lang="sv-SE">
              <a:solidFill>
                <a:prstClr val="black"/>
              </a:solidFill>
            </a:endParaRPr>
          </a:p>
        </p:txBody>
      </p:sp>
      <p:sp>
        <p:nvSpPr>
          <p:cNvPr id="4" name="Platshållare för datum 3">
            <a:extLst>
              <a:ext uri="{FF2B5EF4-FFF2-40B4-BE49-F238E27FC236}">
                <a16:creationId xmlns:a16="http://schemas.microsoft.com/office/drawing/2014/main" id="{7540B921-D826-A263-28C4-ACC0AD1229C3}"/>
              </a:ext>
              <a:ext uri="{C183D7F6-B498-43B3-948B-1728B52AA6E4}">
                <adec:decorative xmlns:adec="http://schemas.microsoft.com/office/drawing/2017/decorative" val="1"/>
              </a:ext>
            </a:extLst>
          </p:cNvPr>
          <p:cNvSpPr>
            <a:spLocks noGrp="1"/>
          </p:cNvSpPr>
          <p:nvPr>
            <p:ph type="dt" sz="half" idx="10"/>
          </p:nvPr>
        </p:nvSpPr>
        <p:spPr/>
        <p:txBody>
          <a:bodyPr/>
          <a:lstStyle/>
          <a:p>
            <a:pPr defTabSz="685783"/>
            <a:fld id="{A52115D9-90C1-4323-9061-A59F5A81CCD6}" type="datetime1">
              <a:rPr lang="sv-SE" smtClean="0">
                <a:solidFill>
                  <a:prstClr val="black"/>
                </a:solidFill>
              </a:rPr>
              <a:pPr defTabSz="685783"/>
              <a:t>2025-10-23</a:t>
            </a:fld>
            <a:endParaRPr lang="sv-SE">
              <a:solidFill>
                <a:prstClr val="black"/>
              </a:solidFill>
            </a:endParaRPr>
          </a:p>
        </p:txBody>
      </p:sp>
      <p:pic>
        <p:nvPicPr>
          <p:cNvPr id="6" name="Bildobjekt 5">
            <a:extLst>
              <a:ext uri="{FF2B5EF4-FFF2-40B4-BE49-F238E27FC236}">
                <a16:creationId xmlns:a16="http://schemas.microsoft.com/office/drawing/2014/main" id="{32F15FBC-9ABE-424F-9961-FD765665B9F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565353" y="2111357"/>
            <a:ext cx="3880288" cy="1277007"/>
          </a:xfrm>
          <a:prstGeom prst="rect">
            <a:avLst/>
          </a:prstGeom>
        </p:spPr>
      </p:pic>
    </p:spTree>
    <p:extLst>
      <p:ext uri="{BB962C8B-B14F-4D97-AF65-F5344CB8AC3E}">
        <p14:creationId xmlns:p14="http://schemas.microsoft.com/office/powerpoint/2010/main" val="3784656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C5A6B9C-DA57-417D-B06A-2BF43C0374BC}"/>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7" y="0"/>
            <a:ext cx="9146617" cy="4838619"/>
          </a:xfrm>
          <a:prstGeom prst="rect">
            <a:avLst/>
          </a:prstGeom>
        </p:spPr>
      </p:pic>
      <p:sp>
        <p:nvSpPr>
          <p:cNvPr id="2" name="Rubrik 1">
            <a:extLst>
              <a:ext uri="{FF2B5EF4-FFF2-40B4-BE49-F238E27FC236}">
                <a16:creationId xmlns:a16="http://schemas.microsoft.com/office/drawing/2014/main" id="{6B8CF84C-0698-4012-8B3F-F0B53F588BCC}"/>
              </a:ext>
            </a:extLst>
          </p:cNvPr>
          <p:cNvSpPr>
            <a:spLocks noGrp="1"/>
          </p:cNvSpPr>
          <p:nvPr>
            <p:ph type="title"/>
          </p:nvPr>
        </p:nvSpPr>
        <p:spPr>
          <a:xfrm>
            <a:off x="885823" y="752751"/>
            <a:ext cx="2543177" cy="548203"/>
          </a:xfrm>
          <a:solidFill>
            <a:schemeClr val="accent4">
              <a:lumMod val="20000"/>
              <a:lumOff val="80000"/>
              <a:alpha val="41000"/>
            </a:schemeClr>
          </a:solidFill>
        </p:spPr>
        <p:txBody>
          <a:bodyPr>
            <a:normAutofit/>
          </a:bodyPr>
          <a:lstStyle/>
          <a:p>
            <a:pPr>
              <a:spcBef>
                <a:spcPts val="750"/>
              </a:spcBef>
            </a:pPr>
            <a:r>
              <a:rPr lang="sv-SE" sz="1800" dirty="0">
                <a:latin typeface="+mn-lt"/>
                <a:ea typeface="+mn-ea"/>
                <a:cs typeface="+mn-cs"/>
              </a:rPr>
              <a:t>Frågestund</a:t>
            </a:r>
          </a:p>
        </p:txBody>
      </p:sp>
      <p:sp>
        <p:nvSpPr>
          <p:cNvPr id="3" name="Platshållare för innehåll 2">
            <a:extLst>
              <a:ext uri="{FF2B5EF4-FFF2-40B4-BE49-F238E27FC236}">
                <a16:creationId xmlns:a16="http://schemas.microsoft.com/office/drawing/2014/main" id="{F968144F-E28A-44CC-B6DB-874052C9DF9B}"/>
              </a:ext>
            </a:extLst>
          </p:cNvPr>
          <p:cNvSpPr>
            <a:spLocks noGrp="1"/>
          </p:cNvSpPr>
          <p:nvPr>
            <p:ph idx="1"/>
          </p:nvPr>
        </p:nvSpPr>
        <p:spPr>
          <a:xfrm>
            <a:off x="885823" y="1369219"/>
            <a:ext cx="2543177" cy="3263504"/>
          </a:xfrm>
          <a:solidFill>
            <a:schemeClr val="bg1">
              <a:lumMod val="85000"/>
              <a:alpha val="43000"/>
            </a:schemeClr>
          </a:solidFill>
        </p:spPr>
        <p:txBody>
          <a:bodyPr/>
          <a:lstStyle/>
          <a:p>
            <a:r>
              <a:rPr lang="sv-SE" dirty="0"/>
              <a:t>Frågor om själva åtgärdsförslagen hanteras på dialogmötet</a:t>
            </a:r>
          </a:p>
          <a:p>
            <a:r>
              <a:rPr lang="sv-SE" dirty="0"/>
              <a:t>Men andra frågor hanterar vi gärna här</a:t>
            </a:r>
          </a:p>
        </p:txBody>
      </p:sp>
      <p:sp>
        <p:nvSpPr>
          <p:cNvPr id="5" name="Platshållare för bildnummer 4">
            <a:extLst>
              <a:ext uri="{FF2B5EF4-FFF2-40B4-BE49-F238E27FC236}">
                <a16:creationId xmlns:a16="http://schemas.microsoft.com/office/drawing/2014/main" id="{01D12C20-4B7C-44A9-91AF-D4F0303E6BAC}"/>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84</a:t>
            </a:fld>
            <a:endParaRPr lang="sv-SE">
              <a:solidFill>
                <a:prstClr val="black"/>
              </a:solidFill>
            </a:endParaRPr>
          </a:p>
        </p:txBody>
      </p:sp>
      <p:sp>
        <p:nvSpPr>
          <p:cNvPr id="4" name="Platshållare för datum 3">
            <a:extLst>
              <a:ext uri="{FF2B5EF4-FFF2-40B4-BE49-F238E27FC236}">
                <a16:creationId xmlns:a16="http://schemas.microsoft.com/office/drawing/2014/main" id="{27C9C836-737A-4804-9D47-98340C116A4E}"/>
              </a:ext>
              <a:ext uri="{C183D7F6-B498-43B3-948B-1728B52AA6E4}">
                <adec:decorative xmlns:adec="http://schemas.microsoft.com/office/drawing/2017/decorative" val="1"/>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Tree>
    <p:extLst>
      <p:ext uri="{BB962C8B-B14F-4D97-AF65-F5344CB8AC3E}">
        <p14:creationId xmlns:p14="http://schemas.microsoft.com/office/powerpoint/2010/main" val="3938638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CB9B81-1B70-458D-B39E-AF9C17E02E1B}"/>
              </a:ext>
            </a:extLst>
          </p:cNvPr>
          <p:cNvSpPr>
            <a:spLocks noGrp="1"/>
          </p:cNvSpPr>
          <p:nvPr>
            <p:ph type="title"/>
          </p:nvPr>
        </p:nvSpPr>
        <p:spPr/>
        <p:txBody>
          <a:bodyPr/>
          <a:lstStyle/>
          <a:p>
            <a:r>
              <a:rPr lang="sv-SE" dirty="0"/>
              <a:t>Välkomna till dialogmötet</a:t>
            </a:r>
          </a:p>
        </p:txBody>
      </p:sp>
      <p:sp>
        <p:nvSpPr>
          <p:cNvPr id="3" name="Platshållare för innehåll 2">
            <a:extLst>
              <a:ext uri="{FF2B5EF4-FFF2-40B4-BE49-F238E27FC236}">
                <a16:creationId xmlns:a16="http://schemas.microsoft.com/office/drawing/2014/main" id="{5B18A62A-F42F-4981-AA17-56E1F35EC437}"/>
              </a:ext>
            </a:extLst>
          </p:cNvPr>
          <p:cNvSpPr>
            <a:spLocks noGrp="1"/>
          </p:cNvSpPr>
          <p:nvPr>
            <p:ph idx="1"/>
          </p:nvPr>
        </p:nvSpPr>
        <p:spPr/>
        <p:txBody>
          <a:bodyPr/>
          <a:lstStyle/>
          <a:p>
            <a:r>
              <a:rPr lang="sv-SE" dirty="0"/>
              <a:t>11 november 08.30-16.15</a:t>
            </a:r>
          </a:p>
          <a:p>
            <a:r>
              <a:rPr lang="sv-SE" dirty="0"/>
              <a:t>Anmälan senast 4 november</a:t>
            </a:r>
          </a:p>
        </p:txBody>
      </p:sp>
      <p:pic>
        <p:nvPicPr>
          <p:cNvPr id="7" name="Bildobjekt 6">
            <a:extLst>
              <a:ext uri="{FF2B5EF4-FFF2-40B4-BE49-F238E27FC236}">
                <a16:creationId xmlns:a16="http://schemas.microsoft.com/office/drawing/2014/main" id="{0076F692-48CE-4F22-8FF6-EA8CBC78CEC4}"/>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858000" cy="5143500"/>
          </a:xfrm>
          <a:prstGeom prst="rect">
            <a:avLst/>
          </a:prstGeom>
        </p:spPr>
      </p:pic>
      <p:sp>
        <p:nvSpPr>
          <p:cNvPr id="4" name="Platshållare för datum 3">
            <a:extLst>
              <a:ext uri="{FF2B5EF4-FFF2-40B4-BE49-F238E27FC236}">
                <a16:creationId xmlns:a16="http://schemas.microsoft.com/office/drawing/2014/main" id="{0A6598FA-9425-4D25-BC51-8C708C934F46}"/>
              </a:ext>
            </a:extLst>
          </p:cNvPr>
          <p:cNvSpPr>
            <a:spLocks noGrp="1"/>
          </p:cNvSpPr>
          <p:nvPr>
            <p:ph type="dt" sz="half" idx="10"/>
          </p:nvPr>
        </p:nvSpPr>
        <p:spPr/>
        <p:txBody>
          <a:bodyPr/>
          <a:lstStyle/>
          <a:p>
            <a:pPr defTabSz="685800"/>
            <a:fld id="{A52115D9-90C1-4323-9061-A59F5A81CCD6}" type="datetime1">
              <a:rPr lang="sv-SE" smtClean="0">
                <a:solidFill>
                  <a:prstClr val="black"/>
                </a:solidFill>
              </a:rPr>
              <a:pPr defTabSz="685800"/>
              <a:t>2025-10-23</a:t>
            </a:fld>
            <a:endParaRPr lang="sv-SE">
              <a:solidFill>
                <a:prstClr val="black"/>
              </a:solidFill>
            </a:endParaRPr>
          </a:p>
        </p:txBody>
      </p:sp>
      <p:sp>
        <p:nvSpPr>
          <p:cNvPr id="5" name="Platshållare för bildnummer 4">
            <a:extLst>
              <a:ext uri="{FF2B5EF4-FFF2-40B4-BE49-F238E27FC236}">
                <a16:creationId xmlns:a16="http://schemas.microsoft.com/office/drawing/2014/main" id="{6E45C88B-D11D-4FFD-BE44-86D71C67581B}"/>
              </a:ext>
            </a:extLst>
          </p:cNvPr>
          <p:cNvSpPr>
            <a:spLocks noGrp="1"/>
          </p:cNvSpPr>
          <p:nvPr>
            <p:ph type="sldNum" sz="quarter" idx="12"/>
          </p:nvPr>
        </p:nvSpPr>
        <p:spPr/>
        <p:txBody>
          <a:bodyPr/>
          <a:lstStyle/>
          <a:p>
            <a:pPr defTabSz="685800"/>
            <a:fld id="{65F77AD7-FA98-4CB2-84AA-7A4F4C714045}" type="slidenum">
              <a:rPr lang="sv-SE" smtClean="0">
                <a:solidFill>
                  <a:prstClr val="black"/>
                </a:solidFill>
              </a:rPr>
              <a:pPr defTabSz="685800"/>
              <a:t>85</a:t>
            </a:fld>
            <a:endParaRPr lang="sv-SE">
              <a:solidFill>
                <a:prstClr val="black"/>
              </a:solidFill>
            </a:endParaRPr>
          </a:p>
        </p:txBody>
      </p:sp>
    </p:spTree>
    <p:extLst>
      <p:ext uri="{BB962C8B-B14F-4D97-AF65-F5344CB8AC3E}">
        <p14:creationId xmlns:p14="http://schemas.microsoft.com/office/powerpoint/2010/main" val="189649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F84C789B-B2D7-4171-AFF6-7E8BDF82385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rot="5400000">
            <a:off x="-1056142" y="1023857"/>
            <a:ext cx="5175785" cy="3063504"/>
          </a:xfrm>
        </p:spPr>
      </p:pic>
      <p:sp>
        <p:nvSpPr>
          <p:cNvPr id="5" name="Rubrik 4">
            <a:extLst>
              <a:ext uri="{FF2B5EF4-FFF2-40B4-BE49-F238E27FC236}">
                <a16:creationId xmlns:a16="http://schemas.microsoft.com/office/drawing/2014/main" id="{018E6041-A0B2-4BCB-A4A1-A6B8ECAF516F}"/>
              </a:ext>
            </a:extLst>
          </p:cNvPr>
          <p:cNvSpPr>
            <a:spLocks noGrp="1"/>
          </p:cNvSpPr>
          <p:nvPr>
            <p:ph type="title"/>
          </p:nvPr>
        </p:nvSpPr>
        <p:spPr/>
        <p:txBody>
          <a:bodyPr/>
          <a:lstStyle/>
          <a:p>
            <a:r>
              <a:rPr lang="sv-SE" dirty="0">
                <a:latin typeface="+mn-lt"/>
              </a:rPr>
              <a:t>Vi gör det tillsammans!​</a:t>
            </a:r>
          </a:p>
        </p:txBody>
      </p:sp>
      <p:sp>
        <p:nvSpPr>
          <p:cNvPr id="4" name="Platshållare för text 3">
            <a:extLst>
              <a:ext uri="{FF2B5EF4-FFF2-40B4-BE49-F238E27FC236}">
                <a16:creationId xmlns:a16="http://schemas.microsoft.com/office/drawing/2014/main" id="{A5D937CF-6BAE-40F9-A18C-60C56678DCF1}"/>
              </a:ext>
            </a:extLst>
          </p:cNvPr>
          <p:cNvSpPr>
            <a:spLocks noGrp="1"/>
          </p:cNvSpPr>
          <p:nvPr>
            <p:ph type="body" sz="quarter" idx="14"/>
          </p:nvPr>
        </p:nvSpPr>
        <p:spPr>
          <a:xfrm>
            <a:off x="3059832" y="923232"/>
            <a:ext cx="5832648" cy="3024336"/>
          </a:xfrm>
        </p:spPr>
        <p:txBody>
          <a:bodyPr/>
          <a:lstStyle/>
          <a:p>
            <a:pPr fontAlgn="base"/>
            <a:r>
              <a:rPr lang="sv-SE" dirty="0"/>
              <a:t>Fem myndigheter deltar i projektledning, styrgrupp och olika delprojekt.</a:t>
            </a:r>
            <a:r>
              <a:rPr lang="en-US" dirty="0"/>
              <a:t>​</a:t>
            </a:r>
          </a:p>
          <a:p>
            <a:pPr fontAlgn="base"/>
            <a:r>
              <a:rPr lang="sv-SE" dirty="0"/>
              <a:t>Förslaget till plan tas fram i dialog där erfarenheter, kunskap och perspektiv från många av samhällets aktörer är en grund för arbetet</a:t>
            </a:r>
            <a:r>
              <a:rPr lang="en-US" dirty="0"/>
              <a:t>​</a:t>
            </a:r>
          </a:p>
          <a:p>
            <a:pPr fontAlgn="base"/>
            <a:r>
              <a:rPr lang="sv-SE" dirty="0"/>
              <a:t>13 delprojekt</a:t>
            </a:r>
            <a:r>
              <a:rPr lang="en-US" dirty="0"/>
              <a:t>​</a:t>
            </a:r>
          </a:p>
          <a:p>
            <a:pPr fontAlgn="base"/>
            <a:r>
              <a:rPr lang="sv-SE" dirty="0"/>
              <a:t>7 delprojekt hanterar den nationella restaureringsplanens olika sakområden </a:t>
            </a:r>
            <a:r>
              <a:rPr lang="en-US" dirty="0"/>
              <a:t>​</a:t>
            </a:r>
          </a:p>
          <a:p>
            <a:pPr fontAlgn="base"/>
            <a:r>
              <a:rPr lang="sv-SE" dirty="0"/>
              <a:t>6 tvärgående funktioner för juridisk analys, delaktighet, kommunikation, miljöbedömning, konsekvensutredning och informationsförsörjning.</a:t>
            </a:r>
            <a:r>
              <a:rPr lang="en-US" dirty="0"/>
              <a:t>​</a:t>
            </a:r>
          </a:p>
          <a:p>
            <a:pPr fontAlgn="base"/>
            <a:r>
              <a:rPr lang="sv-SE" dirty="0"/>
              <a:t>Delaktighet sker både på en övergripande nivå och för respektive ekosystem </a:t>
            </a:r>
            <a:endParaRPr lang="en-US" dirty="0"/>
          </a:p>
          <a:p>
            <a:endParaRPr lang="sv-SE" dirty="0"/>
          </a:p>
        </p:txBody>
      </p:sp>
      <p:sp>
        <p:nvSpPr>
          <p:cNvPr id="3" name="Platshållare för bildnummer 2">
            <a:extLst>
              <a:ext uri="{FF2B5EF4-FFF2-40B4-BE49-F238E27FC236}">
                <a16:creationId xmlns:a16="http://schemas.microsoft.com/office/drawing/2014/main" id="{40E46177-0FF0-477E-8D1F-A708CBB68374}"/>
              </a:ext>
            </a:extLst>
          </p:cNvPr>
          <p:cNvSpPr>
            <a:spLocks noGrp="1"/>
          </p:cNvSpPr>
          <p:nvPr>
            <p:ph type="sldNum" sz="quarter" idx="12"/>
          </p:nvPr>
        </p:nvSpPr>
        <p:spPr/>
        <p:txBody>
          <a:bodyPr/>
          <a:lstStyle/>
          <a:p>
            <a:fld id="{1844E2AD-2CA4-4022-8F3B-D585D66E2E30}" type="slidenum">
              <a:rPr lang="sv-SE" smtClean="0"/>
              <a:pPr/>
              <a:t>9</a:t>
            </a:fld>
            <a:endParaRPr lang="sv-SE"/>
          </a:p>
        </p:txBody>
      </p:sp>
      <p:pic>
        <p:nvPicPr>
          <p:cNvPr id="6" name="Bildobjekt 5">
            <a:extLst>
              <a:ext uri="{FF2B5EF4-FFF2-40B4-BE49-F238E27FC236}">
                <a16:creationId xmlns:a16="http://schemas.microsoft.com/office/drawing/2014/main" id="{CE5DA64E-B3B1-4CD2-9716-B90CEF7B851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5041" y="0"/>
            <a:ext cx="1028959" cy="900215"/>
          </a:xfrm>
          <a:prstGeom prst="rect">
            <a:avLst/>
          </a:prstGeom>
        </p:spPr>
      </p:pic>
    </p:spTree>
    <p:extLst>
      <p:ext uri="{BB962C8B-B14F-4D97-AF65-F5344CB8AC3E}">
        <p14:creationId xmlns:p14="http://schemas.microsoft.com/office/powerpoint/2010/main" val="1125315457"/>
      </p:ext>
    </p:extLst>
  </p:cSld>
  <p:clrMapOvr>
    <a:masterClrMapping/>
  </p:clrMapOvr>
</p:sld>
</file>

<file path=ppt/theme/theme1.xml><?xml version="1.0" encoding="utf-8"?>
<a:theme xmlns:a="http://schemas.openxmlformats.org/drawingml/2006/main" name="Office-tema">
  <a:themeElements>
    <a:clrScheme name="Samarbete grön ljust tema">
      <a:dk1>
        <a:srgbClr val="000000"/>
      </a:dk1>
      <a:lt1>
        <a:srgbClr val="FFFFFF"/>
      </a:lt1>
      <a:dk2>
        <a:srgbClr val="005643"/>
      </a:dk2>
      <a:lt2>
        <a:srgbClr val="FFFFFF"/>
      </a:lt2>
      <a:accent1>
        <a:srgbClr val="98C39F"/>
      </a:accent1>
      <a:accent2>
        <a:srgbClr val="005643"/>
      </a:accent2>
      <a:accent3>
        <a:srgbClr val="02FEAF"/>
      </a:accent3>
      <a:accent4>
        <a:srgbClr val="9B6C17"/>
      </a:accent4>
      <a:accent5>
        <a:srgbClr val="ACCFDB"/>
      </a:accent5>
      <a:accent6>
        <a:srgbClr val="00336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nformationsmöten" id="{D77C7A21-3C47-42C3-8920-9BE866DD9EE2}" vid="{BADC73BC-67C8-4A92-9B8F-49227F1E3A51}"/>
    </a:ext>
  </a:extLst>
</a:theme>
</file>

<file path=ppt/theme/theme2.xml><?xml version="1.0" encoding="utf-8"?>
<a:theme xmlns:a="http://schemas.openxmlformats.org/drawingml/2006/main" name="Office-tema">
  <a:themeElements>
    <a:clrScheme name="HavVatten_Colors">
      <a:dk1>
        <a:sysClr val="windowText" lastClr="000000"/>
      </a:dk1>
      <a:lt1>
        <a:sysClr val="window" lastClr="FFFFFF"/>
      </a:lt1>
      <a:dk2>
        <a:srgbClr val="44546A"/>
      </a:dk2>
      <a:lt2>
        <a:srgbClr val="E7E6E6"/>
      </a:lt2>
      <a:accent1>
        <a:srgbClr val="005F88"/>
      </a:accent1>
      <a:accent2>
        <a:srgbClr val="D1B738"/>
      </a:accent2>
      <a:accent3>
        <a:srgbClr val="092D4B"/>
      </a:accent3>
      <a:accent4>
        <a:srgbClr val="3B847B"/>
      </a:accent4>
      <a:accent5>
        <a:srgbClr val="E9EDED"/>
      </a:accent5>
      <a:accent6>
        <a:srgbClr val="00594F"/>
      </a:accent6>
      <a:hlink>
        <a:srgbClr val="0563C1"/>
      </a:hlink>
      <a:folHlink>
        <a:srgbClr val="954F72"/>
      </a:folHlink>
    </a:clrScheme>
    <a:fontScheme name="H&amp;V ppt nov 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nformationsmöten" id="{D77C7A21-3C47-42C3-8920-9BE866DD9EE2}" vid="{9F32A38A-CB41-48C2-822D-6635325564B5}"/>
    </a:ext>
  </a:extLst>
</a:theme>
</file>

<file path=ppt/theme/theme3.xml><?xml version="1.0" encoding="utf-8"?>
<a:theme xmlns:a="http://schemas.openxmlformats.org/drawingml/2006/main" name="Jordbruksverket">
  <a:themeElements>
    <a:clrScheme name="Jordbruksverket">
      <a:dk1>
        <a:sysClr val="windowText" lastClr="000000"/>
      </a:dk1>
      <a:lt1>
        <a:sysClr val="window" lastClr="FFFFFF"/>
      </a:lt1>
      <a:dk2>
        <a:srgbClr val="0E2841"/>
      </a:dk2>
      <a:lt2>
        <a:srgbClr val="E8E8E8"/>
      </a:lt2>
      <a:accent1>
        <a:srgbClr val="2E614C"/>
      </a:accent1>
      <a:accent2>
        <a:srgbClr val="67A073"/>
      </a:accent2>
      <a:accent3>
        <a:srgbClr val="FBEF74"/>
      </a:accent3>
      <a:accent4>
        <a:srgbClr val="514939"/>
      </a:accent4>
      <a:accent5>
        <a:srgbClr val="C5E6EF"/>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rön mörk">
      <a:srgbClr val="2E614C"/>
    </a:custClr>
    <a:custClr name="Grön mellan">
      <a:srgbClr val="67A073"/>
    </a:custClr>
    <a:custClr name="Grön ljus">
      <a:srgbClr val="C2DDB0"/>
    </a:custClr>
    <a:custClr name="Grön lätt">
      <a:srgbClr val="F0F6E7"/>
    </a:custClr>
    <a:custClr name="Brun mörk">
      <a:srgbClr val="514939"/>
    </a:custClr>
    <a:custClr name="Brun mellan">
      <a:srgbClr val="D3B378"/>
    </a:custClr>
    <a:custClr name="Brun ljus">
      <a:srgbClr val="E6D7BD"/>
    </a:custClr>
    <a:custClr name="Brun lätt">
      <a:srgbClr val="F5F1E7"/>
    </a:custClr>
    <a:custClr name="Blå mörk">
      <a:srgbClr val="07708C"/>
    </a:custClr>
    <a:custClr name="Blå mellan">
      <a:srgbClr val="7FC1D4"/>
    </a:custClr>
    <a:custClr name="Blå ljus">
      <a:srgbClr val="C5E6EF"/>
    </a:custClr>
    <a:custClr name="Blå lätt">
      <a:srgbClr val="EAF6F9"/>
    </a:custClr>
    <a:custClr name="Orange mörk">
      <a:srgbClr val="DD7300"/>
    </a:custClr>
    <a:custClr name="Gul mellan">
      <a:srgbClr val="ECBF00"/>
    </a:custClr>
    <a:custClr name="Gul ljus">
      <a:srgbClr val="FBEF74"/>
    </a:custClr>
    <a:custClr name="Beige lätt">
      <a:srgbClr val="F8F6E8"/>
    </a:custClr>
  </a:custClrLst>
  <a:extLst>
    <a:ext uri="{05A4C25C-085E-4340-85A3-A5531E510DB2}">
      <thm15:themeFamily xmlns:thm15="http://schemas.microsoft.com/office/thememl/2012/main" name="Presentation6" id="{65D4B552-1BC2-4B97-9BAC-F05409481DD0}" vid="{EDE3E4CC-5E70-4A05-9101-A75BF58DFAA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ommentar xmlns="49b13344-3e08-473a-a380-e73735c42e2e" xsi:nil="true"/>
    <lcf76f155ced4ddcb4097134ff3c332f xmlns="49b13344-3e08-473a-a380-e73735c42e2e">
      <Terms xmlns="http://schemas.microsoft.com/office/infopath/2007/PartnerControls"/>
    </lcf76f155ced4ddcb4097134ff3c332f>
    <TaxCatchAll xmlns="1a8daeb0-0247-44bf-acb6-e8163d03b19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FD58EADEB04047B61801447EF545DB" ma:contentTypeVersion="14" ma:contentTypeDescription="Create a new document." ma:contentTypeScope="" ma:versionID="d1a5d106b8ecdfc42b3f010b83a9801e">
  <xsd:schema xmlns:xsd="http://www.w3.org/2001/XMLSchema" xmlns:xs="http://www.w3.org/2001/XMLSchema" xmlns:p="http://schemas.microsoft.com/office/2006/metadata/properties" xmlns:ns2="49b13344-3e08-473a-a380-e73735c42e2e" xmlns:ns3="1a8daeb0-0247-44bf-acb6-e8163d03b197" targetNamespace="http://schemas.microsoft.com/office/2006/metadata/properties" ma:root="true" ma:fieldsID="e80ea9836bae23d1517494f3ebf48e79" ns2:_="" ns3:_="">
    <xsd:import namespace="49b13344-3e08-473a-a380-e73735c42e2e"/>
    <xsd:import namespace="1a8daeb0-0247-44bf-acb6-e8163d03b1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Kommentar"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13344-3e08-473a-a380-e73735c42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Kommentar" ma:index="16" nillable="true" ma:displayName="Kommentar" ma:description="Vad är detta för dokument" ma:format="Dropdown" ma:internalName="Kommentar">
      <xsd:simpleType>
        <xsd:restriction base="dms:Text">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715b3c1-6faf-452c-928b-c1f971cfea5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8daeb0-0247-44bf-acb6-e8163d03b1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f8f58a6-8869-46f7-9314-50c9c743090c}" ma:internalName="TaxCatchAll" ma:showField="CatchAllData" ma:web="1a8daeb0-0247-44bf-acb6-e8163d03b1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286171-F944-4D5A-A6FD-67E573C9CFE1}">
  <ds:schemaRefs>
    <ds:schemaRef ds:uri="49b13344-3e08-473a-a380-e73735c42e2e"/>
    <ds:schemaRef ds:uri="http://schemas.microsoft.com/office/infopath/2007/PartnerControls"/>
    <ds:schemaRef ds:uri="http://purl.org/dc/dcmitype/"/>
    <ds:schemaRef ds:uri="http://purl.org/dc/terms/"/>
    <ds:schemaRef ds:uri="http://www.w3.org/XML/1998/namespace"/>
    <ds:schemaRef ds:uri="http://schemas.microsoft.com/office/2006/documentManagement/types"/>
    <ds:schemaRef ds:uri="1a8daeb0-0247-44bf-acb6-e8163d03b197"/>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CD45E89-BBD5-4368-AF2A-477F34622D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b13344-3e08-473a-a380-e73735c42e2e"/>
    <ds:schemaRef ds:uri="1a8daeb0-0247-44bf-acb6-e8163d03b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ED39BA-5597-4B87-BC14-B2AD0B2C7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informationsmöten</Template>
  <TotalTime>9722</TotalTime>
  <Words>10140</Words>
  <Application>Microsoft Office PowerPoint</Application>
  <PresentationFormat>Bildspel på skärmen (16:9)</PresentationFormat>
  <Paragraphs>718</Paragraphs>
  <Slides>85</Slides>
  <Notes>22</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85</vt:i4>
      </vt:variant>
    </vt:vector>
  </HeadingPairs>
  <TitlesOfParts>
    <vt:vector size="95" baseType="lpstr">
      <vt:lpstr>.AppleSystemUIFont</vt:lpstr>
      <vt:lpstr>Arial</vt:lpstr>
      <vt:lpstr>Calibri</vt:lpstr>
      <vt:lpstr>Open Sans</vt:lpstr>
      <vt:lpstr>Symbol</vt:lpstr>
      <vt:lpstr>Times New Roman</vt:lpstr>
      <vt:lpstr>Wingdings</vt:lpstr>
      <vt:lpstr>Office-tema</vt:lpstr>
      <vt:lpstr>Office-tema</vt:lpstr>
      <vt:lpstr>Jordbruksverket</vt:lpstr>
      <vt:lpstr>Informationsmöte om naturrestaureringsförordningen med jordbruksekosystemfokus</vt:lpstr>
      <vt:lpstr>Mötesregler</vt:lpstr>
      <vt:lpstr>Agendan</vt:lpstr>
      <vt:lpstr>Förväntningar</vt:lpstr>
      <vt:lpstr>Syfte och mål med informationsmötet</vt:lpstr>
      <vt:lpstr>Regeringsuppdraget och processen</vt:lpstr>
      <vt:lpstr>Regeringsuppdraget</vt:lpstr>
      <vt:lpstr>Vilka mål som varje artikel ska uppfylla</vt:lpstr>
      <vt:lpstr>Vi gör det tillsammans!​</vt:lpstr>
      <vt:lpstr>Tidslinje för regeringsuppdraget</vt:lpstr>
      <vt:lpstr>Vem bestämmer?</vt:lpstr>
      <vt:lpstr>Vad händer efter myndigheterna lämnat förslaget?</vt:lpstr>
      <vt:lpstr>Grunden för ett långsiktigt arbete</vt:lpstr>
      <vt:lpstr>Inför dialogmötet 11 november</vt:lpstr>
      <vt:lpstr>Syfte med dialogmöte 2</vt:lpstr>
      <vt:lpstr>Mål med dialogmöte 2</vt:lpstr>
      <vt:lpstr>Dialogunderlaget </vt:lpstr>
      <vt:lpstr>Dialogunderlaget</vt:lpstr>
      <vt:lpstr>Dialoger med alla myndigheter </vt:lpstr>
      <vt:lpstr>Frågor på dialogmötet 11 november</vt:lpstr>
      <vt:lpstr>Förberedelser inför dialogmötet</vt:lpstr>
      <vt:lpstr>Vilka är bjudna till Jordbruksverkets dialog 2?</vt:lpstr>
      <vt:lpstr>Program dialog 2 </vt:lpstr>
      <vt:lpstr>Valbara ämnesområden</vt:lpstr>
      <vt:lpstr>Anmälan dialog 2</vt:lpstr>
      <vt:lpstr>Mötesregler dialog 2 </vt:lpstr>
      <vt:lpstr>Vad gör vi med era synpunkter?</vt:lpstr>
      <vt:lpstr>Vilka mål ska vi nå inom förordningen?</vt:lpstr>
      <vt:lpstr>Indikatorer artikel 4</vt:lpstr>
      <vt:lpstr>Indikatorer artikel 9</vt:lpstr>
      <vt:lpstr>Indikatorer artikel 10</vt:lpstr>
      <vt:lpstr>Indikatorer artikel 11 Jordbruksekossystem</vt:lpstr>
      <vt:lpstr>Indikatorer artikel 11</vt:lpstr>
      <vt:lpstr>Indikatorer artikel 11-bild 1</vt:lpstr>
      <vt:lpstr>Indikatorer artikel 11-bild 2</vt:lpstr>
      <vt:lpstr>Indikatorer artikel 11-bild 3</vt:lpstr>
      <vt:lpstr>Indikatorer artikel 11-bild</vt:lpstr>
      <vt:lpstr>Paus</vt:lpstr>
      <vt:lpstr>Utkastet till plan</vt:lpstr>
      <vt:lpstr>Övergripande åtgärdsförslag </vt:lpstr>
      <vt:lpstr>Anpassa budget för skötsel- och restaureringsbehovet </vt:lpstr>
      <vt:lpstr>Jordbruk ska finnas i hela landet </vt:lpstr>
      <vt:lpstr>Tillgodose behovet av förbättrade kunskapsunderlag som verktyg i genomförandet av förordningen </vt:lpstr>
      <vt:lpstr>  Tillgodose behovet av förbättrade kunskapsunderlag som verktyg i genomförandet av förordningen </vt:lpstr>
      <vt:lpstr> Tillgodose behovet av förbättrade kunskapsunderlag som verktyg i genomförandet av förordningen </vt:lpstr>
      <vt:lpstr> Öka kunskapen om biologisk mångfald och jordbruk bland olika aktörer och förbättra möjligheter till samverkan och kunskapsutbyte    </vt:lpstr>
      <vt:lpstr> Anpassa den statliga förvaltningen och samverkan så att den bättre styr mot målen i förordningen </vt:lpstr>
      <vt:lpstr> Ändamålsenlig lagstiftning </vt:lpstr>
      <vt:lpstr>  Ändamålsenlig lagstiftning  </vt:lpstr>
      <vt:lpstr> Ändamålsenlig lagstiftning</vt:lpstr>
      <vt:lpstr>Dialogmötet 11 november</vt:lpstr>
      <vt:lpstr>Åkermark</vt:lpstr>
      <vt:lpstr>Öka den strukturella variationen av livsmiljöer i odlingslandskapet </vt:lpstr>
      <vt:lpstr>Öka den strukturella variationen av livsmiljöer i odlingslandskapet</vt:lpstr>
      <vt:lpstr>Förbättra åkerns kvalitet för biologisk mångfald </vt:lpstr>
      <vt:lpstr>Förbättra åkerns kvalitet för biologisk mångfald   </vt:lpstr>
      <vt:lpstr>Förbättra åkerns kvalitet för biologisk mångfald - bild 1</vt:lpstr>
      <vt:lpstr>Förbättra åkerns kvalitet för biologisk mångfald - bild 2</vt:lpstr>
      <vt:lpstr>Inför incitament för pollinatörsvänlig vägkantsskötsel </vt:lpstr>
      <vt:lpstr>Äng och bete</vt:lpstr>
      <vt:lpstr>Arealer gräsmarker</vt:lpstr>
      <vt:lpstr>Anpassa och utveckla ersättningar och villkor för att gynna bete och slåtter </vt:lpstr>
      <vt:lpstr>Anpassa och utveckla ersättningar och villkor för att gynna bete och slåtter (1)</vt:lpstr>
      <vt:lpstr>Anpassa och utveckla ersättningar och villkor för att gynna bete och slåtter (2)</vt:lpstr>
      <vt:lpstr>Anpassa och utveckla ersättningar och villkor för att gynna bete och slåtter (3)</vt:lpstr>
      <vt:lpstr>Investeringsstöd för naturbetesbetande djur </vt:lpstr>
      <vt:lpstr>Kompetensutveckling inom strategisk plan </vt:lpstr>
      <vt:lpstr>Förstärk det nationella restaureringsstödet </vt:lpstr>
      <vt:lpstr>Åtgärder som är anpassade för specifika arter och livsmiljötyper </vt:lpstr>
      <vt:lpstr>Stärk värdet på avslaget material och gynna utmagring av marker </vt:lpstr>
      <vt:lpstr> Organogena jordar och våtmarker</vt:lpstr>
      <vt:lpstr>Fler våta miljöer i odlingslandskapet (1)</vt:lpstr>
      <vt:lpstr>Fler våta miljöer i odlingslandskapet (2) </vt:lpstr>
      <vt:lpstr>Fler våta miljöer i odlingslandskapet (3)  </vt:lpstr>
      <vt:lpstr>Restaurera dränerade organogena marker </vt:lpstr>
      <vt:lpstr>Restaurera dränerade organogena marker (1)</vt:lpstr>
      <vt:lpstr>Restaurera dränerade organogena marker  (2)</vt:lpstr>
      <vt:lpstr>Restaurera dränerade organogena marker  (3)</vt:lpstr>
      <vt:lpstr>Vattendrag, svämplan och övergödning</vt:lpstr>
      <vt:lpstr>Icke-försämring av våtmarker</vt:lpstr>
      <vt:lpstr>Artikel 4, biotopvård och kantzoner</vt:lpstr>
      <vt:lpstr>Åtgärder för konnektivitet och svämplanens naturliga funktioner </vt:lpstr>
      <vt:lpstr>Åtgärder mot torka och vattenbrist </vt:lpstr>
      <vt:lpstr>Frågestund</vt:lpstr>
      <vt:lpstr>Välkomna till dialogmötet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Frågor till dialogmöten och webbenkät</dc:title>
  <dc:creator>von Rein, Kristina</dc:creator>
  <cp:lastModifiedBy>Petter Haldén</cp:lastModifiedBy>
  <cp:revision>168</cp:revision>
  <dcterms:created xsi:type="dcterms:W3CDTF">2025-02-21T08:49:04Z</dcterms:created>
  <dcterms:modified xsi:type="dcterms:W3CDTF">2025-10-23T09:26:06Z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0x0101007FFD58EADEB04047B61801447EF545DB</vt:lpwstr>
  </property>
  <property fmtid="{D5CDD505-2E9C-101B-9397-08002B2CF9AE}" pid="3" name="MediaServiceImageTags">
    <vt:lpwstr/>
  </property>
</Properties>
</file>