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5.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6.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2.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7.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8.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9.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0.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3.xml" ContentType="application/vnd.openxmlformats-officedocument.themeOverr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4.xml" ContentType="application/vnd.openxmlformats-officedocument.themeOverr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5.xml" ContentType="application/vnd.openxmlformats-officedocument.themeOverr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6.xml" ContentType="application/vnd.openxmlformats-officedocument.themeOverr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7.xml" ContentType="application/vnd.openxmlformats-officedocument.themeOverr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11.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8.xml" ContentType="application/vnd.openxmlformats-officedocument.themeOverr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9.xml" ContentType="application/vnd.openxmlformats-officedocument.themeOverr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10.xml" ContentType="application/vnd.openxmlformats-officedocument.themeOverr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11.xml" ContentType="application/vnd.openxmlformats-officedocument.themeOverr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theme/themeOverride12.xml" ContentType="application/vnd.openxmlformats-officedocument.themeOverr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theme/themeOverride13.xml" ContentType="application/vnd.openxmlformats-officedocument.themeOverr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theme/themeOverride14.xml" ContentType="application/vnd.openxmlformats-officedocument.themeOverr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theme/themeOverride15.xml" ContentType="application/vnd.openxmlformats-officedocument.themeOverr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theme/themeOverride16.xml" ContentType="application/vnd.openxmlformats-officedocument.themeOverr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theme/themeOverride17.xml" ContentType="application/vnd.openxmlformats-officedocument.themeOverride+xml"/>
  <Override PartName="/ppt/notesSlides/notesSlide12.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theme/themeOverride18.xml" ContentType="application/vnd.openxmlformats-officedocument.themeOverr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theme/themeOverride19.xml" ContentType="application/vnd.openxmlformats-officedocument.themeOverr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13.xml" ContentType="application/vnd.openxmlformats-officedocument.presentationml.notesSl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theme/themeOverride20.xml" ContentType="application/vnd.openxmlformats-officedocument.themeOverr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theme/themeOverride21.xml" ContentType="application/vnd.openxmlformats-officedocument.themeOverr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theme/themeOverride22.xml" ContentType="application/vnd.openxmlformats-officedocument.themeOverride+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65.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66.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14.xml" ContentType="application/vnd.openxmlformats-officedocument.presentationml.notesSlide+xml"/>
  <Override PartName="/ppt/charts/chart67.xml" ContentType="application/vnd.openxmlformats-officedocument.drawingml.chart+xml"/>
  <Override PartName="/ppt/charts/style67.xml" ContentType="application/vnd.ms-office.chartstyle+xml"/>
  <Override PartName="/ppt/charts/colors67.xml" ContentType="application/vnd.ms-office.chartcolorstyle+xml"/>
  <Override PartName="/ppt/theme/themeOverride23.xml" ContentType="application/vnd.openxmlformats-officedocument.themeOverride+xml"/>
  <Override PartName="/ppt/charts/chart68.xml" ContentType="application/vnd.openxmlformats-officedocument.drawingml.chart+xml"/>
  <Override PartName="/ppt/charts/style68.xml" ContentType="application/vnd.ms-office.chartstyle+xml"/>
  <Override PartName="/ppt/charts/colors68.xml" ContentType="application/vnd.ms-office.chartcolorstyle+xml"/>
  <Override PartName="/ppt/theme/themeOverride24.xml" ContentType="application/vnd.openxmlformats-officedocument.themeOverride+xml"/>
  <Override PartName="/ppt/notesSlides/notesSlide15.xml" ContentType="application/vnd.openxmlformats-officedocument.presentationml.notesSlide+xml"/>
  <Override PartName="/ppt/charts/chart69.xml" ContentType="application/vnd.openxmlformats-officedocument.drawingml.chart+xml"/>
  <Override PartName="/ppt/charts/style69.xml" ContentType="application/vnd.ms-office.chartstyle+xml"/>
  <Override PartName="/ppt/charts/colors69.xml" ContentType="application/vnd.ms-office.chartcolorstyle+xml"/>
  <Override PartName="/ppt/theme/themeOverride25.xml" ContentType="application/vnd.openxmlformats-officedocument.themeOverride+xml"/>
  <Override PartName="/ppt/charts/chart70.xml" ContentType="application/vnd.openxmlformats-officedocument.drawingml.chart+xml"/>
  <Override PartName="/ppt/charts/style70.xml" ContentType="application/vnd.ms-office.chartstyle+xml"/>
  <Override PartName="/ppt/charts/colors70.xml" ContentType="application/vnd.ms-office.chartcolorstyle+xml"/>
  <Override PartName="/ppt/theme/themeOverride26.xml" ContentType="application/vnd.openxmlformats-officedocument.themeOverride+xml"/>
  <Override PartName="/ppt/notesSlides/notesSlide16.xml" ContentType="application/vnd.openxmlformats-officedocument.presentationml.notesSlide+xml"/>
  <Override PartName="/ppt/charts/chart71.xml" ContentType="application/vnd.openxmlformats-officedocument.drawingml.chart+xml"/>
  <Override PartName="/ppt/charts/style71.xml" ContentType="application/vnd.ms-office.chartstyle+xml"/>
  <Override PartName="/ppt/charts/colors71.xml" ContentType="application/vnd.ms-office.chartcolorstyle+xml"/>
  <Override PartName="/ppt/theme/themeOverride27.xml" ContentType="application/vnd.openxmlformats-officedocument.themeOverride+xml"/>
  <Override PartName="/ppt/charts/chart72.xml" ContentType="application/vnd.openxmlformats-officedocument.drawingml.chart+xml"/>
  <Override PartName="/ppt/charts/style72.xml" ContentType="application/vnd.ms-office.chartstyle+xml"/>
  <Override PartName="/ppt/charts/colors72.xml" ContentType="application/vnd.ms-office.chartcolorstyle+xml"/>
  <Override PartName="/ppt/theme/themeOverride28.xml" ContentType="application/vnd.openxmlformats-officedocument.themeOverride+xml"/>
  <Override PartName="/ppt/charts/chart73.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74.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17.xml" ContentType="application/vnd.openxmlformats-officedocument.presentationml.notesSlide+xml"/>
  <Override PartName="/ppt/charts/chart75.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76.xml" ContentType="application/vnd.openxmlformats-officedocument.drawingml.chart+xml"/>
  <Override PartName="/ppt/charts/style76.xml" ContentType="application/vnd.ms-office.chartstyle+xml"/>
  <Override PartName="/ppt/charts/colors76.xml" ContentType="application/vnd.ms-office.chartcolorstyle+xml"/>
  <Override PartName="/ppt/charts/chart77.xml" ContentType="application/vnd.openxmlformats-officedocument.drawingml.chart+xml"/>
  <Override PartName="/ppt/charts/style77.xml" ContentType="application/vnd.ms-office.chartstyle+xml"/>
  <Override PartName="/ppt/charts/colors77.xml" ContentType="application/vnd.ms-office.chartcolorstyle+xml"/>
  <Override PartName="/ppt/theme/themeOverride29.xml" ContentType="application/vnd.openxmlformats-officedocument.themeOverride+xml"/>
  <Override PartName="/ppt/charts/chart78.xml" ContentType="application/vnd.openxmlformats-officedocument.drawingml.chart+xml"/>
  <Override PartName="/ppt/charts/style78.xml" ContentType="application/vnd.ms-office.chartstyle+xml"/>
  <Override PartName="/ppt/charts/colors78.xml" ContentType="application/vnd.ms-office.chartcolorstyle+xml"/>
  <Override PartName="/ppt/theme/themeOverride30.xml" ContentType="application/vnd.openxmlformats-officedocument.themeOverride+xml"/>
  <Override PartName="/ppt/notesSlides/notesSlide18.xml" ContentType="application/vnd.openxmlformats-officedocument.presentationml.notesSlide+xml"/>
  <Override PartName="/ppt/charts/chart79.xml" ContentType="application/vnd.openxmlformats-officedocument.drawingml.chart+xml"/>
  <Override PartName="/ppt/charts/style79.xml" ContentType="application/vnd.ms-office.chartstyle+xml"/>
  <Override PartName="/ppt/charts/colors79.xml" ContentType="application/vnd.ms-office.chartcolorstyle+xml"/>
  <Override PartName="/ppt/theme/themeOverride31.xml" ContentType="application/vnd.openxmlformats-officedocument.themeOverride+xml"/>
  <Override PartName="/ppt/notesSlides/notesSlide19.xml" ContentType="application/vnd.openxmlformats-officedocument.presentationml.notesSlide+xml"/>
  <Override PartName="/ppt/charts/chart80.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20.xml" ContentType="application/vnd.openxmlformats-officedocument.presentationml.notesSlide+xml"/>
  <Override PartName="/ppt/charts/chart81.xml" ContentType="application/vnd.openxmlformats-officedocument.drawingml.chart+xml"/>
  <Override PartName="/ppt/charts/style81.xml" ContentType="application/vnd.ms-office.chartstyle+xml"/>
  <Override PartName="/ppt/charts/colors8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8" r:id="rId2"/>
    <p:sldId id="280" r:id="rId3"/>
    <p:sldId id="281" r:id="rId4"/>
    <p:sldId id="282" r:id="rId5"/>
    <p:sldId id="283" r:id="rId6"/>
    <p:sldId id="316" r:id="rId7"/>
    <p:sldId id="273" r:id="rId8"/>
    <p:sldId id="315" r:id="rId9"/>
    <p:sldId id="291" r:id="rId10"/>
    <p:sldId id="293" r:id="rId11"/>
    <p:sldId id="294" r:id="rId12"/>
    <p:sldId id="295" r:id="rId13"/>
    <p:sldId id="296" r:id="rId14"/>
    <p:sldId id="298" r:id="rId15"/>
    <p:sldId id="278" r:id="rId16"/>
    <p:sldId id="300" r:id="rId17"/>
    <p:sldId id="302" r:id="rId18"/>
    <p:sldId id="303" r:id="rId19"/>
    <p:sldId id="304" r:id="rId20"/>
    <p:sldId id="305" r:id="rId21"/>
    <p:sldId id="317" r:id="rId22"/>
    <p:sldId id="307" r:id="rId23"/>
    <p:sldId id="299" r:id="rId24"/>
    <p:sldId id="310" r:id="rId25"/>
    <p:sldId id="308" r:id="rId26"/>
    <p:sldId id="312" r:id="rId27"/>
    <p:sldId id="318" r:id="rId28"/>
    <p:sldId id="311" r:id="rId29"/>
    <p:sldId id="319" r:id="rId30"/>
    <p:sldId id="314" r:id="rId31"/>
    <p:sldId id="320" r:id="rId32"/>
    <p:sldId id="321" r:id="rId33"/>
    <p:sldId id="324" r:id="rId34"/>
    <p:sldId id="325" r:id="rId35"/>
    <p:sldId id="326" r:id="rId36"/>
    <p:sldId id="323" r:id="rId37"/>
    <p:sldId id="329" r:id="rId38"/>
    <p:sldId id="327" r:id="rId39"/>
    <p:sldId id="328" r:id="rId40"/>
    <p:sldId id="330" r:id="rId41"/>
    <p:sldId id="333" r:id="rId42"/>
    <p:sldId id="331" r:id="rId43"/>
    <p:sldId id="269" r:id="rId44"/>
    <p:sldId id="334" r:id="rId45"/>
    <p:sldId id="335" r:id="rId46"/>
    <p:sldId id="336" r:id="rId47"/>
  </p:sldIdLst>
  <p:sldSz cx="12192000" cy="6858000"/>
  <p:notesSz cx="6797675" cy="9872663"/>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lf Svensson" initials="US" lastIdx="8" clrIdx="0">
    <p:extLst>
      <p:ext uri="{19B8F6BF-5375-455C-9EA6-DF929625EA0E}">
        <p15:presenceInfo xmlns:p15="http://schemas.microsoft.com/office/powerpoint/2012/main" userId="S-1-5-21-2136397482-2630166550-2498155280-44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CBF00"/>
    <a:srgbClr val="F5F1E7"/>
    <a:srgbClr val="2E614C"/>
    <a:srgbClr val="F0F0F0"/>
    <a:srgbClr val="67A073"/>
    <a:srgbClr val="FBEF74"/>
    <a:srgbClr val="C5E6EF"/>
    <a:srgbClr val="7FC1D4"/>
    <a:srgbClr val="E6D7BD"/>
    <a:srgbClr val="D3B378"/>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llanmörkt format 2 - Dekorfär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19" autoAdjust="0"/>
    <p:restoredTop sz="94651" autoAdjust="0"/>
  </p:normalViewPr>
  <p:slideViewPr>
    <p:cSldViewPr snapToGrid="0">
      <p:cViewPr varScale="1">
        <p:scale>
          <a:sx n="104" d="100"/>
          <a:sy n="104" d="100"/>
        </p:scale>
        <p:origin x="984" y="9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82" d="100"/>
        <a:sy n="182" d="100"/>
      </p:scale>
      <p:origin x="0" y="-4425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intern.jordbruksverket.se\Gemensam\Enhet\Statistikenheten\Jordbruksstatistisk%20sammanst&#228;llning\powerpoint.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intern.jordbruksverket.se\Gemensam\Enhet\Statistikenheten\Jordbruksstatistisk%20sammanst&#228;llning\powerpoint.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xlsx"/></Relationships>
</file>

<file path=ppt/charts/_rels/chart12.xml.rels><?xml version="1.0" encoding="UTF-8" standalone="yes"?>
<Relationships xmlns="http://schemas.openxmlformats.org/package/2006/relationships"><Relationship Id="rId3" Type="http://schemas.openxmlformats.org/officeDocument/2006/relationships/oleObject" Target="file:///\\intern.jordbruksverket.se\Gemensam\Enhet\Statistikenheten\Jordbruksstatistisk%20sammanst&#228;llning\powerpoint.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intern.jordbruksverket.se\Gemensam\Enhet\Statistikenheten\Jordbruksstatistisk%20sammanst&#228;llning\powerpoint.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intern.jordbruksverket.se\Gemensam\Enhet\Statistikenheten\Jordbruksstatistisk%20sammanst&#228;llning\powerpoint.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intern.jordbruksverket.se\Gemensam\Enhet\Statistikenheten\Jordbruksstatistisk%20sammanst&#228;llning\powerpoint.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intern.jordbruksverket.se\Gemensam\Enhet\Statistikenheten\Jordbruksstatistisk%20sammanst&#228;llning\powerpoint.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intern.jordbruksverket.se\Gemensam\Enhet\Statistikenheten\Jordbruksstatistisk%20sammanst&#228;llning\powerpoint.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intern.jordbruksverket.se\Gemensam\Enhet\Statistikenheten\Jordbruksstatistisk%20sammanst&#228;llning\powerpoint.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oleObject" Target="file:///\\intern.jordbruksverket.se\Gemensam\Enhet\Statistikenheten\Jordbruksstatistisk%20sammanst&#228;llning\JS&#197;2025\powerpoint\grundfil%20tabeller.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intern.jordbruksverket.se\Gemensam\Enhet\Statistikenheten\Jordbruksstatistisk%20sammanst&#228;llning\powerpoint.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oleObject" Target="file:///\\intern.jordbruksverket.se\Gemensam\Enhet\Statistikenheten\Jordbruksstatistisk%20sammanst&#228;llning\powerpoint.xlsx" TargetMode="Externa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oleObject" Target="file:///\\intern.jordbruksverket.se\Gemensam\Enhet\Statistikenheten\Jordbruksstatistisk%20sammanst&#228;llning\powerpoint.xlsx" TargetMode="Externa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oleObject" Target="file:///\\intern.jordbruksverket.se\Gemensam\Enhet\Statistikenheten\Jordbruksstatistisk%20sammanst&#228;llning\powerpoint.xlsx" TargetMode="Externa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oleObject" Target="file:///\\intern.jordbruksverket.se\Gemensam\Enhet\Statistikenheten\Jordbruksstatistisk%20sammanst&#228;llning\powerpoint.xlsx" TargetMode="External"/></Relationships>
</file>

<file path=ppt/charts/_rels/chart24.xml.rels><?xml version="1.0" encoding="UTF-8" standalone="yes"?>
<Relationships xmlns="http://schemas.openxmlformats.org/package/2006/relationships"><Relationship Id="rId3" Type="http://schemas.openxmlformats.org/officeDocument/2006/relationships/oleObject" Target="file:///\\intern.jordbruksverket.se\Gemensam\Enhet\Statistikenheten\Jordbruksstatistisk%20sammanst&#228;llning\powerpoint.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intern.jordbruksverket.se\Gemensam\Enhet\Statistikenheten\Jordbruksstatistisk%20sammanst&#228;llning\powerpoint.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oleObject" Target="file:///\\intern.jordbruksverket.se\Gemensam\Enhet\Statistikenheten\Jordbruksstatistisk%20sammanst&#228;llning\powerpoint.xlsx" TargetMode="External"/></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oleObject" Target="file:///\\intern.jordbruksverket.se\Gemensam\Enhet\Statistikenheten\Jordbruksstatistisk%20sammanst&#228;llning\powerpoint.xlsx" TargetMode="External"/></Relationships>
</file>

<file path=ppt/charts/_rels/chart28.xml.rels><?xml version="1.0" encoding="UTF-8" standalone="yes"?>
<Relationships xmlns="http://schemas.openxmlformats.org/package/2006/relationships"><Relationship Id="rId3" Type="http://schemas.openxmlformats.org/officeDocument/2006/relationships/oleObject" Target="file:///\\intern.jordbruksverket.se\Gemensam\Enhet\Statistikenheten\Jordbruksstatistisk%20sammanst&#228;llning\powerpoint.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oleObject" Target="file:///\\intern.jordbruksverket.se\Gemensam\Enhet\Statistikenheten\Jordbruksstatistisk%20sammanst&#228;llning\powerpoint.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intern.jordbruksverket.se\Gemensam\Enhet\Statistikenheten\Jordbruksstatistisk%20sammanst&#228;llning\powerpoint.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intern.jordbruksverket.se\Gemensam\Enhet\Statistikenheten\Jordbruksstatistisk%20sammanst&#228;llning\powerpoint.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oleObject" Target="file:///\\intern.jordbruksverket.se\Gemensam\Enhet\Statistikenheten\Jordbruksstatistisk%20sammanst&#228;llning\powerpoint.xlsx" TargetMode="External"/></Relationships>
</file>

<file path=ppt/charts/_rels/chart32.xml.rels><?xml version="1.0" encoding="UTF-8" standalone="yes"?>
<Relationships xmlns="http://schemas.openxmlformats.org/package/2006/relationships"><Relationship Id="rId3" Type="http://schemas.openxmlformats.org/officeDocument/2006/relationships/oleObject" Target="file:///\\intern.jordbruksverket.se\Gemensam\Enhet\Statistikenheten\Jordbruksstatistisk%20sammanst&#228;llning\powerpoint.xlsx"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oleObject" Target="file:///\\intern.jordbruksverket.se\Gemensam\Enhet\Statistikenheten\Jordbruksstatistisk%20sammanst&#228;llning\powerpoint.xlsx" TargetMode="External"/></Relationships>
</file>

<file path=ppt/charts/_rels/chart34.xml.rels><?xml version="1.0" encoding="UTF-8" standalone="yes"?>
<Relationships xmlns="http://schemas.openxmlformats.org/package/2006/relationships"><Relationship Id="rId3" Type="http://schemas.openxmlformats.org/officeDocument/2006/relationships/oleObject" Target="file:///\\intern.jordbruksverket.se\Gemensam\Enhet\Statistikenheten\Jordbruksstatistisk%20sammanst&#228;llning\powerpoint.xlsx" TargetMode="External"/><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file:///\\intern.jordbruksverket.se\Gemensam\Enhet\Statistikenheten\Jordbruksstatistisk%20sammanst&#228;llning\powerpoint.xlsx" TargetMode="External"/><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file:///\\intern.jordbruksverket.se\Gemensam\Enhet\Statistikenheten\Jordbruksstatistisk%20sammanst&#228;llning\powerpoint.xlsx"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oleObject" Target="file:///\\intern.jordbruksverket.se\Gemensam\Enhet\Statistikenheten\Jordbruksstatistisk%20sammanst&#228;llning\powerpoint.xlsx" TargetMode="External"/></Relationships>
</file>

<file path=ppt/charts/_rels/chart38.xml.rels><?xml version="1.0" encoding="UTF-8" standalone="yes"?>
<Relationships xmlns="http://schemas.openxmlformats.org/package/2006/relationships"><Relationship Id="rId3" Type="http://schemas.openxmlformats.org/officeDocument/2006/relationships/oleObject" Target="file:///\\intern.jordbruksverket.se\Gemensam\Enhet\Statistikenheten\Jordbruksstatistisk%20sammanst&#228;llning\powerpoint.xlsx" TargetMode="External"/><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oleObject" Target="file:///\\intern.jordbruksverket.se\Gemensam\Enhet\Statistikenheten\Jordbruksstatistisk%20sammanst&#228;llning\powerpoint.xlsx" TargetMode="External"/><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oleObject" Target="file:///\\intern.jordbruksverket.se\Gemensam\Enhet\Statistikenheten\Jordbruksstatistisk%20sammanst&#228;llning\powerpoint.xlsx" TargetMode="External"/><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file:///\\intern.jordbruksverket.se\Gemensam\Enhet\Statistikenheten\Jordbruksstatistisk%20sammanst&#228;llning\powerpoint.xlsx" TargetMode="External"/><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oleObject" Target="file:///\\intern.jordbruksverket.se\Gemensam\Enhet\Statistikenheten\Jordbruksstatistisk%20sammanst&#228;llning\powerpoint.xlsx" TargetMode="External"/></Relationships>
</file>

<file path=ppt/charts/_rels/chart42.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42.xml"/><Relationship Id="rId1" Type="http://schemas.microsoft.com/office/2011/relationships/chartStyle" Target="style42.xml"/><Relationship Id="rId4" Type="http://schemas.openxmlformats.org/officeDocument/2006/relationships/oleObject" Target="file:///\\intern.jordbruksverket.se\Gemensam\Enhet\Statistikenheten\Jordbruksstatistisk%20sammanst&#228;llning\powerpoint.xlsx" TargetMode="External"/></Relationships>
</file>

<file path=ppt/charts/_rels/chart43.xml.rels><?xml version="1.0" encoding="UTF-8" standalone="yes"?>
<Relationships xmlns="http://schemas.openxmlformats.org/package/2006/relationships"><Relationship Id="rId3" Type="http://schemas.openxmlformats.org/officeDocument/2006/relationships/oleObject" Target="file:///\\intern.jordbruksverket.se\Gemensam\Enhet\Statistikenheten\Jordbruksstatistisk%20sammanst&#228;llning\powerpoint.xlsx" TargetMode="External"/><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oleObject" Target="file:///\\intern.jordbruksverket.se\Gemensam\Enhet\Statistikenheten\Jordbruksstatistisk%20sammanst&#228;llning\powerpoint.xlsx" TargetMode="External"/><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oleObject" Target="file:///\\intern.jordbruksverket.se\Gemensam\Enhet\Statistikenheten\Jordbruksstatistisk%20sammanst&#228;llning\powerpoint.xlsx" TargetMode="External"/><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46.xml"/><Relationship Id="rId1" Type="http://schemas.microsoft.com/office/2011/relationships/chartStyle" Target="style46.xml"/><Relationship Id="rId4" Type="http://schemas.openxmlformats.org/officeDocument/2006/relationships/oleObject" Target="file:///\\intern.jordbruksverket.se\Gemensam\Enhet\Statistikenheten\Jordbruksstatistisk%20sammanst&#228;llning\powerpoint.xlsx" TargetMode="External"/></Relationships>
</file>

<file path=ppt/charts/_rels/chart47.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47.xml"/><Relationship Id="rId1" Type="http://schemas.microsoft.com/office/2011/relationships/chartStyle" Target="style47.xml"/><Relationship Id="rId4" Type="http://schemas.openxmlformats.org/officeDocument/2006/relationships/oleObject" Target="file:///\\intern.jordbruksverket.se\Gemensam\Enhet\Statistikenheten\Jordbruksstatistisk%20sammanst&#228;llning\powerpoint.xlsx" TargetMode="External"/></Relationships>
</file>

<file path=ppt/charts/_rels/chart48.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48.xml"/><Relationship Id="rId1" Type="http://schemas.microsoft.com/office/2011/relationships/chartStyle" Target="style48.xml"/><Relationship Id="rId4" Type="http://schemas.openxmlformats.org/officeDocument/2006/relationships/oleObject" Target="file:///\\intern.jordbruksverket.se\Gemensam\Enhet\Statistikenheten\Jordbruksstatistisk%20sammanst&#228;llning\powerpoint.xlsx" TargetMode="External"/></Relationships>
</file>

<file path=ppt/charts/_rels/chart49.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49.xml"/><Relationship Id="rId1" Type="http://schemas.microsoft.com/office/2011/relationships/chartStyle" Target="style49.xml"/><Relationship Id="rId4" Type="http://schemas.openxmlformats.org/officeDocument/2006/relationships/oleObject" Target="file:///\\intern.jordbruksverket.se\Gemensam\Enhet\Statistikenheten\Jordbruksstatistisk%20sammanst&#228;llning\JS&#197;2025\powerpoint\grundfil%20tabeller.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intern.jordbruksverket.se\Gemensam\Enhet\Statistikenheten\Jordbruksstatistisk%20sammanst&#228;llning\powerpoint.xlsx" TargetMode="External"/><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oleObject" Target="file:///\\intern.jordbruksverket.se\Gemensam\Enhet\Statistikenheten\Jordbruksstatistisk%20sammanst&#228;llning\powerpoint.xlsx" TargetMode="External"/><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oleObject" Target="file:///\\intern.jordbruksverket.se\Gemensam\Enhet\Statistikenheten\Jordbruksstatistisk%20sammanst&#228;llning\powerpoint.xlsx" TargetMode="External"/><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oleObject" Target="file:///\\intern.jordbruksverket.se\Gemensam\Enhet\Statistikenheten\Jordbruksstatistisk%20sammanst&#228;llning\powerpoint.xlsx" TargetMode="External"/><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oleObject" Target="file:///\\intern.jordbruksverket.se\Gemensam\Enhet\Statistikenheten\Jordbruksstatistisk%20sammanst&#228;llning\powerpoint.xlsx" TargetMode="External"/><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oleObject" Target="file:///\\intern.jordbruksverket.se\Gemensam\Enhet\Statistikenheten\Jordbruksstatistisk%20sammanst&#228;llning\powerpoint.xlsx" TargetMode="External"/><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oleObject" Target="file:///\\intern.jordbruksverket.se\Gemensam\Enhet\Statistikenheten\Jordbruksstatistisk%20sammanst&#228;llning\powerpoint.xlsx" TargetMode="External"/><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oleObject" Target="file:///\\intern.jordbruksverket.se\Gemensam\Enhet\Statistikenheten\Jordbruksstatistisk%20sammanst&#228;llning\powerpoint.xlsx" TargetMode="External"/><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oleObject" Target="file:///\\intern.jordbruksverket.se\Gemensam\Enhet\Statistikenheten\Jordbruksstatistisk%20sammanst&#228;llning\powerpoint.xlsx" TargetMode="External"/><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oleObject" Target="file:///\\intern.jordbruksverket.se\Gemensam\Enhet\Statistikenheten\Jordbruksstatistisk%20sammanst&#228;llning\powerpoint.xlsx" TargetMode="External"/><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59.xml"/><Relationship Id="rId1" Type="http://schemas.microsoft.com/office/2011/relationships/chartStyle" Target="style59.xml"/><Relationship Id="rId4" Type="http://schemas.openxmlformats.org/officeDocument/2006/relationships/oleObject" Target="file:///\\intern.jordbruksverket.se\Gemensam\Enhet\Statistikenheten\Jordbruksstatistisk%20sammanst&#228;llning\powerpoint.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intern.jordbruksverket.se\Gemensam\Enhet\Statistikenheten\Jordbruksstatistisk%20sammanst&#228;llning\powerpoint.xlsx" TargetMode="External"/></Relationships>
</file>

<file path=ppt/charts/_rels/chart60.xml.rels><?xml version="1.0" encoding="UTF-8" standalone="yes"?>
<Relationships xmlns="http://schemas.openxmlformats.org/package/2006/relationships"><Relationship Id="rId3" Type="http://schemas.openxmlformats.org/officeDocument/2006/relationships/oleObject" Target="file:///\\intern.jordbruksverket.se\Gemensam\Enhet\Statistikenheten\Jordbruksstatistisk%20sammanst&#228;llning\powerpoint.xlsx" TargetMode="External"/><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61.xml"/><Relationship Id="rId1" Type="http://schemas.microsoft.com/office/2011/relationships/chartStyle" Target="style61.xml"/><Relationship Id="rId4" Type="http://schemas.openxmlformats.org/officeDocument/2006/relationships/oleObject" Target="file:///\\intern.jordbruksverket.se\Gemensam\Enhet\Statistikenheten\Jordbruksstatistisk%20sammanst&#228;llning\powerpoint.xlsx" TargetMode="External"/></Relationships>
</file>

<file path=ppt/charts/_rels/chart62.xml.rels><?xml version="1.0" encoding="UTF-8" standalone="yes"?>
<Relationships xmlns="http://schemas.openxmlformats.org/package/2006/relationships"><Relationship Id="rId3" Type="http://schemas.openxmlformats.org/officeDocument/2006/relationships/oleObject" Target="file:///\\intern.jordbruksverket.se\Gemensam\Enhet\Statistikenheten\Jordbruksstatistisk%20sammanst&#228;llning\powerpoint.xlsx" TargetMode="External"/><Relationship Id="rId2" Type="http://schemas.microsoft.com/office/2011/relationships/chartColorStyle" Target="colors62.xml"/><Relationship Id="rId1" Type="http://schemas.microsoft.com/office/2011/relationships/chartStyle" Target="style62.xml"/></Relationships>
</file>

<file path=ppt/charts/_rels/chart63.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63.xml"/><Relationship Id="rId1" Type="http://schemas.microsoft.com/office/2011/relationships/chartStyle" Target="style63.xml"/><Relationship Id="rId4" Type="http://schemas.openxmlformats.org/officeDocument/2006/relationships/oleObject" Target="file:///\\intern.jordbruksverket.se\Gemensam\Enhet\Statistikenheten\Jordbruksstatistisk%20sammanst&#228;llning\powerpoint.xlsx" TargetMode="External"/></Relationships>
</file>

<file path=ppt/charts/_rels/chart64.xml.rels><?xml version="1.0" encoding="UTF-8" standalone="yes"?>
<Relationships xmlns="http://schemas.openxmlformats.org/package/2006/relationships"><Relationship Id="rId3" Type="http://schemas.openxmlformats.org/officeDocument/2006/relationships/oleObject" Target="file:///\\intern.jordbruksverket.se\Gemensam\Enhet\Statistikenheten\Jordbruksstatistisk%20sammanst&#228;llning\powerpoint.xlsx" TargetMode="External"/><Relationship Id="rId2" Type="http://schemas.microsoft.com/office/2011/relationships/chartColorStyle" Target="colors64.xml"/><Relationship Id="rId1" Type="http://schemas.microsoft.com/office/2011/relationships/chartStyle" Target="style64.xml"/></Relationships>
</file>

<file path=ppt/charts/_rels/chart65.xml.rels><?xml version="1.0" encoding="UTF-8" standalone="yes"?>
<Relationships xmlns="http://schemas.openxmlformats.org/package/2006/relationships"><Relationship Id="rId3" Type="http://schemas.openxmlformats.org/officeDocument/2006/relationships/oleObject" Target="file:///\\intern.jordbruksverket.se\Gemensam\Enhet\Statistikenheten\Jordbruksstatistisk%20sammanst&#228;llning\powerpoint.xlsx" TargetMode="External"/><Relationship Id="rId2" Type="http://schemas.microsoft.com/office/2011/relationships/chartColorStyle" Target="colors65.xml"/><Relationship Id="rId1" Type="http://schemas.microsoft.com/office/2011/relationships/chartStyle" Target="style65.xml"/></Relationships>
</file>

<file path=ppt/charts/_rels/chart66.xml.rels><?xml version="1.0" encoding="UTF-8" standalone="yes"?>
<Relationships xmlns="http://schemas.openxmlformats.org/package/2006/relationships"><Relationship Id="rId3" Type="http://schemas.openxmlformats.org/officeDocument/2006/relationships/oleObject" Target="file:///\\intern.jordbruksverket.se\Gemensam\Enhet\Statistikenheten\Jordbruksstatistisk%20sammanst&#228;llning\powerpoint.xlsx" TargetMode="External"/><Relationship Id="rId2" Type="http://schemas.microsoft.com/office/2011/relationships/chartColorStyle" Target="colors66.xml"/><Relationship Id="rId1" Type="http://schemas.microsoft.com/office/2011/relationships/chartStyle" Target="style66.xml"/></Relationships>
</file>

<file path=ppt/charts/_rels/chart67.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67.xml"/><Relationship Id="rId1" Type="http://schemas.microsoft.com/office/2011/relationships/chartStyle" Target="style67.xml"/><Relationship Id="rId4" Type="http://schemas.openxmlformats.org/officeDocument/2006/relationships/oleObject" Target="file:///\\intern.jordbruksverket.se\Gemensam\Enhet\Statistikenheten\Jordbruksstatistisk%20sammanst&#228;llning\powerpoint.xlsx" TargetMode="External"/></Relationships>
</file>

<file path=ppt/charts/_rels/chart68.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68.xml"/><Relationship Id="rId1" Type="http://schemas.microsoft.com/office/2011/relationships/chartStyle" Target="style68.xml"/><Relationship Id="rId4" Type="http://schemas.openxmlformats.org/officeDocument/2006/relationships/oleObject" Target="file:///\\intern.jordbruksverket.se\Gemensam\Enhet\Statistikenheten\Jordbruksstatistisk%20sammanst&#228;llning\powerpoint.xlsx" TargetMode="External"/></Relationships>
</file>

<file path=ppt/charts/_rels/chart69.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69.xml"/><Relationship Id="rId1" Type="http://schemas.microsoft.com/office/2011/relationships/chartStyle" Target="style69.xml"/><Relationship Id="rId4" Type="http://schemas.openxmlformats.org/officeDocument/2006/relationships/package" Target="../embeddings/Microsoft_Excel_Worksheet1.xlsx"/></Relationships>
</file>

<file path=ppt/charts/_rels/chart7.xml.rels><?xml version="1.0" encoding="UTF-8" standalone="yes"?>
<Relationships xmlns="http://schemas.openxmlformats.org/package/2006/relationships"><Relationship Id="rId3" Type="http://schemas.openxmlformats.org/officeDocument/2006/relationships/oleObject" Target="file:///\\intern.jordbruksverket.se\Gemensam\Enhet\Statistikenheten\Jordbruksstatistisk%20sammanst&#228;llning\powerpoint.xlsx" TargetMode="External"/><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70.xml"/><Relationship Id="rId1" Type="http://schemas.microsoft.com/office/2011/relationships/chartStyle" Target="style70.xml"/><Relationship Id="rId4" Type="http://schemas.openxmlformats.org/officeDocument/2006/relationships/package" Target="../embeddings/Microsoft_Excel_Worksheet2.xlsx"/></Relationships>
</file>

<file path=ppt/charts/_rels/chart71.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71.xml"/><Relationship Id="rId1" Type="http://schemas.microsoft.com/office/2011/relationships/chartStyle" Target="style71.xml"/><Relationship Id="rId4" Type="http://schemas.openxmlformats.org/officeDocument/2006/relationships/package" Target="../embeddings/Microsoft_Excel_Worksheet3.xlsx"/></Relationships>
</file>

<file path=ppt/charts/_rels/chart72.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72.xml"/><Relationship Id="rId1" Type="http://schemas.microsoft.com/office/2011/relationships/chartStyle" Target="style72.xml"/><Relationship Id="rId4" Type="http://schemas.openxmlformats.org/officeDocument/2006/relationships/oleObject" Target="file:///\\intern.jordbruksverket.se\Gemensam\Enhet\Statistikenheten\Jordbruksstatistisk%20sammanst&#228;llning\JSS2024\Till%20Power%20Point_2024%20amk.xlsx" TargetMode="External"/></Relationships>
</file>

<file path=ppt/charts/_rels/chart73.xml.rels><?xml version="1.0" encoding="UTF-8" standalone="yes"?>
<Relationships xmlns="http://schemas.openxmlformats.org/package/2006/relationships"><Relationship Id="rId3" Type="http://schemas.openxmlformats.org/officeDocument/2006/relationships/oleObject" Target="file:///\\intern.jordbruksverket.se\Gemensam\Enhet\Statistikenheten\Jordbruksstatistisk%20sammanst&#228;llning\powerpoint.xlsx" TargetMode="External"/><Relationship Id="rId2" Type="http://schemas.microsoft.com/office/2011/relationships/chartColorStyle" Target="colors73.xml"/><Relationship Id="rId1" Type="http://schemas.microsoft.com/office/2011/relationships/chartStyle" Target="style73.xml"/></Relationships>
</file>

<file path=ppt/charts/_rels/chart74.xml.rels><?xml version="1.0" encoding="UTF-8" standalone="yes"?>
<Relationships xmlns="http://schemas.openxmlformats.org/package/2006/relationships"><Relationship Id="rId3" Type="http://schemas.openxmlformats.org/officeDocument/2006/relationships/oleObject" Target="file:///\\intern.jordbruksverket.se\Gemensam\Enhet\Statistikenheten\Jordbruksstatistisk%20sammanst&#228;llning\powerpoint.xlsx" TargetMode="External"/><Relationship Id="rId2" Type="http://schemas.microsoft.com/office/2011/relationships/chartColorStyle" Target="colors74.xml"/><Relationship Id="rId1" Type="http://schemas.microsoft.com/office/2011/relationships/chartStyle" Target="style74.xml"/></Relationships>
</file>

<file path=ppt/charts/_rels/chart75.xml.rels><?xml version="1.0" encoding="UTF-8" standalone="yes"?>
<Relationships xmlns="http://schemas.openxmlformats.org/package/2006/relationships"><Relationship Id="rId3" Type="http://schemas.openxmlformats.org/officeDocument/2006/relationships/oleObject" Target="file:///\\intern.jordbruksverket.se\Gemensam\Enhet\Statistikenheten\Jordbruksstatistisk%20sammanst&#228;llning\powerpoint.xlsx" TargetMode="External"/><Relationship Id="rId2" Type="http://schemas.microsoft.com/office/2011/relationships/chartColorStyle" Target="colors75.xml"/><Relationship Id="rId1" Type="http://schemas.microsoft.com/office/2011/relationships/chartStyle" Target="style75.xml"/></Relationships>
</file>

<file path=ppt/charts/_rels/chart76.xml.rels><?xml version="1.0" encoding="UTF-8" standalone="yes"?>
<Relationships xmlns="http://schemas.openxmlformats.org/package/2006/relationships"><Relationship Id="rId3" Type="http://schemas.openxmlformats.org/officeDocument/2006/relationships/oleObject" Target="file:///\\intern.jordbruksverket.se\Gemensam\Enhet\Statistikenheten\Jordbruksstatistisk%20sammanst&#228;llning\powerpoint.xlsx" TargetMode="External"/><Relationship Id="rId2" Type="http://schemas.microsoft.com/office/2011/relationships/chartColorStyle" Target="colors76.xml"/><Relationship Id="rId1" Type="http://schemas.microsoft.com/office/2011/relationships/chartStyle" Target="style76.xml"/></Relationships>
</file>

<file path=ppt/charts/_rels/chart77.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77.xml"/><Relationship Id="rId1" Type="http://schemas.microsoft.com/office/2011/relationships/chartStyle" Target="style77.xml"/><Relationship Id="rId4" Type="http://schemas.openxmlformats.org/officeDocument/2006/relationships/oleObject" Target="file:///\\intern.jordbruksverket.se\Gemensam\Enhet\Statistikenheten\Jordbruksstatistisk%20sammanst&#228;llning\powerpoint.xlsx" TargetMode="External"/></Relationships>
</file>

<file path=ppt/charts/_rels/chart78.xml.rels><?xml version="1.0" encoding="UTF-8" standalone="yes"?>
<Relationships xmlns="http://schemas.openxmlformats.org/package/2006/relationships"><Relationship Id="rId3" Type="http://schemas.openxmlformats.org/officeDocument/2006/relationships/themeOverride" Target="../theme/themeOverride30.xml"/><Relationship Id="rId2" Type="http://schemas.microsoft.com/office/2011/relationships/chartColorStyle" Target="colors78.xml"/><Relationship Id="rId1" Type="http://schemas.microsoft.com/office/2011/relationships/chartStyle" Target="style78.xml"/><Relationship Id="rId4" Type="http://schemas.openxmlformats.org/officeDocument/2006/relationships/oleObject" Target="file:///\\intern.jordbruksverket.se\Gemensam\Enhet\Statistikenheten\Jordbruksstatistisk%20sammanst&#228;llning\powerpoint.xlsx" TargetMode="External"/></Relationships>
</file>

<file path=ppt/charts/_rels/chart79.xml.rels><?xml version="1.0" encoding="UTF-8" standalone="yes"?>
<Relationships xmlns="http://schemas.openxmlformats.org/package/2006/relationships"><Relationship Id="rId3" Type="http://schemas.openxmlformats.org/officeDocument/2006/relationships/themeOverride" Target="../theme/themeOverride31.xml"/><Relationship Id="rId2" Type="http://schemas.microsoft.com/office/2011/relationships/chartColorStyle" Target="colors79.xml"/><Relationship Id="rId1" Type="http://schemas.microsoft.com/office/2011/relationships/chartStyle" Target="style79.xml"/><Relationship Id="rId4" Type="http://schemas.openxmlformats.org/officeDocument/2006/relationships/oleObject" Target="file:///C:\Users\akare\Downloads\HA0201U1_20250618-121234.xlsx"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file:///\\intern.jordbruksverket.se\Gemensam\Enhet\Statistikenheten\Jordbruksstatistisk%20sammanst&#228;llning\powerpoint.xlsx" TargetMode="External"/><Relationship Id="rId2" Type="http://schemas.microsoft.com/office/2011/relationships/chartColorStyle" Target="colors8.xml"/><Relationship Id="rId1" Type="http://schemas.microsoft.com/office/2011/relationships/chartStyle" Target="style8.xml"/></Relationships>
</file>

<file path=ppt/charts/_rels/chart80.xml.rels><?xml version="1.0" encoding="UTF-8" standalone="yes"?>
<Relationships xmlns="http://schemas.openxmlformats.org/package/2006/relationships"><Relationship Id="rId3" Type="http://schemas.openxmlformats.org/officeDocument/2006/relationships/oleObject" Target="file:///\\intern.jordbruksverket.se\Gemensam\Enhet\Statistikenheten\Jordbruksstatistisk%20sammanst&#228;llning\JSS%202022\Power%20Point\Marknadsandel%20(skapad%20av%20Kristin)%20till%20bild%2047%20och%2048%20i%20PP.xlsx" TargetMode="External"/><Relationship Id="rId2" Type="http://schemas.microsoft.com/office/2011/relationships/chartColorStyle" Target="colors80.xml"/><Relationship Id="rId1" Type="http://schemas.microsoft.com/office/2011/relationships/chartStyle" Target="style80.xml"/></Relationships>
</file>

<file path=ppt/charts/_rels/chart81.xml.rels><?xml version="1.0" encoding="UTF-8" standalone="yes"?>
<Relationships xmlns="http://schemas.openxmlformats.org/package/2006/relationships"><Relationship Id="rId3" Type="http://schemas.openxmlformats.org/officeDocument/2006/relationships/oleObject" Target="file:///\\intern.jordbruksverket.se\Gemensam\Enhet\Statistikenheten\Jordbruksstatistisk%20sammanst&#228;llning\JSS%202022\Power%20Point\Marknadsandel%20(skapad%20av%20Kristin)%20till%20bild%2047%20och%2048%20i%20PP.xlsx" TargetMode="External"/><Relationship Id="rId2" Type="http://schemas.microsoft.com/office/2011/relationships/chartColorStyle" Target="colors81.xml"/><Relationship Id="rId1" Type="http://schemas.microsoft.com/office/2011/relationships/chartStyle" Target="style81.xml"/></Relationships>
</file>

<file path=ppt/charts/_rels/chart9.xml.rels><?xml version="1.0" encoding="UTF-8" standalone="yes"?>
<Relationships xmlns="http://schemas.openxmlformats.org/package/2006/relationships"><Relationship Id="rId3" Type="http://schemas.openxmlformats.org/officeDocument/2006/relationships/oleObject" Target="file:///\\intern.jordbruksverket.se\Gemensam\Enhet\Statistikenheten\Jordbruksstatistisk%20sammanst&#228;llning\powerpoint.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sv-SE" dirty="0">
                <a:solidFill>
                  <a:schemeClr val="tx1"/>
                </a:solidFill>
              </a:rPr>
              <a:t>Total</a:t>
            </a:r>
            <a:r>
              <a:rPr lang="sv-SE" baseline="0" dirty="0">
                <a:solidFill>
                  <a:schemeClr val="tx1"/>
                </a:solidFill>
              </a:rPr>
              <a:t> jordbruksmark i </a:t>
            </a:r>
            <a:r>
              <a:rPr lang="sv-SE" baseline="0">
                <a:solidFill>
                  <a:schemeClr val="tx1"/>
                </a:solidFill>
              </a:rPr>
              <a:t>Sverige 2013 − 2025</a:t>
            </a:r>
            <a:r>
              <a:rPr lang="sv-SE" baseline="0" dirty="0">
                <a:solidFill>
                  <a:schemeClr val="tx1"/>
                </a:solidFill>
              </a:rPr>
              <a:t>, hektar</a:t>
            </a:r>
            <a:endParaRPr lang="sv-SE" dirty="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sv-SE"/>
        </a:p>
      </c:txPr>
    </c:title>
    <c:autoTitleDeleted val="0"/>
    <c:plotArea>
      <c:layout/>
      <c:barChart>
        <c:barDir val="col"/>
        <c:grouping val="stacked"/>
        <c:varyColors val="0"/>
        <c:ser>
          <c:idx val="0"/>
          <c:order val="0"/>
          <c:tx>
            <c:strRef>
              <c:f>jordbruksmark!$A$3</c:f>
              <c:strCache>
                <c:ptCount val="1"/>
                <c:pt idx="0">
                  <c:v>Åkermark</c:v>
                </c:pt>
              </c:strCache>
            </c:strRef>
          </c:tx>
          <c:spPr>
            <a:solidFill>
              <a:schemeClr val="accent1"/>
            </a:solidFill>
            <a:ln>
              <a:solidFill>
                <a:srgbClr val="2E614C"/>
              </a:solidFill>
            </a:ln>
            <a:effectLst/>
          </c:spPr>
          <c:invertIfNegative val="0"/>
          <c:cat>
            <c:strRef>
              <c:f>jordbruksmark!$B$2:$N$2</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 prel</c:v>
                </c:pt>
              </c:strCache>
            </c:strRef>
          </c:cat>
          <c:val>
            <c:numRef>
              <c:f>jordbruksmark!$B$3:$N$3</c:f>
              <c:numCache>
                <c:formatCode>#,##0</c:formatCode>
                <c:ptCount val="13"/>
                <c:pt idx="0">
                  <c:v>2604531</c:v>
                </c:pt>
                <c:pt idx="1">
                  <c:v>2596527</c:v>
                </c:pt>
                <c:pt idx="2">
                  <c:v>2590053</c:v>
                </c:pt>
                <c:pt idx="3">
                  <c:v>2579602</c:v>
                </c:pt>
                <c:pt idx="4">
                  <c:v>2568351</c:v>
                </c:pt>
                <c:pt idx="5">
                  <c:v>2554353</c:v>
                </c:pt>
                <c:pt idx="6">
                  <c:v>2551499</c:v>
                </c:pt>
                <c:pt idx="7">
                  <c:v>2549525</c:v>
                </c:pt>
                <c:pt idx="8">
                  <c:v>2545943</c:v>
                </c:pt>
                <c:pt idx="9">
                  <c:v>2537947</c:v>
                </c:pt>
                <c:pt idx="10">
                  <c:v>2529820</c:v>
                </c:pt>
                <c:pt idx="11">
                  <c:v>2527201</c:v>
                </c:pt>
                <c:pt idx="12">
                  <c:v>2525587</c:v>
                </c:pt>
              </c:numCache>
            </c:numRef>
          </c:val>
          <c:extLst>
            <c:ext xmlns:c16="http://schemas.microsoft.com/office/drawing/2014/chart" uri="{C3380CC4-5D6E-409C-BE32-E72D297353CC}">
              <c16:uniqueId val="{00000000-4C15-404A-9DDC-3A5631F358E5}"/>
            </c:ext>
          </c:extLst>
        </c:ser>
        <c:ser>
          <c:idx val="1"/>
          <c:order val="1"/>
          <c:tx>
            <c:strRef>
              <c:f>jordbruksmark!$A$4</c:f>
              <c:strCache>
                <c:ptCount val="1"/>
                <c:pt idx="0">
                  <c:v>Betesmark</c:v>
                </c:pt>
              </c:strCache>
            </c:strRef>
          </c:tx>
          <c:spPr>
            <a:solidFill>
              <a:srgbClr val="7FC1D4"/>
            </a:solidFill>
            <a:ln>
              <a:solidFill>
                <a:schemeClr val="accent1"/>
              </a:solidFill>
            </a:ln>
            <a:effectLst/>
          </c:spPr>
          <c:invertIfNegative val="0"/>
          <c:cat>
            <c:strRef>
              <c:f>jordbruksmark!$B$2:$N$2</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 prel</c:v>
                </c:pt>
              </c:strCache>
            </c:strRef>
          </c:cat>
          <c:val>
            <c:numRef>
              <c:f>jordbruksmark!$B$4:$N$4</c:f>
              <c:numCache>
                <c:formatCode>#,##0</c:formatCode>
                <c:ptCount val="13"/>
                <c:pt idx="0">
                  <c:v>442896</c:v>
                </c:pt>
                <c:pt idx="1">
                  <c:v>435676</c:v>
                </c:pt>
                <c:pt idx="2">
                  <c:v>449843</c:v>
                </c:pt>
                <c:pt idx="3">
                  <c:v>451943</c:v>
                </c:pt>
                <c:pt idx="4">
                  <c:v>453168</c:v>
                </c:pt>
                <c:pt idx="5">
                  <c:v>455144</c:v>
                </c:pt>
                <c:pt idx="6">
                  <c:v>461284</c:v>
                </c:pt>
                <c:pt idx="7">
                  <c:v>463516</c:v>
                </c:pt>
                <c:pt idx="8">
                  <c:v>464223</c:v>
                </c:pt>
                <c:pt idx="9">
                  <c:v>463842</c:v>
                </c:pt>
                <c:pt idx="10">
                  <c:v>452991</c:v>
                </c:pt>
                <c:pt idx="11">
                  <c:v>453664</c:v>
                </c:pt>
                <c:pt idx="12">
                  <c:v>454020</c:v>
                </c:pt>
              </c:numCache>
            </c:numRef>
          </c:val>
          <c:extLst>
            <c:ext xmlns:c16="http://schemas.microsoft.com/office/drawing/2014/chart" uri="{C3380CC4-5D6E-409C-BE32-E72D297353CC}">
              <c16:uniqueId val="{00000001-4C15-404A-9DDC-3A5631F358E5}"/>
            </c:ext>
          </c:extLst>
        </c:ser>
        <c:dLbls>
          <c:showLegendKey val="0"/>
          <c:showVal val="0"/>
          <c:showCatName val="0"/>
          <c:showSerName val="0"/>
          <c:showPercent val="0"/>
          <c:showBubbleSize val="0"/>
        </c:dLbls>
        <c:gapWidth val="100"/>
        <c:overlap val="100"/>
        <c:axId val="132740368"/>
        <c:axId val="118895344"/>
      </c:barChart>
      <c:catAx>
        <c:axId val="132740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crossAx val="118895344"/>
        <c:crosses val="autoZero"/>
        <c:auto val="1"/>
        <c:lblAlgn val="ctr"/>
        <c:lblOffset val="100"/>
        <c:noMultiLvlLbl val="0"/>
      </c:catAx>
      <c:valAx>
        <c:axId val="1188953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crossAx val="1327403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8F6E8"/>
    </a:solidFill>
    <a:ln w="9525" cap="flat" cmpd="sng" algn="ctr">
      <a:noFill/>
      <a:round/>
    </a:ln>
    <a:effectLst/>
  </c:spPr>
  <c:txPr>
    <a:bodyPr/>
    <a:lstStyle/>
    <a:p>
      <a:pPr>
        <a:defRPr/>
      </a:pPr>
      <a:endParaRPr lang="sv-S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sv-SE" sz="1600" b="0" i="0" baseline="0" dirty="0">
                <a:solidFill>
                  <a:schemeClr val="tx1"/>
                </a:solidFill>
                <a:effectLst/>
              </a:rPr>
              <a:t>Antal företag som brukar jordbruksmark med ekologiska produktionsmetoder 2013 − 2024</a:t>
            </a:r>
            <a:endParaRPr lang="sv-SE" sz="1600" dirty="0">
              <a:solidFill>
                <a:schemeClr val="tx1"/>
              </a:solidFill>
              <a:effectLst/>
            </a:endParaRPr>
          </a:p>
        </c:rich>
      </c:tx>
      <c:layout>
        <c:manualLayout>
          <c:xMode val="edge"/>
          <c:yMode val="edge"/>
          <c:x val="0.11376933746516886"/>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sv-SE"/>
        </a:p>
      </c:txPr>
    </c:title>
    <c:autoTitleDeleted val="0"/>
    <c:plotArea>
      <c:layout>
        <c:manualLayout>
          <c:layoutTarget val="inner"/>
          <c:xMode val="edge"/>
          <c:yMode val="edge"/>
          <c:x val="8.9034584256775948E-2"/>
          <c:y val="0.18651685393258427"/>
          <c:w val="0.88432297202276411"/>
          <c:h val="0.73116104868913856"/>
        </c:manualLayout>
      </c:layout>
      <c:barChart>
        <c:barDir val="col"/>
        <c:grouping val="clustered"/>
        <c:varyColors val="0"/>
        <c:ser>
          <c:idx val="0"/>
          <c:order val="0"/>
          <c:tx>
            <c:strRef>
              <c:f>'ekologisk odling'!$A$37</c:f>
              <c:strCache>
                <c:ptCount val="1"/>
                <c:pt idx="0">
                  <c:v>Totalt omställd/under omställning</c:v>
                </c:pt>
              </c:strCache>
            </c:strRef>
          </c:tx>
          <c:spPr>
            <a:solidFill>
              <a:schemeClr val="accent1"/>
            </a:solidFill>
            <a:ln>
              <a:noFill/>
            </a:ln>
            <a:effectLst/>
          </c:spPr>
          <c:invertIfNegative val="0"/>
          <c:cat>
            <c:strRef>
              <c:f>'ekologisk odling'!$B$36:$M$36</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strCache>
            </c:strRef>
          </c:cat>
          <c:val>
            <c:numRef>
              <c:f>'ekologisk odling'!$B$37:$M$37</c:f>
              <c:numCache>
                <c:formatCode>#,##0</c:formatCode>
                <c:ptCount val="12"/>
                <c:pt idx="0">
                  <c:v>5311</c:v>
                </c:pt>
                <c:pt idx="1">
                  <c:v>5190</c:v>
                </c:pt>
                <c:pt idx="2">
                  <c:v>5300</c:v>
                </c:pt>
                <c:pt idx="3">
                  <c:v>5578</c:v>
                </c:pt>
                <c:pt idx="4">
                  <c:v>5593</c:v>
                </c:pt>
                <c:pt idx="5">
                  <c:v>5654</c:v>
                </c:pt>
                <c:pt idx="6">
                  <c:v>5658</c:v>
                </c:pt>
                <c:pt idx="7">
                  <c:v>5380</c:v>
                </c:pt>
                <c:pt idx="8">
                  <c:v>5249</c:v>
                </c:pt>
                <c:pt idx="9">
                  <c:v>5018</c:v>
                </c:pt>
                <c:pt idx="10">
                  <c:v>4476</c:v>
                </c:pt>
                <c:pt idx="11">
                  <c:v>3985</c:v>
                </c:pt>
              </c:numCache>
            </c:numRef>
          </c:val>
          <c:extLst>
            <c:ext xmlns:c16="http://schemas.microsoft.com/office/drawing/2014/chart" uri="{C3380CC4-5D6E-409C-BE32-E72D297353CC}">
              <c16:uniqueId val="{00000000-790E-4F10-BA6A-B85E37FB242D}"/>
            </c:ext>
          </c:extLst>
        </c:ser>
        <c:dLbls>
          <c:showLegendKey val="0"/>
          <c:showVal val="0"/>
          <c:showCatName val="0"/>
          <c:showSerName val="0"/>
          <c:showPercent val="0"/>
          <c:showBubbleSize val="0"/>
        </c:dLbls>
        <c:gapWidth val="100"/>
        <c:overlap val="-27"/>
        <c:axId val="431427616"/>
        <c:axId val="132160288"/>
      </c:barChart>
      <c:catAx>
        <c:axId val="431427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crossAx val="132160288"/>
        <c:crosses val="autoZero"/>
        <c:auto val="1"/>
        <c:lblAlgn val="ctr"/>
        <c:lblOffset val="100"/>
        <c:noMultiLvlLbl val="0"/>
      </c:catAx>
      <c:valAx>
        <c:axId val="1321602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crossAx val="4314276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5F1E7"/>
    </a:solidFill>
    <a:ln w="9525" cap="flat" cmpd="sng" algn="ctr">
      <a:noFill/>
      <a:round/>
    </a:ln>
    <a:effectLst/>
  </c:spPr>
  <c:txPr>
    <a:bodyPr/>
    <a:lstStyle/>
    <a:p>
      <a:pPr>
        <a:defRPr/>
      </a:pPr>
      <a:endParaRPr lang="sv-S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960" b="0" i="0" u="none" strike="noStrike" kern="1200" spc="0" baseline="0">
                <a:solidFill>
                  <a:schemeClr val="tx1"/>
                </a:solidFill>
                <a:latin typeface="Arial" panose="020B0604020202020204" pitchFamily="34" charset="0"/>
                <a:ea typeface="+mn-ea"/>
                <a:cs typeface="Arial" panose="020B0604020202020204" pitchFamily="34" charset="0"/>
              </a:defRPr>
            </a:pPr>
            <a:r>
              <a:rPr lang="sv-SE" sz="1400" dirty="0">
                <a:solidFill>
                  <a:schemeClr val="tx1"/>
                </a:solidFill>
              </a:rPr>
              <a:t>Antal</a:t>
            </a:r>
            <a:r>
              <a:rPr lang="sv-SE" sz="1400" baseline="0" dirty="0">
                <a:solidFill>
                  <a:schemeClr val="tx1"/>
                </a:solidFill>
              </a:rPr>
              <a:t> jordbrukare efter ålder samt jordbrukarnas medelålder åren 2013 och 2024</a:t>
            </a:r>
            <a:endParaRPr lang="sv-SE" sz="1400" dirty="0">
              <a:solidFill>
                <a:schemeClr val="tx1"/>
              </a:solidFill>
            </a:endParaRPr>
          </a:p>
        </c:rich>
      </c:tx>
      <c:overlay val="0"/>
      <c:spPr>
        <a:noFill/>
        <a:ln>
          <a:noFill/>
        </a:ln>
        <a:effectLst/>
      </c:spPr>
      <c:txPr>
        <a:bodyPr rot="0" spcFirstLastPara="1" vertOverflow="ellipsis" vert="horz" wrap="square" anchor="ctr" anchorCtr="1"/>
        <a:lstStyle/>
        <a:p>
          <a:pPr>
            <a:defRPr sz="960" b="0" i="0" u="none" strike="noStrike" kern="1200" spc="0" baseline="0">
              <a:solidFill>
                <a:schemeClr val="tx1"/>
              </a:solidFill>
              <a:latin typeface="Arial" panose="020B0604020202020204" pitchFamily="34" charset="0"/>
              <a:ea typeface="+mn-ea"/>
              <a:cs typeface="Arial" panose="020B0604020202020204" pitchFamily="34" charset="0"/>
            </a:defRPr>
          </a:pPr>
          <a:endParaRPr lang="sv-SE"/>
        </a:p>
      </c:txPr>
    </c:title>
    <c:autoTitleDeleted val="0"/>
    <c:plotArea>
      <c:layout>
        <c:manualLayout>
          <c:layoutTarget val="inner"/>
          <c:xMode val="edge"/>
          <c:yMode val="edge"/>
          <c:x val="7.3388122938949737E-2"/>
          <c:y val="0.20699445129364485"/>
          <c:w val="0.89684583557113773"/>
          <c:h val="0.57229698269663098"/>
        </c:manualLayout>
      </c:layout>
      <c:lineChart>
        <c:grouping val="standard"/>
        <c:varyColors val="0"/>
        <c:ser>
          <c:idx val="1"/>
          <c:order val="0"/>
          <c:tx>
            <c:strRef>
              <c:f>Blad3!$C$1</c:f>
              <c:strCache>
                <c:ptCount val="1"/>
                <c:pt idx="0">
                  <c:v>år 2013</c:v>
                </c:pt>
              </c:strCache>
            </c:strRef>
          </c:tx>
          <c:spPr>
            <a:ln w="15875" cap="rnd">
              <a:solidFill>
                <a:srgbClr val="07708C"/>
              </a:solidFill>
              <a:prstDash val="sysDash"/>
              <a:round/>
            </a:ln>
            <a:effectLst/>
          </c:spPr>
          <c:marker>
            <c:symbol val="none"/>
          </c:marker>
          <c:dLbls>
            <c:dLbl>
              <c:idx val="37"/>
              <c:layout>
                <c:manualLayout>
                  <c:x val="7.0608983019373548E-3"/>
                  <c:y val="-2.6552872623570169E-2"/>
                </c:manualLayout>
              </c:layout>
              <c:tx>
                <c:rich>
                  <a:bodyPr/>
                  <a:lstStyle/>
                  <a:p>
                    <a:r>
                      <a:rPr lang="en-US"/>
                      <a:t>medel </a:t>
                    </a:r>
                    <a:fld id="{FF6F0A3F-12F0-44D1-BD47-496C5401C783}" type="CATEGORYNAME">
                      <a:rPr lang="en-US"/>
                      <a:pPr/>
                      <a:t>[KATEGORINAMN]</a:t>
                    </a:fld>
                    <a:r>
                      <a:rPr lang="en-US"/>
                      <a:t> år</a:t>
                    </a:r>
                  </a:p>
                </c:rich>
              </c:tx>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02A-4101-930F-A8CDAE57CFE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Blad3!$B$6:$B$79</c:f>
              <c:numCache>
                <c:formatCode>General</c:formatCode>
                <c:ptCount val="74"/>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pt idx="51">
                  <c:v>71</c:v>
                </c:pt>
                <c:pt idx="52">
                  <c:v>72</c:v>
                </c:pt>
                <c:pt idx="53">
                  <c:v>73</c:v>
                </c:pt>
                <c:pt idx="54">
                  <c:v>74</c:v>
                </c:pt>
                <c:pt idx="55">
                  <c:v>75</c:v>
                </c:pt>
                <c:pt idx="56">
                  <c:v>76</c:v>
                </c:pt>
                <c:pt idx="57">
                  <c:v>77</c:v>
                </c:pt>
                <c:pt idx="58">
                  <c:v>78</c:v>
                </c:pt>
                <c:pt idx="59">
                  <c:v>79</c:v>
                </c:pt>
                <c:pt idx="60">
                  <c:v>80</c:v>
                </c:pt>
                <c:pt idx="61">
                  <c:v>81</c:v>
                </c:pt>
                <c:pt idx="62">
                  <c:v>82</c:v>
                </c:pt>
                <c:pt idx="63">
                  <c:v>83</c:v>
                </c:pt>
                <c:pt idx="64">
                  <c:v>84</c:v>
                </c:pt>
                <c:pt idx="65">
                  <c:v>85</c:v>
                </c:pt>
                <c:pt idx="66">
                  <c:v>86</c:v>
                </c:pt>
                <c:pt idx="67">
                  <c:v>87</c:v>
                </c:pt>
                <c:pt idx="68">
                  <c:v>88</c:v>
                </c:pt>
                <c:pt idx="69">
                  <c:v>89</c:v>
                </c:pt>
                <c:pt idx="70">
                  <c:v>90</c:v>
                </c:pt>
                <c:pt idx="71">
                  <c:v>91</c:v>
                </c:pt>
                <c:pt idx="72">
                  <c:v>92</c:v>
                </c:pt>
                <c:pt idx="73">
                  <c:v>93</c:v>
                </c:pt>
              </c:numCache>
            </c:numRef>
          </c:cat>
          <c:val>
            <c:numRef>
              <c:f>Blad3!$C$6:$C$79</c:f>
              <c:numCache>
                <c:formatCode>#,##0</c:formatCode>
                <c:ptCount val="74"/>
                <c:pt idx="0">
                  <c:v>10</c:v>
                </c:pt>
                <c:pt idx="1">
                  <c:v>21</c:v>
                </c:pt>
                <c:pt idx="2">
                  <c:v>38</c:v>
                </c:pt>
                <c:pt idx="3">
                  <c:v>48</c:v>
                </c:pt>
                <c:pt idx="4">
                  <c:v>65</c:v>
                </c:pt>
                <c:pt idx="5">
                  <c:v>89</c:v>
                </c:pt>
                <c:pt idx="6">
                  <c:v>113</c:v>
                </c:pt>
                <c:pt idx="7">
                  <c:v>156</c:v>
                </c:pt>
                <c:pt idx="8">
                  <c:v>177</c:v>
                </c:pt>
                <c:pt idx="9">
                  <c:v>205</c:v>
                </c:pt>
                <c:pt idx="10">
                  <c:v>235</c:v>
                </c:pt>
                <c:pt idx="11">
                  <c:v>242</c:v>
                </c:pt>
                <c:pt idx="12">
                  <c:v>331</c:v>
                </c:pt>
                <c:pt idx="13">
                  <c:v>410</c:v>
                </c:pt>
                <c:pt idx="14">
                  <c:v>370</c:v>
                </c:pt>
                <c:pt idx="15">
                  <c:v>474</c:v>
                </c:pt>
                <c:pt idx="16">
                  <c:v>520</c:v>
                </c:pt>
                <c:pt idx="17">
                  <c:v>606</c:v>
                </c:pt>
                <c:pt idx="18">
                  <c:v>623</c:v>
                </c:pt>
                <c:pt idx="19">
                  <c:v>750</c:v>
                </c:pt>
                <c:pt idx="20">
                  <c:v>812</c:v>
                </c:pt>
                <c:pt idx="21">
                  <c:v>875</c:v>
                </c:pt>
                <c:pt idx="22">
                  <c:v>943</c:v>
                </c:pt>
                <c:pt idx="23">
                  <c:v>982</c:v>
                </c:pt>
                <c:pt idx="24">
                  <c:v>1038</c:v>
                </c:pt>
                <c:pt idx="25">
                  <c:v>1228</c:v>
                </c:pt>
                <c:pt idx="26">
                  <c:v>1309</c:v>
                </c:pt>
                <c:pt idx="27">
                  <c:v>1400</c:v>
                </c:pt>
                <c:pt idx="28">
                  <c:v>1482</c:v>
                </c:pt>
                <c:pt idx="29">
                  <c:v>1589</c:v>
                </c:pt>
                <c:pt idx="30">
                  <c:v>1543</c:v>
                </c:pt>
                <c:pt idx="31">
                  <c:v>1531</c:v>
                </c:pt>
                <c:pt idx="32">
                  <c:v>1596</c:v>
                </c:pt>
                <c:pt idx="33">
                  <c:v>1598</c:v>
                </c:pt>
                <c:pt idx="34">
                  <c:v>1748</c:v>
                </c:pt>
                <c:pt idx="35">
                  <c:v>1745</c:v>
                </c:pt>
                <c:pt idx="36">
                  <c:v>1790</c:v>
                </c:pt>
                <c:pt idx="37">
                  <c:v>1854</c:v>
                </c:pt>
                <c:pt idx="38">
                  <c:v>1741</c:v>
                </c:pt>
                <c:pt idx="39">
                  <c:v>1693</c:v>
                </c:pt>
                <c:pt idx="40">
                  <c:v>1725</c:v>
                </c:pt>
                <c:pt idx="41">
                  <c:v>1722</c:v>
                </c:pt>
                <c:pt idx="42">
                  <c:v>1738</c:v>
                </c:pt>
                <c:pt idx="43">
                  <c:v>1752</c:v>
                </c:pt>
                <c:pt idx="44">
                  <c:v>1802</c:v>
                </c:pt>
                <c:pt idx="45">
                  <c:v>1727</c:v>
                </c:pt>
                <c:pt idx="46">
                  <c:v>1686</c:v>
                </c:pt>
                <c:pt idx="47">
                  <c:v>1743</c:v>
                </c:pt>
                <c:pt idx="48">
                  <c:v>1675</c:v>
                </c:pt>
                <c:pt idx="49">
                  <c:v>1528</c:v>
                </c:pt>
                <c:pt idx="50">
                  <c:v>1437</c:v>
                </c:pt>
                <c:pt idx="51">
                  <c:v>1292</c:v>
                </c:pt>
                <c:pt idx="52">
                  <c:v>997</c:v>
                </c:pt>
                <c:pt idx="53">
                  <c:v>889</c:v>
                </c:pt>
                <c:pt idx="54">
                  <c:v>814</c:v>
                </c:pt>
                <c:pt idx="55">
                  <c:v>753</c:v>
                </c:pt>
                <c:pt idx="56">
                  <c:v>645</c:v>
                </c:pt>
                <c:pt idx="57">
                  <c:v>568</c:v>
                </c:pt>
                <c:pt idx="58">
                  <c:v>506</c:v>
                </c:pt>
                <c:pt idx="59">
                  <c:v>448</c:v>
                </c:pt>
                <c:pt idx="60">
                  <c:v>429</c:v>
                </c:pt>
                <c:pt idx="61">
                  <c:v>341</c:v>
                </c:pt>
                <c:pt idx="62">
                  <c:v>285</c:v>
                </c:pt>
                <c:pt idx="63">
                  <c:v>264</c:v>
                </c:pt>
                <c:pt idx="64">
                  <c:v>229</c:v>
                </c:pt>
                <c:pt idx="65">
                  <c:v>197</c:v>
                </c:pt>
                <c:pt idx="66">
                  <c:v>149</c:v>
                </c:pt>
                <c:pt idx="67">
                  <c:v>132</c:v>
                </c:pt>
                <c:pt idx="68">
                  <c:v>116</c:v>
                </c:pt>
                <c:pt idx="69">
                  <c:v>84</c:v>
                </c:pt>
                <c:pt idx="70">
                  <c:v>63</c:v>
                </c:pt>
                <c:pt idx="71">
                  <c:v>47</c:v>
                </c:pt>
                <c:pt idx="72">
                  <c:v>36</c:v>
                </c:pt>
                <c:pt idx="73">
                  <c:v>25</c:v>
                </c:pt>
              </c:numCache>
            </c:numRef>
          </c:val>
          <c:smooth val="0"/>
          <c:extLst>
            <c:ext xmlns:c16="http://schemas.microsoft.com/office/drawing/2014/chart" uri="{C3380CC4-5D6E-409C-BE32-E72D297353CC}">
              <c16:uniqueId val="{00000001-902A-4101-930F-A8CDAE57CFE2}"/>
            </c:ext>
          </c:extLst>
        </c:ser>
        <c:ser>
          <c:idx val="2"/>
          <c:order val="1"/>
          <c:tx>
            <c:strRef>
              <c:f>Blad3!$D$1</c:f>
              <c:strCache>
                <c:ptCount val="1"/>
                <c:pt idx="0">
                  <c:v>År 2024</c:v>
                </c:pt>
              </c:strCache>
            </c:strRef>
          </c:tx>
          <c:spPr>
            <a:ln w="28575" cap="rnd" cmpd="sng">
              <a:solidFill>
                <a:srgbClr val="2E612E"/>
              </a:solidFill>
              <a:prstDash val="solid"/>
              <a:round/>
            </a:ln>
            <a:effectLst/>
          </c:spPr>
          <c:marker>
            <c:symbol val="none"/>
          </c:marker>
          <c:dLbls>
            <c:dLbl>
              <c:idx val="39"/>
              <c:layout>
                <c:manualLayout>
                  <c:x val="0.12534598672487546"/>
                  <c:y val="-3.8561717342448301E-2"/>
                </c:manualLayout>
              </c:layout>
              <c:tx>
                <c:rich>
                  <a:bodyPr/>
                  <a:lstStyle/>
                  <a:p>
                    <a:r>
                      <a:rPr lang="en-US"/>
                      <a:t>medel </a:t>
                    </a:r>
                    <a:fld id="{A9F00B61-9289-4E3C-9125-69D49AEF0D08}" type="CATEGORYNAME">
                      <a:rPr lang="en-US"/>
                      <a:pPr/>
                      <a:t>[KATEGORINAMN]</a:t>
                    </a:fld>
                    <a:r>
                      <a:rPr lang="en-US"/>
                      <a:t> år</a:t>
                    </a:r>
                  </a:p>
                </c:rich>
              </c:tx>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02A-4101-930F-A8CDAE57CFE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Blad3!$B$6:$B$79</c:f>
              <c:numCache>
                <c:formatCode>General</c:formatCode>
                <c:ptCount val="74"/>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pt idx="51">
                  <c:v>71</c:v>
                </c:pt>
                <c:pt idx="52">
                  <c:v>72</c:v>
                </c:pt>
                <c:pt idx="53">
                  <c:v>73</c:v>
                </c:pt>
                <c:pt idx="54">
                  <c:v>74</c:v>
                </c:pt>
                <c:pt idx="55">
                  <c:v>75</c:v>
                </c:pt>
                <c:pt idx="56">
                  <c:v>76</c:v>
                </c:pt>
                <c:pt idx="57">
                  <c:v>77</c:v>
                </c:pt>
                <c:pt idx="58">
                  <c:v>78</c:v>
                </c:pt>
                <c:pt idx="59">
                  <c:v>79</c:v>
                </c:pt>
                <c:pt idx="60">
                  <c:v>80</c:v>
                </c:pt>
                <c:pt idx="61">
                  <c:v>81</c:v>
                </c:pt>
                <c:pt idx="62">
                  <c:v>82</c:v>
                </c:pt>
                <c:pt idx="63">
                  <c:v>83</c:v>
                </c:pt>
                <c:pt idx="64">
                  <c:v>84</c:v>
                </c:pt>
                <c:pt idx="65">
                  <c:v>85</c:v>
                </c:pt>
                <c:pt idx="66">
                  <c:v>86</c:v>
                </c:pt>
                <c:pt idx="67">
                  <c:v>87</c:v>
                </c:pt>
                <c:pt idx="68">
                  <c:v>88</c:v>
                </c:pt>
                <c:pt idx="69">
                  <c:v>89</c:v>
                </c:pt>
                <c:pt idx="70">
                  <c:v>90</c:v>
                </c:pt>
                <c:pt idx="71">
                  <c:v>91</c:v>
                </c:pt>
                <c:pt idx="72">
                  <c:v>92</c:v>
                </c:pt>
                <c:pt idx="73">
                  <c:v>93</c:v>
                </c:pt>
              </c:numCache>
            </c:numRef>
          </c:cat>
          <c:val>
            <c:numRef>
              <c:f>Blad3!$D$6:$D$79</c:f>
              <c:numCache>
                <c:formatCode>#,##0</c:formatCode>
                <c:ptCount val="74"/>
                <c:pt idx="0">
                  <c:v>19</c:v>
                </c:pt>
                <c:pt idx="1">
                  <c:v>27</c:v>
                </c:pt>
                <c:pt idx="2">
                  <c:v>48</c:v>
                </c:pt>
                <c:pt idx="3">
                  <c:v>51</c:v>
                </c:pt>
                <c:pt idx="4">
                  <c:v>73</c:v>
                </c:pt>
                <c:pt idx="5">
                  <c:v>78</c:v>
                </c:pt>
                <c:pt idx="6">
                  <c:v>96</c:v>
                </c:pt>
                <c:pt idx="7">
                  <c:v>135</c:v>
                </c:pt>
                <c:pt idx="8">
                  <c:v>158</c:v>
                </c:pt>
                <c:pt idx="9">
                  <c:v>191</c:v>
                </c:pt>
                <c:pt idx="10">
                  <c:v>245</c:v>
                </c:pt>
                <c:pt idx="11">
                  <c:v>265</c:v>
                </c:pt>
                <c:pt idx="12">
                  <c:v>331</c:v>
                </c:pt>
                <c:pt idx="13">
                  <c:v>409</c:v>
                </c:pt>
                <c:pt idx="14">
                  <c:v>446</c:v>
                </c:pt>
                <c:pt idx="15">
                  <c:v>519</c:v>
                </c:pt>
                <c:pt idx="16">
                  <c:v>510</c:v>
                </c:pt>
                <c:pt idx="17">
                  <c:v>533</c:v>
                </c:pt>
                <c:pt idx="18">
                  <c:v>612</c:v>
                </c:pt>
                <c:pt idx="19">
                  <c:v>560</c:v>
                </c:pt>
                <c:pt idx="20">
                  <c:v>638</c:v>
                </c:pt>
                <c:pt idx="21">
                  <c:v>652</c:v>
                </c:pt>
                <c:pt idx="22">
                  <c:v>620</c:v>
                </c:pt>
                <c:pt idx="23">
                  <c:v>663</c:v>
                </c:pt>
                <c:pt idx="24">
                  <c:v>768</c:v>
                </c:pt>
                <c:pt idx="25">
                  <c:v>649</c:v>
                </c:pt>
                <c:pt idx="26">
                  <c:v>739</c:v>
                </c:pt>
                <c:pt idx="27">
                  <c:v>737</c:v>
                </c:pt>
                <c:pt idx="28">
                  <c:v>800</c:v>
                </c:pt>
                <c:pt idx="29">
                  <c:v>836</c:v>
                </c:pt>
                <c:pt idx="30">
                  <c:v>902</c:v>
                </c:pt>
                <c:pt idx="31">
                  <c:v>980</c:v>
                </c:pt>
                <c:pt idx="32">
                  <c:v>983</c:v>
                </c:pt>
                <c:pt idx="33">
                  <c:v>1067</c:v>
                </c:pt>
                <c:pt idx="34">
                  <c:v>1058</c:v>
                </c:pt>
                <c:pt idx="35">
                  <c:v>1080</c:v>
                </c:pt>
                <c:pt idx="36">
                  <c:v>1195</c:v>
                </c:pt>
                <c:pt idx="37">
                  <c:v>1238</c:v>
                </c:pt>
                <c:pt idx="38">
                  <c:v>1360</c:v>
                </c:pt>
                <c:pt idx="39">
                  <c:v>1385</c:v>
                </c:pt>
                <c:pt idx="40">
                  <c:v>1409</c:v>
                </c:pt>
                <c:pt idx="41">
                  <c:v>1330</c:v>
                </c:pt>
                <c:pt idx="42">
                  <c:v>1253</c:v>
                </c:pt>
                <c:pt idx="43">
                  <c:v>1321</c:v>
                </c:pt>
                <c:pt idx="44">
                  <c:v>1313</c:v>
                </c:pt>
                <c:pt idx="45">
                  <c:v>1330</c:v>
                </c:pt>
                <c:pt idx="46">
                  <c:v>1257</c:v>
                </c:pt>
                <c:pt idx="47">
                  <c:v>1262</c:v>
                </c:pt>
                <c:pt idx="48">
                  <c:v>1310</c:v>
                </c:pt>
                <c:pt idx="49">
                  <c:v>1209</c:v>
                </c:pt>
                <c:pt idx="50">
                  <c:v>1109</c:v>
                </c:pt>
                <c:pt idx="51">
                  <c:v>1102</c:v>
                </c:pt>
                <c:pt idx="52">
                  <c:v>1002</c:v>
                </c:pt>
                <c:pt idx="53">
                  <c:v>1004</c:v>
                </c:pt>
                <c:pt idx="54">
                  <c:v>971</c:v>
                </c:pt>
                <c:pt idx="55">
                  <c:v>939</c:v>
                </c:pt>
                <c:pt idx="56">
                  <c:v>887</c:v>
                </c:pt>
                <c:pt idx="57">
                  <c:v>847</c:v>
                </c:pt>
                <c:pt idx="58">
                  <c:v>813</c:v>
                </c:pt>
                <c:pt idx="59">
                  <c:v>776</c:v>
                </c:pt>
                <c:pt idx="60">
                  <c:v>704</c:v>
                </c:pt>
                <c:pt idx="61">
                  <c:v>620</c:v>
                </c:pt>
                <c:pt idx="62">
                  <c:v>512</c:v>
                </c:pt>
                <c:pt idx="63">
                  <c:v>363</c:v>
                </c:pt>
                <c:pt idx="64">
                  <c:v>294</c:v>
                </c:pt>
                <c:pt idx="65">
                  <c:v>267</c:v>
                </c:pt>
                <c:pt idx="66">
                  <c:v>214</c:v>
                </c:pt>
                <c:pt idx="67">
                  <c:v>186</c:v>
                </c:pt>
                <c:pt idx="68">
                  <c:v>142</c:v>
                </c:pt>
                <c:pt idx="69">
                  <c:v>102</c:v>
                </c:pt>
                <c:pt idx="70">
                  <c:v>100</c:v>
                </c:pt>
                <c:pt idx="71">
                  <c:v>65</c:v>
                </c:pt>
                <c:pt idx="72">
                  <c:v>49</c:v>
                </c:pt>
                <c:pt idx="73">
                  <c:v>38</c:v>
                </c:pt>
              </c:numCache>
            </c:numRef>
          </c:val>
          <c:smooth val="0"/>
          <c:extLst>
            <c:ext xmlns:c16="http://schemas.microsoft.com/office/drawing/2014/chart" uri="{C3380CC4-5D6E-409C-BE32-E72D297353CC}">
              <c16:uniqueId val="{00000003-902A-4101-930F-A8CDAE57CFE2}"/>
            </c:ext>
          </c:extLst>
        </c:ser>
        <c:dLbls>
          <c:showLegendKey val="0"/>
          <c:showVal val="0"/>
          <c:showCatName val="0"/>
          <c:showSerName val="0"/>
          <c:showPercent val="0"/>
          <c:showBubbleSize val="0"/>
        </c:dLbls>
        <c:smooth val="0"/>
        <c:axId val="1074040239"/>
        <c:axId val="832429023"/>
      </c:lineChart>
      <c:catAx>
        <c:axId val="1074040239"/>
        <c:scaling>
          <c:orientation val="minMax"/>
        </c:scaling>
        <c:delete val="0"/>
        <c:axPos val="b"/>
        <c:title>
          <c:tx>
            <c:rich>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r>
                  <a:rPr lang="sv-SE" sz="1100" dirty="0">
                    <a:solidFill>
                      <a:schemeClr val="tx1"/>
                    </a:solidFill>
                  </a:rPr>
                  <a:t>Ålder, år</a:t>
                </a:r>
              </a:p>
            </c:rich>
          </c:tx>
          <c:layout>
            <c:manualLayout>
              <c:xMode val="edge"/>
              <c:yMode val="edge"/>
              <c:x val="0.88309500343944392"/>
              <c:y val="0.85978380337147176"/>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title>
        <c:numFmt formatCode="General" sourceLinked="1"/>
        <c:majorTickMark val="in"/>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832429023"/>
        <c:crosses val="autoZero"/>
        <c:auto val="1"/>
        <c:lblAlgn val="ctr"/>
        <c:lblOffset val="100"/>
        <c:tickLblSkip val="4"/>
        <c:tickMarkSkip val="4"/>
        <c:noMultiLvlLbl val="0"/>
      </c:catAx>
      <c:valAx>
        <c:axId val="83242902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solidFill>
              <a:srgbClr val="D9D9D9"/>
            </a:solid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1074040239"/>
        <c:crosses val="autoZero"/>
        <c:crossBetween val="between"/>
        <c:majorUnit val="400"/>
      </c:valAx>
      <c:spPr>
        <a:noFill/>
        <a:ln>
          <a:noFill/>
        </a:ln>
        <a:effectLst/>
      </c:spPr>
    </c:plotArea>
    <c:legend>
      <c:legendPos val="b"/>
      <c:layout>
        <c:manualLayout>
          <c:xMode val="edge"/>
          <c:yMode val="edge"/>
          <c:x val="0.30916843205043432"/>
          <c:y val="0.91039674463140541"/>
          <c:w val="0.39576908272452344"/>
          <c:h val="5.9150568480243311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extLst/>
  </c:chart>
  <c:spPr>
    <a:solidFill>
      <a:srgbClr val="F8F6E8"/>
    </a:solidFill>
    <a:ln w="9525" cap="flat" cmpd="sng" algn="ctr">
      <a:noFill/>
      <a:round/>
    </a:ln>
    <a:effectLst/>
  </c:spPr>
  <c:txPr>
    <a:bodyPr/>
    <a:lstStyle/>
    <a:p>
      <a:pPr>
        <a:defRPr sz="800">
          <a:latin typeface="Arial" panose="020B0604020202020204" pitchFamily="34" charset="0"/>
          <a:cs typeface="Arial" panose="020B0604020202020204" pitchFamily="34" charset="0"/>
        </a:defRPr>
      </a:pPr>
      <a:endParaRPr lang="sv-SE"/>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1600" b="0" i="0" baseline="0" dirty="0">
                <a:solidFill>
                  <a:schemeClr val="tx1"/>
                </a:solidFill>
                <a:effectLst/>
              </a:rPr>
              <a:t>Antal jordbruksföretagare per åldersgrupp </a:t>
            </a:r>
          </a:p>
          <a:p>
            <a:pPr>
              <a:defRPr/>
            </a:pPr>
            <a:r>
              <a:rPr lang="sv-SE" sz="1600" b="0" i="0" baseline="0" dirty="0">
                <a:solidFill>
                  <a:schemeClr val="tx1"/>
                </a:solidFill>
                <a:effectLst/>
              </a:rPr>
              <a:t>2013 − 2024</a:t>
            </a:r>
            <a:endParaRPr lang="sv-SE" sz="1600" dirty="0">
              <a:solidFill>
                <a:schemeClr val="tx1"/>
              </a:solidFill>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företag!$S$1</c:f>
              <c:strCache>
                <c:ptCount val="1"/>
                <c:pt idx="0">
                  <c:v>2013</c:v>
                </c:pt>
              </c:strCache>
            </c:strRef>
          </c:tx>
          <c:spPr>
            <a:solidFill>
              <a:schemeClr val="accent1"/>
            </a:solidFill>
            <a:ln>
              <a:solidFill>
                <a:srgbClr val="2E614C"/>
              </a:solidFill>
            </a:ln>
            <a:effectLst/>
          </c:spPr>
          <c:invertIfNegative val="0"/>
          <c:cat>
            <c:strRef>
              <c:f>företag!$R$2:$R$5</c:f>
              <c:strCache>
                <c:ptCount val="4"/>
                <c:pt idx="0">
                  <c:v>–34 år</c:v>
                </c:pt>
                <c:pt idx="1">
                  <c:v>35–49 år</c:v>
                </c:pt>
                <c:pt idx="2">
                  <c:v>50–64 år</c:v>
                </c:pt>
                <c:pt idx="3">
                  <c:v>65– år</c:v>
                </c:pt>
              </c:strCache>
            </c:strRef>
          </c:cat>
          <c:val>
            <c:numRef>
              <c:f>företag!$S$2:$S$5</c:f>
              <c:numCache>
                <c:formatCode>#,##0</c:formatCode>
                <c:ptCount val="4"/>
                <c:pt idx="0">
                  <c:v>2522</c:v>
                </c:pt>
                <c:pt idx="1">
                  <c:v>14631</c:v>
                </c:pt>
                <c:pt idx="2">
                  <c:v>25578</c:v>
                </c:pt>
                <c:pt idx="3">
                  <c:v>19170</c:v>
                </c:pt>
              </c:numCache>
            </c:numRef>
          </c:val>
          <c:extLst>
            <c:ext xmlns:c16="http://schemas.microsoft.com/office/drawing/2014/chart" uri="{C3380CC4-5D6E-409C-BE32-E72D297353CC}">
              <c16:uniqueId val="{00000000-EE34-4DE7-8941-7050D6B28DD2}"/>
            </c:ext>
          </c:extLst>
        </c:ser>
        <c:ser>
          <c:idx val="1"/>
          <c:order val="1"/>
          <c:tx>
            <c:strRef>
              <c:f>företag!$T$1</c:f>
              <c:strCache>
                <c:ptCount val="1"/>
                <c:pt idx="0">
                  <c:v>2016</c:v>
                </c:pt>
              </c:strCache>
            </c:strRef>
          </c:tx>
          <c:spPr>
            <a:solidFill>
              <a:srgbClr val="7FC1D4"/>
            </a:solidFill>
            <a:ln>
              <a:solidFill>
                <a:srgbClr val="07708C"/>
              </a:solidFill>
            </a:ln>
            <a:effectLst/>
          </c:spPr>
          <c:invertIfNegative val="0"/>
          <c:cat>
            <c:strRef>
              <c:f>företag!$R$2:$R$5</c:f>
              <c:strCache>
                <c:ptCount val="4"/>
                <c:pt idx="0">
                  <c:v>–34 år</c:v>
                </c:pt>
                <c:pt idx="1">
                  <c:v>35–49 år</c:v>
                </c:pt>
                <c:pt idx="2">
                  <c:v>50–64 år</c:v>
                </c:pt>
                <c:pt idx="3">
                  <c:v>65– år</c:v>
                </c:pt>
              </c:strCache>
            </c:strRef>
          </c:cat>
          <c:val>
            <c:numRef>
              <c:f>företag!$T$2:$T$5</c:f>
              <c:numCache>
                <c:formatCode>#,##0</c:formatCode>
                <c:ptCount val="4"/>
                <c:pt idx="0">
                  <c:v>2875</c:v>
                </c:pt>
                <c:pt idx="1">
                  <c:v>12336</c:v>
                </c:pt>
                <c:pt idx="2">
                  <c:v>23359</c:v>
                </c:pt>
                <c:pt idx="3">
                  <c:v>19115</c:v>
                </c:pt>
              </c:numCache>
            </c:numRef>
          </c:val>
          <c:extLst>
            <c:ext xmlns:c16="http://schemas.microsoft.com/office/drawing/2014/chart" uri="{C3380CC4-5D6E-409C-BE32-E72D297353CC}">
              <c16:uniqueId val="{00000001-EE34-4DE7-8941-7050D6B28DD2}"/>
            </c:ext>
          </c:extLst>
        </c:ser>
        <c:ser>
          <c:idx val="2"/>
          <c:order val="2"/>
          <c:tx>
            <c:strRef>
              <c:f>företag!$U$1</c:f>
              <c:strCache>
                <c:ptCount val="1"/>
                <c:pt idx="0">
                  <c:v>2020</c:v>
                </c:pt>
              </c:strCache>
            </c:strRef>
          </c:tx>
          <c:spPr>
            <a:solidFill>
              <a:schemeClr val="accent3"/>
            </a:solidFill>
            <a:ln>
              <a:solidFill>
                <a:srgbClr val="2E614C"/>
              </a:solidFill>
            </a:ln>
            <a:effectLst/>
          </c:spPr>
          <c:invertIfNegative val="0"/>
          <c:cat>
            <c:strRef>
              <c:f>företag!$R$2:$R$5</c:f>
              <c:strCache>
                <c:ptCount val="4"/>
                <c:pt idx="0">
                  <c:v>–34 år</c:v>
                </c:pt>
                <c:pt idx="1">
                  <c:v>35–49 år</c:v>
                </c:pt>
                <c:pt idx="2">
                  <c:v>50–64 år</c:v>
                </c:pt>
                <c:pt idx="3">
                  <c:v>65– år</c:v>
                </c:pt>
              </c:strCache>
            </c:strRef>
          </c:cat>
          <c:val>
            <c:numRef>
              <c:f>företag!$U$2:$U$5</c:f>
              <c:numCache>
                <c:formatCode>#,##0</c:formatCode>
                <c:ptCount val="4"/>
                <c:pt idx="0">
                  <c:v>3045</c:v>
                </c:pt>
                <c:pt idx="1">
                  <c:v>10526</c:v>
                </c:pt>
                <c:pt idx="2">
                  <c:v>20502</c:v>
                </c:pt>
                <c:pt idx="3">
                  <c:v>19419</c:v>
                </c:pt>
              </c:numCache>
            </c:numRef>
          </c:val>
          <c:extLst>
            <c:ext xmlns:c16="http://schemas.microsoft.com/office/drawing/2014/chart" uri="{C3380CC4-5D6E-409C-BE32-E72D297353CC}">
              <c16:uniqueId val="{00000002-EE34-4DE7-8941-7050D6B28DD2}"/>
            </c:ext>
          </c:extLst>
        </c:ser>
        <c:ser>
          <c:idx val="3"/>
          <c:order val="3"/>
          <c:tx>
            <c:strRef>
              <c:f>företag!$V$1</c:f>
              <c:strCache>
                <c:ptCount val="1"/>
                <c:pt idx="0">
                  <c:v>2024</c:v>
                </c:pt>
              </c:strCache>
            </c:strRef>
          </c:tx>
          <c:spPr>
            <a:pattFill prst="wdUpDiag">
              <a:fgClr>
                <a:srgbClr val="07708C"/>
              </a:fgClr>
              <a:bgClr>
                <a:srgbClr val="7FC1D4"/>
              </a:bgClr>
            </a:pattFill>
            <a:ln>
              <a:solidFill>
                <a:srgbClr val="0070C0"/>
              </a:solidFill>
            </a:ln>
            <a:effectLst/>
          </c:spPr>
          <c:invertIfNegative val="0"/>
          <c:cat>
            <c:strRef>
              <c:f>företag!$R$2:$R$5</c:f>
              <c:strCache>
                <c:ptCount val="4"/>
                <c:pt idx="0">
                  <c:v>–34 år</c:v>
                </c:pt>
                <c:pt idx="1">
                  <c:v>35–49 år</c:v>
                </c:pt>
                <c:pt idx="2">
                  <c:v>50–64 år</c:v>
                </c:pt>
                <c:pt idx="3">
                  <c:v>65– år</c:v>
                </c:pt>
              </c:strCache>
            </c:strRef>
          </c:cat>
          <c:val>
            <c:numRef>
              <c:f>företag!$V$2:$V$5</c:f>
              <c:numCache>
                <c:formatCode>#,##0</c:formatCode>
                <c:ptCount val="4"/>
                <c:pt idx="0">
                  <c:v>2584</c:v>
                </c:pt>
                <c:pt idx="1">
                  <c:v>9836</c:v>
                </c:pt>
                <c:pt idx="2">
                  <c:v>17874</c:v>
                </c:pt>
                <c:pt idx="3">
                  <c:v>19579</c:v>
                </c:pt>
              </c:numCache>
            </c:numRef>
          </c:val>
          <c:extLst>
            <c:ext xmlns:c16="http://schemas.microsoft.com/office/drawing/2014/chart" uri="{C3380CC4-5D6E-409C-BE32-E72D297353CC}">
              <c16:uniqueId val="{00000003-EE34-4DE7-8941-7050D6B28DD2}"/>
            </c:ext>
          </c:extLst>
        </c:ser>
        <c:dLbls>
          <c:showLegendKey val="0"/>
          <c:showVal val="0"/>
          <c:showCatName val="0"/>
          <c:showSerName val="0"/>
          <c:showPercent val="0"/>
          <c:showBubbleSize val="0"/>
        </c:dLbls>
        <c:gapWidth val="219"/>
        <c:overlap val="-27"/>
        <c:axId val="1137824415"/>
        <c:axId val="1179200303"/>
      </c:barChart>
      <c:catAx>
        <c:axId val="11378244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crossAx val="1179200303"/>
        <c:crosses val="autoZero"/>
        <c:auto val="1"/>
        <c:lblAlgn val="ctr"/>
        <c:lblOffset val="100"/>
        <c:noMultiLvlLbl val="0"/>
      </c:catAx>
      <c:valAx>
        <c:axId val="117920030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1378244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sv-S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sv-SE" sz="1800" b="0" i="0" baseline="0" dirty="0">
                <a:solidFill>
                  <a:schemeClr val="tx1"/>
                </a:solidFill>
                <a:effectLst/>
              </a:rPr>
              <a:t>Antalet sysselsatta i jordbruket för olika roller i företaget, 2013 − 2023</a:t>
            </a:r>
            <a:endParaRPr lang="sv-SE" dirty="0">
              <a:solidFill>
                <a:schemeClr val="tx1"/>
              </a:solidFill>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sv-SE"/>
        </a:p>
      </c:txPr>
    </c:title>
    <c:autoTitleDeleted val="0"/>
    <c:plotArea>
      <c:layout/>
      <c:barChart>
        <c:barDir val="col"/>
        <c:grouping val="clustered"/>
        <c:varyColors val="0"/>
        <c:ser>
          <c:idx val="0"/>
          <c:order val="0"/>
          <c:tx>
            <c:strRef>
              <c:f>företag!$Z$2</c:f>
              <c:strCache>
                <c:ptCount val="1"/>
                <c:pt idx="0">
                  <c:v>Företagare</c:v>
                </c:pt>
              </c:strCache>
            </c:strRef>
          </c:tx>
          <c:spPr>
            <a:solidFill>
              <a:schemeClr val="accent1"/>
            </a:solidFill>
            <a:ln>
              <a:noFill/>
            </a:ln>
            <a:effectLst/>
          </c:spPr>
          <c:invertIfNegative val="0"/>
          <c:cat>
            <c:strRef>
              <c:f>företag!$AA$1:$AD$1</c:f>
              <c:strCache>
                <c:ptCount val="4"/>
                <c:pt idx="0">
                  <c:v>2013</c:v>
                </c:pt>
                <c:pt idx="1">
                  <c:v>2016</c:v>
                </c:pt>
                <c:pt idx="2">
                  <c:v>2020</c:v>
                </c:pt>
                <c:pt idx="3">
                  <c:v>2023</c:v>
                </c:pt>
              </c:strCache>
            </c:strRef>
          </c:cat>
          <c:val>
            <c:numRef>
              <c:f>företag!$AA$2:$AD$2</c:f>
              <c:numCache>
                <c:formatCode>#,##0</c:formatCode>
                <c:ptCount val="4"/>
                <c:pt idx="0">
                  <c:v>61955</c:v>
                </c:pt>
                <c:pt idx="1">
                  <c:v>57715</c:v>
                </c:pt>
                <c:pt idx="2">
                  <c:v>53497</c:v>
                </c:pt>
                <c:pt idx="3">
                  <c:v>50772</c:v>
                </c:pt>
              </c:numCache>
            </c:numRef>
          </c:val>
          <c:extLst>
            <c:ext xmlns:c16="http://schemas.microsoft.com/office/drawing/2014/chart" uri="{C3380CC4-5D6E-409C-BE32-E72D297353CC}">
              <c16:uniqueId val="{00000000-16C5-44CE-9BA7-E68B034FB376}"/>
            </c:ext>
          </c:extLst>
        </c:ser>
        <c:ser>
          <c:idx val="1"/>
          <c:order val="1"/>
          <c:tx>
            <c:strRef>
              <c:f>företag!$Z$3</c:f>
              <c:strCache>
                <c:ptCount val="1"/>
                <c:pt idx="0">
                  <c:v>Företagarens familjemedlemmar</c:v>
                </c:pt>
              </c:strCache>
            </c:strRef>
          </c:tx>
          <c:spPr>
            <a:solidFill>
              <a:srgbClr val="7FC1D4"/>
            </a:solidFill>
            <a:ln>
              <a:solidFill>
                <a:srgbClr val="07708C"/>
              </a:solidFill>
            </a:ln>
            <a:effectLst/>
          </c:spPr>
          <c:invertIfNegative val="0"/>
          <c:cat>
            <c:strRef>
              <c:f>företag!$AA$1:$AD$1</c:f>
              <c:strCache>
                <c:ptCount val="4"/>
                <c:pt idx="0">
                  <c:v>2013</c:v>
                </c:pt>
                <c:pt idx="1">
                  <c:v>2016</c:v>
                </c:pt>
                <c:pt idx="2">
                  <c:v>2020</c:v>
                </c:pt>
                <c:pt idx="3">
                  <c:v>2023</c:v>
                </c:pt>
              </c:strCache>
            </c:strRef>
          </c:cat>
          <c:val>
            <c:numRef>
              <c:f>företag!$AA$3:$AD$3</c:f>
              <c:numCache>
                <c:formatCode>#,##0</c:formatCode>
                <c:ptCount val="4"/>
                <c:pt idx="0">
                  <c:v>70816</c:v>
                </c:pt>
                <c:pt idx="1">
                  <c:v>68604</c:v>
                </c:pt>
                <c:pt idx="2">
                  <c:v>67905</c:v>
                </c:pt>
                <c:pt idx="3">
                  <c:v>62240</c:v>
                </c:pt>
              </c:numCache>
            </c:numRef>
          </c:val>
          <c:extLst>
            <c:ext xmlns:c16="http://schemas.microsoft.com/office/drawing/2014/chart" uri="{C3380CC4-5D6E-409C-BE32-E72D297353CC}">
              <c16:uniqueId val="{00000001-16C5-44CE-9BA7-E68B034FB376}"/>
            </c:ext>
          </c:extLst>
        </c:ser>
        <c:ser>
          <c:idx val="2"/>
          <c:order val="2"/>
          <c:tx>
            <c:strRef>
              <c:f>företag!$Z$4</c:f>
              <c:strCache>
                <c:ptCount val="1"/>
                <c:pt idx="0">
                  <c:v>Övriga stadigvarande sysselsatta</c:v>
                </c:pt>
              </c:strCache>
            </c:strRef>
          </c:tx>
          <c:spPr>
            <a:solidFill>
              <a:schemeClr val="accent3"/>
            </a:solidFill>
            <a:ln>
              <a:solidFill>
                <a:srgbClr val="2E614C"/>
              </a:solidFill>
            </a:ln>
            <a:effectLst/>
          </c:spPr>
          <c:invertIfNegative val="0"/>
          <c:cat>
            <c:strRef>
              <c:f>företag!$AA$1:$AD$1</c:f>
              <c:strCache>
                <c:ptCount val="4"/>
                <c:pt idx="0">
                  <c:v>2013</c:v>
                </c:pt>
                <c:pt idx="1">
                  <c:v>2016</c:v>
                </c:pt>
                <c:pt idx="2">
                  <c:v>2020</c:v>
                </c:pt>
                <c:pt idx="3">
                  <c:v>2023</c:v>
                </c:pt>
              </c:strCache>
            </c:strRef>
          </c:cat>
          <c:val>
            <c:numRef>
              <c:f>företag!$AA$4:$AD$4</c:f>
              <c:numCache>
                <c:formatCode>#,##0</c:formatCode>
                <c:ptCount val="4"/>
                <c:pt idx="0">
                  <c:v>21971</c:v>
                </c:pt>
                <c:pt idx="1">
                  <c:v>22147</c:v>
                </c:pt>
                <c:pt idx="2">
                  <c:v>21715</c:v>
                </c:pt>
                <c:pt idx="3">
                  <c:v>23816</c:v>
                </c:pt>
              </c:numCache>
            </c:numRef>
          </c:val>
          <c:extLst>
            <c:ext xmlns:c16="http://schemas.microsoft.com/office/drawing/2014/chart" uri="{C3380CC4-5D6E-409C-BE32-E72D297353CC}">
              <c16:uniqueId val="{00000002-16C5-44CE-9BA7-E68B034FB376}"/>
            </c:ext>
          </c:extLst>
        </c:ser>
        <c:ser>
          <c:idx val="3"/>
          <c:order val="3"/>
          <c:tx>
            <c:strRef>
              <c:f>företag!$Z$5</c:f>
              <c:strCache>
                <c:ptCount val="1"/>
                <c:pt idx="0">
                  <c:v>Övriga tillfälligt sysselsatta</c:v>
                </c:pt>
              </c:strCache>
            </c:strRef>
          </c:tx>
          <c:spPr>
            <a:pattFill prst="wdUpDiag">
              <a:fgClr>
                <a:srgbClr val="07708C"/>
              </a:fgClr>
              <a:bgClr>
                <a:srgbClr val="7FC1D4"/>
              </a:bgClr>
            </a:pattFill>
            <a:ln>
              <a:solidFill>
                <a:srgbClr val="07708C"/>
              </a:solidFill>
            </a:ln>
            <a:effectLst/>
          </c:spPr>
          <c:invertIfNegative val="0"/>
          <c:cat>
            <c:strRef>
              <c:f>företag!$AA$1:$AD$1</c:f>
              <c:strCache>
                <c:ptCount val="4"/>
                <c:pt idx="0">
                  <c:v>2013</c:v>
                </c:pt>
                <c:pt idx="1">
                  <c:v>2016</c:v>
                </c:pt>
                <c:pt idx="2">
                  <c:v>2020</c:v>
                </c:pt>
                <c:pt idx="3">
                  <c:v>2023</c:v>
                </c:pt>
              </c:strCache>
            </c:strRef>
          </c:cat>
          <c:val>
            <c:numRef>
              <c:f>företag!$AA$5:$AD$5</c:f>
              <c:numCache>
                <c:formatCode>#,##0</c:formatCode>
                <c:ptCount val="4"/>
                <c:pt idx="0">
                  <c:v>17947</c:v>
                </c:pt>
                <c:pt idx="1">
                  <c:v>22952</c:v>
                </c:pt>
                <c:pt idx="2">
                  <c:v>23220</c:v>
                </c:pt>
                <c:pt idx="3">
                  <c:v>21451</c:v>
                </c:pt>
              </c:numCache>
            </c:numRef>
          </c:val>
          <c:extLst>
            <c:ext xmlns:c16="http://schemas.microsoft.com/office/drawing/2014/chart" uri="{C3380CC4-5D6E-409C-BE32-E72D297353CC}">
              <c16:uniqueId val="{00000003-16C5-44CE-9BA7-E68B034FB376}"/>
            </c:ext>
          </c:extLst>
        </c:ser>
        <c:dLbls>
          <c:showLegendKey val="0"/>
          <c:showVal val="0"/>
          <c:showCatName val="0"/>
          <c:showSerName val="0"/>
          <c:showPercent val="0"/>
          <c:showBubbleSize val="0"/>
        </c:dLbls>
        <c:gapWidth val="219"/>
        <c:overlap val="-27"/>
        <c:axId val="1471738879"/>
        <c:axId val="1468458799"/>
      </c:barChart>
      <c:catAx>
        <c:axId val="14717388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468458799"/>
        <c:crosses val="autoZero"/>
        <c:auto val="1"/>
        <c:lblAlgn val="ctr"/>
        <c:lblOffset val="100"/>
        <c:noMultiLvlLbl val="0"/>
      </c:catAx>
      <c:valAx>
        <c:axId val="146845879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crossAx val="14717388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sv-SE"/>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sv-SE" sz="1800" b="0" i="0" baseline="0" dirty="0">
                <a:solidFill>
                  <a:schemeClr val="tx1"/>
                </a:solidFill>
                <a:effectLst/>
              </a:rPr>
              <a:t>Antalet årsverken i jordbruket för olika roller i företaget, 2013 − 2023</a:t>
            </a:r>
            <a:endParaRPr lang="sv-SE" dirty="0">
              <a:solidFill>
                <a:schemeClr val="tx1"/>
              </a:solidFill>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sv-SE"/>
        </a:p>
      </c:txPr>
    </c:title>
    <c:autoTitleDeleted val="0"/>
    <c:plotArea>
      <c:layout/>
      <c:barChart>
        <c:barDir val="col"/>
        <c:grouping val="clustered"/>
        <c:varyColors val="0"/>
        <c:ser>
          <c:idx val="0"/>
          <c:order val="0"/>
          <c:tx>
            <c:strRef>
              <c:f>företag!$Z$7</c:f>
              <c:strCache>
                <c:ptCount val="1"/>
                <c:pt idx="0">
                  <c:v>Företagare</c:v>
                </c:pt>
              </c:strCache>
            </c:strRef>
          </c:tx>
          <c:spPr>
            <a:solidFill>
              <a:schemeClr val="accent1"/>
            </a:solidFill>
            <a:ln>
              <a:noFill/>
            </a:ln>
            <a:effectLst/>
          </c:spPr>
          <c:invertIfNegative val="0"/>
          <c:cat>
            <c:strRef>
              <c:f>företag!$AA$1:$AD$1</c:f>
              <c:strCache>
                <c:ptCount val="4"/>
                <c:pt idx="0">
                  <c:v>2013</c:v>
                </c:pt>
                <c:pt idx="1">
                  <c:v>2016</c:v>
                </c:pt>
                <c:pt idx="2">
                  <c:v>2020</c:v>
                </c:pt>
                <c:pt idx="3">
                  <c:v>2023</c:v>
                </c:pt>
              </c:strCache>
            </c:strRef>
          </c:cat>
          <c:val>
            <c:numRef>
              <c:f>företag!$AA$7:$AD$7</c:f>
              <c:numCache>
                <c:formatCode>#,##0</c:formatCode>
                <c:ptCount val="4"/>
                <c:pt idx="0">
                  <c:v>26481</c:v>
                </c:pt>
                <c:pt idx="1">
                  <c:v>23013</c:v>
                </c:pt>
                <c:pt idx="2">
                  <c:v>20836</c:v>
                </c:pt>
                <c:pt idx="3">
                  <c:v>19202</c:v>
                </c:pt>
              </c:numCache>
            </c:numRef>
          </c:val>
          <c:extLst>
            <c:ext xmlns:c16="http://schemas.microsoft.com/office/drawing/2014/chart" uri="{C3380CC4-5D6E-409C-BE32-E72D297353CC}">
              <c16:uniqueId val="{00000000-D496-4F68-AAF9-0ED27827BC72}"/>
            </c:ext>
          </c:extLst>
        </c:ser>
        <c:ser>
          <c:idx val="1"/>
          <c:order val="1"/>
          <c:tx>
            <c:strRef>
              <c:f>företag!$Z$8</c:f>
              <c:strCache>
                <c:ptCount val="1"/>
                <c:pt idx="0">
                  <c:v>Företagarens familjemedlemmar</c:v>
                </c:pt>
              </c:strCache>
            </c:strRef>
          </c:tx>
          <c:spPr>
            <a:solidFill>
              <a:srgbClr val="7FC1D4"/>
            </a:solidFill>
            <a:ln>
              <a:solidFill>
                <a:srgbClr val="07708C"/>
              </a:solidFill>
            </a:ln>
            <a:effectLst/>
          </c:spPr>
          <c:invertIfNegative val="0"/>
          <c:cat>
            <c:strRef>
              <c:f>företag!$AA$1:$AD$1</c:f>
              <c:strCache>
                <c:ptCount val="4"/>
                <c:pt idx="0">
                  <c:v>2013</c:v>
                </c:pt>
                <c:pt idx="1">
                  <c:v>2016</c:v>
                </c:pt>
                <c:pt idx="2">
                  <c:v>2020</c:v>
                </c:pt>
                <c:pt idx="3">
                  <c:v>2023</c:v>
                </c:pt>
              </c:strCache>
            </c:strRef>
          </c:cat>
          <c:val>
            <c:numRef>
              <c:f>företag!$AA$8:$AD$8</c:f>
              <c:numCache>
                <c:formatCode>#,##0</c:formatCode>
                <c:ptCount val="4"/>
                <c:pt idx="0">
                  <c:v>14135</c:v>
                </c:pt>
                <c:pt idx="1">
                  <c:v>14373</c:v>
                </c:pt>
                <c:pt idx="2">
                  <c:v>13396</c:v>
                </c:pt>
                <c:pt idx="3">
                  <c:v>12596</c:v>
                </c:pt>
              </c:numCache>
            </c:numRef>
          </c:val>
          <c:extLst>
            <c:ext xmlns:c16="http://schemas.microsoft.com/office/drawing/2014/chart" uri="{C3380CC4-5D6E-409C-BE32-E72D297353CC}">
              <c16:uniqueId val="{00000001-D496-4F68-AAF9-0ED27827BC72}"/>
            </c:ext>
          </c:extLst>
        </c:ser>
        <c:ser>
          <c:idx val="2"/>
          <c:order val="2"/>
          <c:tx>
            <c:strRef>
              <c:f>företag!$Z$9</c:f>
              <c:strCache>
                <c:ptCount val="1"/>
                <c:pt idx="0">
                  <c:v>Övriga stadigvarande sysselsatta</c:v>
                </c:pt>
              </c:strCache>
            </c:strRef>
          </c:tx>
          <c:spPr>
            <a:solidFill>
              <a:schemeClr val="accent3"/>
            </a:solidFill>
            <a:ln>
              <a:solidFill>
                <a:srgbClr val="2E614C"/>
              </a:solidFill>
            </a:ln>
            <a:effectLst/>
          </c:spPr>
          <c:invertIfNegative val="0"/>
          <c:cat>
            <c:strRef>
              <c:f>företag!$AA$1:$AD$1</c:f>
              <c:strCache>
                <c:ptCount val="4"/>
                <c:pt idx="0">
                  <c:v>2013</c:v>
                </c:pt>
                <c:pt idx="1">
                  <c:v>2016</c:v>
                </c:pt>
                <c:pt idx="2">
                  <c:v>2020</c:v>
                </c:pt>
                <c:pt idx="3">
                  <c:v>2023</c:v>
                </c:pt>
              </c:strCache>
            </c:strRef>
          </c:cat>
          <c:val>
            <c:numRef>
              <c:f>företag!$AA$9:$AD$9</c:f>
              <c:numCache>
                <c:formatCode>#,##0</c:formatCode>
                <c:ptCount val="4"/>
                <c:pt idx="0">
                  <c:v>15028</c:v>
                </c:pt>
                <c:pt idx="1">
                  <c:v>14178</c:v>
                </c:pt>
                <c:pt idx="2">
                  <c:v>13699</c:v>
                </c:pt>
                <c:pt idx="3">
                  <c:v>15295</c:v>
                </c:pt>
              </c:numCache>
            </c:numRef>
          </c:val>
          <c:extLst>
            <c:ext xmlns:c16="http://schemas.microsoft.com/office/drawing/2014/chart" uri="{C3380CC4-5D6E-409C-BE32-E72D297353CC}">
              <c16:uniqueId val="{00000002-D496-4F68-AAF9-0ED27827BC72}"/>
            </c:ext>
          </c:extLst>
        </c:ser>
        <c:ser>
          <c:idx val="3"/>
          <c:order val="3"/>
          <c:tx>
            <c:strRef>
              <c:f>företag!$Z$10</c:f>
              <c:strCache>
                <c:ptCount val="1"/>
                <c:pt idx="0">
                  <c:v>Övriga tillfälligt sysselsatta</c:v>
                </c:pt>
              </c:strCache>
            </c:strRef>
          </c:tx>
          <c:spPr>
            <a:pattFill prst="wdUpDiag">
              <a:fgClr>
                <a:srgbClr val="7FC1D4"/>
              </a:fgClr>
              <a:bgClr>
                <a:srgbClr val="07708C"/>
              </a:bgClr>
            </a:pattFill>
            <a:ln>
              <a:solidFill>
                <a:srgbClr val="07708C"/>
              </a:solidFill>
            </a:ln>
            <a:effectLst/>
          </c:spPr>
          <c:invertIfNegative val="0"/>
          <c:cat>
            <c:strRef>
              <c:f>företag!$AA$1:$AD$1</c:f>
              <c:strCache>
                <c:ptCount val="4"/>
                <c:pt idx="0">
                  <c:v>2013</c:v>
                </c:pt>
                <c:pt idx="1">
                  <c:v>2016</c:v>
                </c:pt>
                <c:pt idx="2">
                  <c:v>2020</c:v>
                </c:pt>
                <c:pt idx="3">
                  <c:v>2023</c:v>
                </c:pt>
              </c:strCache>
            </c:strRef>
          </c:cat>
          <c:val>
            <c:numRef>
              <c:f>företag!$AA$10:$AD$10</c:f>
              <c:numCache>
                <c:formatCode>#,##0</c:formatCode>
                <c:ptCount val="4"/>
                <c:pt idx="0">
                  <c:v>3650</c:v>
                </c:pt>
                <c:pt idx="1">
                  <c:v>4148</c:v>
                </c:pt>
                <c:pt idx="2">
                  <c:v>6984</c:v>
                </c:pt>
                <c:pt idx="3">
                  <c:v>5988</c:v>
                </c:pt>
              </c:numCache>
            </c:numRef>
          </c:val>
          <c:extLst>
            <c:ext xmlns:c16="http://schemas.microsoft.com/office/drawing/2014/chart" uri="{C3380CC4-5D6E-409C-BE32-E72D297353CC}">
              <c16:uniqueId val="{00000003-D496-4F68-AAF9-0ED27827BC72}"/>
            </c:ext>
          </c:extLst>
        </c:ser>
        <c:dLbls>
          <c:showLegendKey val="0"/>
          <c:showVal val="0"/>
          <c:showCatName val="0"/>
          <c:showSerName val="0"/>
          <c:showPercent val="0"/>
          <c:showBubbleSize val="0"/>
        </c:dLbls>
        <c:gapWidth val="219"/>
        <c:overlap val="-27"/>
        <c:axId val="1471738879"/>
        <c:axId val="1468458799"/>
      </c:barChart>
      <c:catAx>
        <c:axId val="14717388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crossAx val="1468458799"/>
        <c:crosses val="autoZero"/>
        <c:auto val="1"/>
        <c:lblAlgn val="ctr"/>
        <c:lblOffset val="100"/>
        <c:noMultiLvlLbl val="0"/>
      </c:catAx>
      <c:valAx>
        <c:axId val="146845879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crossAx val="14717388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sv-SE"/>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sv-SE" sz="1600" b="0" i="0" baseline="0" dirty="0">
                <a:solidFill>
                  <a:schemeClr val="tx1"/>
                </a:solidFill>
                <a:effectLst/>
              </a:rPr>
              <a:t>Antal heltidsföretag efter huvudsaklig driftsinriktning, 2013 − 2023</a:t>
            </a:r>
            <a:endParaRPr lang="sv-SE" sz="1600" dirty="0">
              <a:solidFill>
                <a:schemeClr val="tx1"/>
              </a:solidFill>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sv-SE"/>
        </a:p>
      </c:txPr>
    </c:title>
    <c:autoTitleDeleted val="0"/>
    <c:plotArea>
      <c:layout/>
      <c:barChart>
        <c:barDir val="col"/>
        <c:grouping val="clustered"/>
        <c:varyColors val="0"/>
        <c:ser>
          <c:idx val="0"/>
          <c:order val="0"/>
          <c:tx>
            <c:strRef>
              <c:f>ftgalder!$G$6</c:f>
              <c:strCache>
                <c:ptCount val="1"/>
                <c:pt idx="0">
                  <c:v>2013</c:v>
                </c:pt>
              </c:strCache>
            </c:strRef>
          </c:tx>
          <c:spPr>
            <a:solidFill>
              <a:schemeClr val="accent1"/>
            </a:solidFill>
            <a:ln>
              <a:noFill/>
            </a:ln>
            <a:effectLst/>
          </c:spPr>
          <c:invertIfNegative val="0"/>
          <c:cat>
            <c:strRef>
              <c:f>ftgalder!$H$1:$J$1</c:f>
              <c:strCache>
                <c:ptCount val="3"/>
                <c:pt idx="0">
                  <c:v>1 Växtodling</c:v>
                </c:pt>
                <c:pt idx="1">
                  <c:v>2 Skötsel av lantbruksdjur</c:v>
                </c:pt>
                <c:pt idx="2">
                  <c:v>3 Blandat jordbruk</c:v>
                </c:pt>
              </c:strCache>
            </c:strRef>
          </c:cat>
          <c:val>
            <c:numRef>
              <c:f>ftgalder!$H$6:$J$6</c:f>
              <c:numCache>
                <c:formatCode>General</c:formatCode>
                <c:ptCount val="3"/>
                <c:pt idx="0">
                  <c:v>4617</c:v>
                </c:pt>
                <c:pt idx="1">
                  <c:v>9621</c:v>
                </c:pt>
                <c:pt idx="2">
                  <c:v>2058</c:v>
                </c:pt>
              </c:numCache>
            </c:numRef>
          </c:val>
          <c:extLst>
            <c:ext xmlns:c16="http://schemas.microsoft.com/office/drawing/2014/chart" uri="{C3380CC4-5D6E-409C-BE32-E72D297353CC}">
              <c16:uniqueId val="{00000000-94B5-42D3-92D6-AD3EA2EE6722}"/>
            </c:ext>
          </c:extLst>
        </c:ser>
        <c:ser>
          <c:idx val="1"/>
          <c:order val="1"/>
          <c:tx>
            <c:strRef>
              <c:f>ftgalder!$G$7</c:f>
              <c:strCache>
                <c:ptCount val="1"/>
                <c:pt idx="0">
                  <c:v>2016</c:v>
                </c:pt>
              </c:strCache>
            </c:strRef>
          </c:tx>
          <c:spPr>
            <a:solidFill>
              <a:srgbClr val="7FC1D4"/>
            </a:solidFill>
            <a:ln>
              <a:solidFill>
                <a:srgbClr val="07708C"/>
              </a:solidFill>
            </a:ln>
            <a:effectLst/>
          </c:spPr>
          <c:invertIfNegative val="0"/>
          <c:cat>
            <c:strRef>
              <c:f>ftgalder!$H$1:$J$1</c:f>
              <c:strCache>
                <c:ptCount val="3"/>
                <c:pt idx="0">
                  <c:v>1 Växtodling</c:v>
                </c:pt>
                <c:pt idx="1">
                  <c:v>2 Skötsel av lantbruksdjur</c:v>
                </c:pt>
                <c:pt idx="2">
                  <c:v>3 Blandat jordbruk</c:v>
                </c:pt>
              </c:strCache>
            </c:strRef>
          </c:cat>
          <c:val>
            <c:numRef>
              <c:f>ftgalder!$H$7:$J$7</c:f>
              <c:numCache>
                <c:formatCode>0</c:formatCode>
                <c:ptCount val="3"/>
                <c:pt idx="0" formatCode="General">
                  <c:v>4696</c:v>
                </c:pt>
                <c:pt idx="1">
                  <c:v>8641</c:v>
                </c:pt>
                <c:pt idx="2">
                  <c:v>2142</c:v>
                </c:pt>
              </c:numCache>
            </c:numRef>
          </c:val>
          <c:extLst>
            <c:ext xmlns:c16="http://schemas.microsoft.com/office/drawing/2014/chart" uri="{C3380CC4-5D6E-409C-BE32-E72D297353CC}">
              <c16:uniqueId val="{00000001-94B5-42D3-92D6-AD3EA2EE6722}"/>
            </c:ext>
          </c:extLst>
        </c:ser>
        <c:ser>
          <c:idx val="2"/>
          <c:order val="2"/>
          <c:tx>
            <c:strRef>
              <c:f>ftgalder!$G$8</c:f>
              <c:strCache>
                <c:ptCount val="1"/>
                <c:pt idx="0">
                  <c:v>2020</c:v>
                </c:pt>
              </c:strCache>
            </c:strRef>
          </c:tx>
          <c:spPr>
            <a:solidFill>
              <a:schemeClr val="accent3"/>
            </a:solidFill>
            <a:ln>
              <a:solidFill>
                <a:srgbClr val="2E614C"/>
              </a:solidFill>
            </a:ln>
            <a:effectLst/>
          </c:spPr>
          <c:invertIfNegative val="0"/>
          <c:cat>
            <c:strRef>
              <c:f>ftgalder!$H$1:$J$1</c:f>
              <c:strCache>
                <c:ptCount val="3"/>
                <c:pt idx="0">
                  <c:v>1 Växtodling</c:v>
                </c:pt>
                <c:pt idx="1">
                  <c:v>2 Skötsel av lantbruksdjur</c:v>
                </c:pt>
                <c:pt idx="2">
                  <c:v>3 Blandat jordbruk</c:v>
                </c:pt>
              </c:strCache>
            </c:strRef>
          </c:cat>
          <c:val>
            <c:numRef>
              <c:f>ftgalder!$H$8:$J$8</c:f>
              <c:numCache>
                <c:formatCode>0</c:formatCode>
                <c:ptCount val="3"/>
                <c:pt idx="0" formatCode="General">
                  <c:v>4337</c:v>
                </c:pt>
                <c:pt idx="1">
                  <c:v>7822</c:v>
                </c:pt>
                <c:pt idx="2">
                  <c:v>1983</c:v>
                </c:pt>
              </c:numCache>
            </c:numRef>
          </c:val>
          <c:extLst>
            <c:ext xmlns:c16="http://schemas.microsoft.com/office/drawing/2014/chart" uri="{C3380CC4-5D6E-409C-BE32-E72D297353CC}">
              <c16:uniqueId val="{00000002-94B5-42D3-92D6-AD3EA2EE6722}"/>
            </c:ext>
          </c:extLst>
        </c:ser>
        <c:ser>
          <c:idx val="3"/>
          <c:order val="3"/>
          <c:tx>
            <c:strRef>
              <c:f>ftgalder!$G$9</c:f>
              <c:strCache>
                <c:ptCount val="1"/>
                <c:pt idx="0">
                  <c:v>2023</c:v>
                </c:pt>
              </c:strCache>
            </c:strRef>
          </c:tx>
          <c:spPr>
            <a:pattFill prst="wdUpDiag">
              <a:fgClr>
                <a:srgbClr val="07708C"/>
              </a:fgClr>
              <a:bgClr>
                <a:srgbClr val="7FC1D4"/>
              </a:bgClr>
            </a:pattFill>
            <a:ln>
              <a:solidFill>
                <a:srgbClr val="07708C"/>
              </a:solidFill>
            </a:ln>
            <a:effectLst/>
          </c:spPr>
          <c:invertIfNegative val="0"/>
          <c:cat>
            <c:strRef>
              <c:f>ftgalder!$H$1:$J$1</c:f>
              <c:strCache>
                <c:ptCount val="3"/>
                <c:pt idx="0">
                  <c:v>1 Växtodling</c:v>
                </c:pt>
                <c:pt idx="1">
                  <c:v>2 Skötsel av lantbruksdjur</c:v>
                </c:pt>
                <c:pt idx="2">
                  <c:v>3 Blandat jordbruk</c:v>
                </c:pt>
              </c:strCache>
            </c:strRef>
          </c:cat>
          <c:val>
            <c:numRef>
              <c:f>ftgalder!$H$9:$J$9</c:f>
              <c:numCache>
                <c:formatCode>0</c:formatCode>
                <c:ptCount val="3"/>
                <c:pt idx="0" formatCode="General">
                  <c:v>4225</c:v>
                </c:pt>
                <c:pt idx="1">
                  <c:v>7168</c:v>
                </c:pt>
                <c:pt idx="2">
                  <c:v>2002</c:v>
                </c:pt>
              </c:numCache>
            </c:numRef>
          </c:val>
          <c:extLst>
            <c:ext xmlns:c16="http://schemas.microsoft.com/office/drawing/2014/chart" uri="{C3380CC4-5D6E-409C-BE32-E72D297353CC}">
              <c16:uniqueId val="{00000003-94B5-42D3-92D6-AD3EA2EE6722}"/>
            </c:ext>
          </c:extLst>
        </c:ser>
        <c:dLbls>
          <c:showLegendKey val="0"/>
          <c:showVal val="0"/>
          <c:showCatName val="0"/>
          <c:showSerName val="0"/>
          <c:showPercent val="0"/>
          <c:showBubbleSize val="0"/>
        </c:dLbls>
        <c:gapWidth val="219"/>
        <c:overlap val="-27"/>
        <c:axId val="1271288591"/>
        <c:axId val="1468494991"/>
      </c:barChart>
      <c:catAx>
        <c:axId val="12712885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crossAx val="1468494991"/>
        <c:crosses val="autoZero"/>
        <c:auto val="1"/>
        <c:lblAlgn val="ctr"/>
        <c:lblOffset val="100"/>
        <c:noMultiLvlLbl val="0"/>
      </c:catAx>
      <c:valAx>
        <c:axId val="146849499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crossAx val="12712885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8F6E8"/>
    </a:solidFill>
    <a:ln w="9525" cap="flat" cmpd="sng" algn="ctr">
      <a:noFill/>
      <a:round/>
    </a:ln>
    <a:effectLst/>
  </c:spPr>
  <c:txPr>
    <a:bodyPr/>
    <a:lstStyle/>
    <a:p>
      <a:pPr>
        <a:defRPr/>
      </a:pPr>
      <a:endParaRPr lang="sv-SE"/>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1600" b="0" i="0" baseline="0" dirty="0">
                <a:solidFill>
                  <a:schemeClr val="tx1"/>
                </a:solidFill>
                <a:effectLst/>
              </a:rPr>
              <a:t>Arrenderad åkermark och betesmark </a:t>
            </a:r>
            <a:endParaRPr lang="sv-SE" sz="1600" dirty="0">
              <a:solidFill>
                <a:schemeClr val="tx1"/>
              </a:solidFill>
              <a:effectLst/>
            </a:endParaRPr>
          </a:p>
          <a:p>
            <a:pPr>
              <a:defRPr/>
            </a:pPr>
            <a:r>
              <a:rPr lang="sv-SE" sz="1600" b="0" i="0" baseline="0" dirty="0">
                <a:solidFill>
                  <a:schemeClr val="tx1"/>
                </a:solidFill>
                <a:effectLst/>
              </a:rPr>
              <a:t>åren 2013 </a:t>
            </a:r>
            <a:r>
              <a:rPr lang="sv-SE" sz="1400" b="0" i="0" u="none" strike="noStrike" baseline="0" dirty="0">
                <a:effectLst/>
              </a:rPr>
              <a:t>− </a:t>
            </a:r>
            <a:r>
              <a:rPr lang="sv-SE" sz="1600" b="0" i="0" baseline="0" dirty="0">
                <a:solidFill>
                  <a:schemeClr val="tx1"/>
                </a:solidFill>
                <a:effectLst/>
              </a:rPr>
              <a:t>2023, tusen hektar</a:t>
            </a:r>
            <a:endParaRPr lang="sv-SE" sz="1600" dirty="0">
              <a:solidFill>
                <a:schemeClr val="tx1"/>
              </a:solidFill>
              <a:effectLst/>
            </a:endParaRPr>
          </a:p>
        </c:rich>
      </c:tx>
      <c:layout>
        <c:manualLayout>
          <c:xMode val="edge"/>
          <c:yMode val="edge"/>
          <c:x val="0.14850871171191724"/>
          <c:y val="1.343033726361637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ftgalder!$O$1</c:f>
              <c:strCache>
                <c:ptCount val="1"/>
                <c:pt idx="0">
                  <c:v>2013</c:v>
                </c:pt>
              </c:strCache>
            </c:strRef>
          </c:tx>
          <c:spPr>
            <a:solidFill>
              <a:schemeClr val="accent1"/>
            </a:solidFill>
            <a:ln>
              <a:solidFill>
                <a:srgbClr val="2E614C"/>
              </a:solidFill>
            </a:ln>
            <a:effectLst/>
          </c:spPr>
          <c:invertIfNegative val="0"/>
          <c:cat>
            <c:strRef>
              <c:f>ftgalder!$N$2:$N$3</c:f>
              <c:strCache>
                <c:ptCount val="2"/>
                <c:pt idx="0">
                  <c:v>Arrenderad åkermark</c:v>
                </c:pt>
                <c:pt idx="1">
                  <c:v>Arrenderad betesmark</c:v>
                </c:pt>
              </c:strCache>
            </c:strRef>
          </c:cat>
          <c:val>
            <c:numRef>
              <c:f>ftgalder!$O$2:$O$3</c:f>
              <c:numCache>
                <c:formatCode>General</c:formatCode>
                <c:ptCount val="2"/>
                <c:pt idx="0">
                  <c:v>1003125</c:v>
                </c:pt>
                <c:pt idx="1">
                  <c:v>179035</c:v>
                </c:pt>
              </c:numCache>
            </c:numRef>
          </c:val>
          <c:extLst>
            <c:ext xmlns:c16="http://schemas.microsoft.com/office/drawing/2014/chart" uri="{C3380CC4-5D6E-409C-BE32-E72D297353CC}">
              <c16:uniqueId val="{00000000-B84F-4911-933B-CC415B8C37F4}"/>
            </c:ext>
          </c:extLst>
        </c:ser>
        <c:ser>
          <c:idx val="1"/>
          <c:order val="1"/>
          <c:tx>
            <c:strRef>
              <c:f>ftgalder!$P$1</c:f>
              <c:strCache>
                <c:ptCount val="1"/>
                <c:pt idx="0">
                  <c:v>2016</c:v>
                </c:pt>
              </c:strCache>
            </c:strRef>
          </c:tx>
          <c:spPr>
            <a:solidFill>
              <a:srgbClr val="7FC1D4"/>
            </a:solidFill>
            <a:ln>
              <a:solidFill>
                <a:srgbClr val="07708C"/>
              </a:solidFill>
            </a:ln>
            <a:effectLst/>
          </c:spPr>
          <c:invertIfNegative val="0"/>
          <c:cat>
            <c:strRef>
              <c:f>ftgalder!$N$2:$N$3</c:f>
              <c:strCache>
                <c:ptCount val="2"/>
                <c:pt idx="0">
                  <c:v>Arrenderad åkermark</c:v>
                </c:pt>
                <c:pt idx="1">
                  <c:v>Arrenderad betesmark</c:v>
                </c:pt>
              </c:strCache>
            </c:strRef>
          </c:cat>
          <c:val>
            <c:numRef>
              <c:f>ftgalder!$P$2:$P$3</c:f>
              <c:numCache>
                <c:formatCode>General</c:formatCode>
                <c:ptCount val="2"/>
                <c:pt idx="0">
                  <c:v>974813</c:v>
                </c:pt>
                <c:pt idx="1">
                  <c:v>180756</c:v>
                </c:pt>
              </c:numCache>
            </c:numRef>
          </c:val>
          <c:extLst>
            <c:ext xmlns:c16="http://schemas.microsoft.com/office/drawing/2014/chart" uri="{C3380CC4-5D6E-409C-BE32-E72D297353CC}">
              <c16:uniqueId val="{00000001-B84F-4911-933B-CC415B8C37F4}"/>
            </c:ext>
          </c:extLst>
        </c:ser>
        <c:ser>
          <c:idx val="2"/>
          <c:order val="2"/>
          <c:tx>
            <c:strRef>
              <c:f>ftgalder!$Q$1</c:f>
              <c:strCache>
                <c:ptCount val="1"/>
                <c:pt idx="0">
                  <c:v>2020</c:v>
                </c:pt>
              </c:strCache>
            </c:strRef>
          </c:tx>
          <c:spPr>
            <a:solidFill>
              <a:schemeClr val="accent3"/>
            </a:solidFill>
            <a:ln>
              <a:solidFill>
                <a:srgbClr val="07708C"/>
              </a:solidFill>
            </a:ln>
            <a:effectLst/>
          </c:spPr>
          <c:invertIfNegative val="0"/>
          <c:cat>
            <c:strRef>
              <c:f>ftgalder!$N$2:$N$3</c:f>
              <c:strCache>
                <c:ptCount val="2"/>
                <c:pt idx="0">
                  <c:v>Arrenderad åkermark</c:v>
                </c:pt>
                <c:pt idx="1">
                  <c:v>Arrenderad betesmark</c:v>
                </c:pt>
              </c:strCache>
            </c:strRef>
          </c:cat>
          <c:val>
            <c:numRef>
              <c:f>ftgalder!$Q$2:$Q$3</c:f>
              <c:numCache>
                <c:formatCode>General</c:formatCode>
                <c:ptCount val="2"/>
                <c:pt idx="0">
                  <c:v>1073264</c:v>
                </c:pt>
                <c:pt idx="1">
                  <c:v>203104</c:v>
                </c:pt>
              </c:numCache>
            </c:numRef>
          </c:val>
          <c:extLst>
            <c:ext xmlns:c16="http://schemas.microsoft.com/office/drawing/2014/chart" uri="{C3380CC4-5D6E-409C-BE32-E72D297353CC}">
              <c16:uniqueId val="{00000002-B84F-4911-933B-CC415B8C37F4}"/>
            </c:ext>
          </c:extLst>
        </c:ser>
        <c:ser>
          <c:idx val="3"/>
          <c:order val="3"/>
          <c:tx>
            <c:strRef>
              <c:f>ftgalder!$R$1</c:f>
              <c:strCache>
                <c:ptCount val="1"/>
                <c:pt idx="0">
                  <c:v>2023</c:v>
                </c:pt>
              </c:strCache>
            </c:strRef>
          </c:tx>
          <c:spPr>
            <a:pattFill prst="wdUpDiag">
              <a:fgClr>
                <a:srgbClr val="07708C"/>
              </a:fgClr>
              <a:bgClr>
                <a:srgbClr val="7FC1D4"/>
              </a:bgClr>
            </a:pattFill>
            <a:ln>
              <a:solidFill>
                <a:srgbClr val="07708C"/>
              </a:solidFill>
            </a:ln>
            <a:effectLst/>
          </c:spPr>
          <c:invertIfNegative val="0"/>
          <c:cat>
            <c:strRef>
              <c:f>ftgalder!$N$2:$N$3</c:f>
              <c:strCache>
                <c:ptCount val="2"/>
                <c:pt idx="0">
                  <c:v>Arrenderad åkermark</c:v>
                </c:pt>
                <c:pt idx="1">
                  <c:v>Arrenderad betesmark</c:v>
                </c:pt>
              </c:strCache>
            </c:strRef>
          </c:cat>
          <c:val>
            <c:numRef>
              <c:f>ftgalder!$R$2:$R$3</c:f>
              <c:numCache>
                <c:formatCode>General</c:formatCode>
                <c:ptCount val="2"/>
                <c:pt idx="0">
                  <c:v>1134624</c:v>
                </c:pt>
                <c:pt idx="1">
                  <c:v>208832</c:v>
                </c:pt>
              </c:numCache>
            </c:numRef>
          </c:val>
          <c:extLst>
            <c:ext xmlns:c16="http://schemas.microsoft.com/office/drawing/2014/chart" uri="{C3380CC4-5D6E-409C-BE32-E72D297353CC}">
              <c16:uniqueId val="{00000003-B84F-4911-933B-CC415B8C37F4}"/>
            </c:ext>
          </c:extLst>
        </c:ser>
        <c:dLbls>
          <c:showLegendKey val="0"/>
          <c:showVal val="0"/>
          <c:showCatName val="0"/>
          <c:showSerName val="0"/>
          <c:showPercent val="0"/>
          <c:showBubbleSize val="0"/>
        </c:dLbls>
        <c:gapWidth val="219"/>
        <c:overlap val="-27"/>
        <c:axId val="1490957503"/>
        <c:axId val="287111263"/>
      </c:barChart>
      <c:catAx>
        <c:axId val="1490957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crossAx val="287111263"/>
        <c:crosses val="autoZero"/>
        <c:auto val="1"/>
        <c:lblAlgn val="ctr"/>
        <c:lblOffset val="100"/>
        <c:noMultiLvlLbl val="0"/>
      </c:catAx>
      <c:valAx>
        <c:axId val="28711126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sv-SE"/>
          </a:p>
        </c:txPr>
        <c:crossAx val="1490957503"/>
        <c:crosses val="autoZero"/>
        <c:crossBetween val="between"/>
        <c:dispUnits>
          <c:builtInUnit val="thousands"/>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8F6E8"/>
    </a:solidFill>
    <a:ln w="9525" cap="flat" cmpd="sng" algn="ctr">
      <a:noFill/>
      <a:round/>
    </a:ln>
    <a:effectLst/>
  </c:spPr>
  <c:txPr>
    <a:bodyPr/>
    <a:lstStyle/>
    <a:p>
      <a:pPr>
        <a:defRPr/>
      </a:pPr>
      <a:endParaRPr lang="sv-SE"/>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1600" b="0" i="0" baseline="0" dirty="0">
                <a:effectLst/>
              </a:rPr>
              <a:t>Andel arrenderad areal åkermark efter storleksgrupp åkermark 2013 och 2023, procent</a:t>
            </a:r>
            <a:endParaRPr lang="sv-SE" sz="1600" dirty="0"/>
          </a:p>
        </c:rich>
      </c:tx>
      <c:layout>
        <c:manualLayout>
          <c:xMode val="edge"/>
          <c:yMode val="edge"/>
          <c:x val="8.3677895139331174E-2"/>
          <c:y val="4.252649586101572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manualLayout>
          <c:layoutTarget val="inner"/>
          <c:xMode val="edge"/>
          <c:yMode val="edge"/>
          <c:x val="2.8368794326241134E-2"/>
          <c:y val="0.22762703506341686"/>
          <c:w val="0.94326241134751776"/>
          <c:h val="0.56540242341380609"/>
        </c:manualLayout>
      </c:layout>
      <c:barChart>
        <c:barDir val="col"/>
        <c:grouping val="clustered"/>
        <c:varyColors val="0"/>
        <c:ser>
          <c:idx val="0"/>
          <c:order val="0"/>
          <c:tx>
            <c:strRef>
              <c:f>ftgalder!$N$7</c:f>
              <c:strCache>
                <c:ptCount val="1"/>
                <c:pt idx="0">
                  <c:v>2023</c:v>
                </c:pt>
              </c:strCache>
            </c:strRef>
          </c:tx>
          <c:spPr>
            <a:solidFill>
              <a:schemeClr val="accent1"/>
            </a:solidFill>
            <a:ln>
              <a:solidFill>
                <a:srgbClr val="2E614C"/>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ftgalder!$O$6:$S$6</c:f>
              <c:strCache>
                <c:ptCount val="5"/>
                <c:pt idx="0">
                  <c:v>0-20 ha</c:v>
                </c:pt>
                <c:pt idx="1">
                  <c:v>20,1-30 ha</c:v>
                </c:pt>
                <c:pt idx="2">
                  <c:v>30,1-50,0 ha</c:v>
                </c:pt>
                <c:pt idx="3">
                  <c:v>50,1-100,0 ha</c:v>
                </c:pt>
                <c:pt idx="4">
                  <c:v>100,1- ha</c:v>
                </c:pt>
              </c:strCache>
            </c:strRef>
          </c:cat>
          <c:val>
            <c:numRef>
              <c:f>ftgalder!$O$7:$S$7</c:f>
              <c:numCache>
                <c:formatCode>0%</c:formatCode>
                <c:ptCount val="5"/>
                <c:pt idx="0">
                  <c:v>0.13634501670297794</c:v>
                </c:pt>
                <c:pt idx="1">
                  <c:v>0.22453870725464614</c:v>
                </c:pt>
                <c:pt idx="2">
                  <c:v>0.30429860524067753</c:v>
                </c:pt>
                <c:pt idx="3">
                  <c:v>0.40299824360142106</c:v>
                </c:pt>
                <c:pt idx="4">
                  <c:v>0.54140255965394701</c:v>
                </c:pt>
              </c:numCache>
            </c:numRef>
          </c:val>
          <c:extLst>
            <c:ext xmlns:c16="http://schemas.microsoft.com/office/drawing/2014/chart" uri="{C3380CC4-5D6E-409C-BE32-E72D297353CC}">
              <c16:uniqueId val="{00000000-520C-4EE2-A88D-7B39BB613245}"/>
            </c:ext>
          </c:extLst>
        </c:ser>
        <c:ser>
          <c:idx val="1"/>
          <c:order val="1"/>
          <c:tx>
            <c:strRef>
              <c:f>ftgalder!$N$8</c:f>
              <c:strCache>
                <c:ptCount val="1"/>
                <c:pt idx="0">
                  <c:v>2013</c:v>
                </c:pt>
              </c:strCache>
            </c:strRef>
          </c:tx>
          <c:spPr>
            <a:solidFill>
              <a:srgbClr val="7FC1D4"/>
            </a:solidFill>
            <a:ln>
              <a:solidFill>
                <a:srgbClr val="07708C"/>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ftgalder!$O$6:$S$6</c:f>
              <c:strCache>
                <c:ptCount val="5"/>
                <c:pt idx="0">
                  <c:v>0-20 ha</c:v>
                </c:pt>
                <c:pt idx="1">
                  <c:v>20,1-30 ha</c:v>
                </c:pt>
                <c:pt idx="2">
                  <c:v>30,1-50,0 ha</c:v>
                </c:pt>
                <c:pt idx="3">
                  <c:v>50,1-100,0 ha</c:v>
                </c:pt>
                <c:pt idx="4">
                  <c:v>100,1- ha</c:v>
                </c:pt>
              </c:strCache>
            </c:strRef>
          </c:cat>
          <c:val>
            <c:numRef>
              <c:f>ftgalder!$O$8:$S$8</c:f>
              <c:numCache>
                <c:formatCode>0%</c:formatCode>
                <c:ptCount val="5"/>
                <c:pt idx="0">
                  <c:v>0.13538408173562058</c:v>
                </c:pt>
                <c:pt idx="1">
                  <c:v>0.22300380741500825</c:v>
                </c:pt>
                <c:pt idx="2">
                  <c:v>0.29073617683968611</c:v>
                </c:pt>
                <c:pt idx="3">
                  <c:v>0.38809806209522857</c:v>
                </c:pt>
                <c:pt idx="4">
                  <c:v>0.47865889221437524</c:v>
                </c:pt>
              </c:numCache>
            </c:numRef>
          </c:val>
          <c:extLst>
            <c:ext xmlns:c16="http://schemas.microsoft.com/office/drawing/2014/chart" uri="{C3380CC4-5D6E-409C-BE32-E72D297353CC}">
              <c16:uniqueId val="{00000001-520C-4EE2-A88D-7B39BB613245}"/>
            </c:ext>
          </c:extLst>
        </c:ser>
        <c:dLbls>
          <c:showLegendKey val="0"/>
          <c:showVal val="0"/>
          <c:showCatName val="0"/>
          <c:showSerName val="0"/>
          <c:showPercent val="0"/>
          <c:showBubbleSize val="0"/>
        </c:dLbls>
        <c:gapWidth val="219"/>
        <c:overlap val="-27"/>
        <c:axId val="1488546591"/>
        <c:axId val="1484346527"/>
      </c:barChart>
      <c:catAx>
        <c:axId val="14885465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484346527"/>
        <c:crosses val="autoZero"/>
        <c:auto val="1"/>
        <c:lblAlgn val="ctr"/>
        <c:lblOffset val="100"/>
        <c:noMultiLvlLbl val="0"/>
      </c:catAx>
      <c:valAx>
        <c:axId val="1484346527"/>
        <c:scaling>
          <c:orientation val="minMax"/>
        </c:scaling>
        <c:delete val="1"/>
        <c:axPos val="l"/>
        <c:numFmt formatCode="0%" sourceLinked="1"/>
        <c:majorTickMark val="none"/>
        <c:minorTickMark val="none"/>
        <c:tickLblPos val="nextTo"/>
        <c:crossAx val="14885465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sv-SE"/>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sv-SE" sz="1400" b="0" i="0" baseline="0" dirty="0">
                <a:solidFill>
                  <a:schemeClr val="tx1"/>
                </a:solidFill>
                <a:effectLst/>
              </a:rPr>
              <a:t>Jordbrukets ekonomi till löpande priser </a:t>
            </a:r>
          </a:p>
          <a:p>
            <a:pPr>
              <a:defRPr>
                <a:solidFill>
                  <a:schemeClr val="tx1"/>
                </a:solidFill>
              </a:defRPr>
            </a:pPr>
            <a:r>
              <a:rPr lang="sv-SE" sz="1400" b="0" i="0" baseline="0" dirty="0">
                <a:solidFill>
                  <a:schemeClr val="tx1"/>
                </a:solidFill>
                <a:effectLst/>
              </a:rPr>
              <a:t>2013 </a:t>
            </a:r>
            <a:r>
              <a:rPr lang="sv-SE" sz="1400" b="0" i="0" u="none" strike="noStrike" baseline="0" dirty="0">
                <a:solidFill>
                  <a:schemeClr val="tx1"/>
                </a:solidFill>
                <a:effectLst/>
              </a:rPr>
              <a:t>− </a:t>
            </a:r>
            <a:r>
              <a:rPr lang="sv-SE" sz="1400" b="0" i="0" baseline="0" dirty="0">
                <a:solidFill>
                  <a:schemeClr val="tx1"/>
                </a:solidFill>
                <a:effectLst/>
              </a:rPr>
              <a:t>2024, miljoner kronor</a:t>
            </a:r>
            <a:endParaRPr lang="sv-SE" sz="1400" dirty="0">
              <a:solidFill>
                <a:schemeClr val="tx1"/>
              </a:solidFill>
              <a:effectLst/>
            </a:endParaRPr>
          </a:p>
        </c:rich>
      </c:tx>
      <c:layout>
        <c:manualLayout>
          <c:xMode val="edge"/>
          <c:yMode val="edge"/>
          <c:x val="0.13600760110377733"/>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sv-SE"/>
        </a:p>
      </c:txPr>
    </c:title>
    <c:autoTitleDeleted val="0"/>
    <c:plotArea>
      <c:layout>
        <c:manualLayout>
          <c:layoutTarget val="inner"/>
          <c:xMode val="edge"/>
          <c:yMode val="edge"/>
          <c:x val="0.12007762829389587"/>
          <c:y val="0.19688641007249549"/>
          <c:w val="0.85168103666117478"/>
          <c:h val="0.53413262467019451"/>
        </c:manualLayout>
      </c:layout>
      <c:barChart>
        <c:barDir val="col"/>
        <c:grouping val="stacked"/>
        <c:varyColors val="0"/>
        <c:ser>
          <c:idx val="1"/>
          <c:order val="0"/>
          <c:tx>
            <c:strRef>
              <c:f>Blad2!$A$3</c:f>
              <c:strCache>
                <c:ptCount val="1"/>
                <c:pt idx="0">
                  <c:v>Jordbrukssektorns produktionsvärde</c:v>
                </c:pt>
              </c:strCache>
            </c:strRef>
          </c:tx>
          <c:spPr>
            <a:solidFill>
              <a:srgbClr val="7FC1D4"/>
            </a:solidFill>
            <a:ln>
              <a:solidFill>
                <a:srgbClr val="07708C"/>
              </a:solidFill>
            </a:ln>
            <a:effectLst/>
          </c:spPr>
          <c:invertIfNegative val="0"/>
          <c:cat>
            <c:numRef>
              <c:f>Blad2!$B$1:$M$1</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Blad2!$B$3:$M$3</c:f>
              <c:numCache>
                <c:formatCode>0.00</c:formatCode>
                <c:ptCount val="12"/>
                <c:pt idx="0">
                  <c:v>55224.89</c:v>
                </c:pt>
                <c:pt idx="1">
                  <c:v>56284.62</c:v>
                </c:pt>
                <c:pt idx="2">
                  <c:v>56329.36</c:v>
                </c:pt>
                <c:pt idx="3">
                  <c:v>55454.84</c:v>
                </c:pt>
                <c:pt idx="4">
                  <c:v>60996.18</c:v>
                </c:pt>
                <c:pt idx="5">
                  <c:v>59890.31</c:v>
                </c:pt>
                <c:pt idx="6">
                  <c:v>62661.24</c:v>
                </c:pt>
                <c:pt idx="7">
                  <c:v>63293.72</c:v>
                </c:pt>
                <c:pt idx="8">
                  <c:v>70781.87</c:v>
                </c:pt>
                <c:pt idx="9">
                  <c:v>86329.06</c:v>
                </c:pt>
                <c:pt idx="10">
                  <c:v>79750.69</c:v>
                </c:pt>
                <c:pt idx="11">
                  <c:v>84438</c:v>
                </c:pt>
              </c:numCache>
            </c:numRef>
          </c:val>
          <c:extLst>
            <c:ext xmlns:c16="http://schemas.microsoft.com/office/drawing/2014/chart" uri="{C3380CC4-5D6E-409C-BE32-E72D297353CC}">
              <c16:uniqueId val="{00000000-369B-4407-BC2D-376B4083FDEC}"/>
            </c:ext>
          </c:extLst>
        </c:ser>
        <c:ser>
          <c:idx val="4"/>
          <c:order val="2"/>
          <c:tx>
            <c:strRef>
              <c:f>Blad2!$A$6</c:f>
              <c:strCache>
                <c:ptCount val="1"/>
                <c:pt idx="0">
                  <c:v>Jordbrukets subventioner</c:v>
                </c:pt>
              </c:strCache>
            </c:strRef>
          </c:tx>
          <c:spPr>
            <a:pattFill prst="wdUpDiag">
              <a:fgClr>
                <a:srgbClr val="ECBF00"/>
              </a:fgClr>
              <a:bgClr>
                <a:schemeClr val="accent3"/>
              </a:bgClr>
            </a:pattFill>
            <a:ln>
              <a:solidFill>
                <a:srgbClr val="07708C"/>
              </a:solidFill>
            </a:ln>
            <a:effectLst/>
          </c:spPr>
          <c:invertIfNegative val="0"/>
          <c:cat>
            <c:numRef>
              <c:f>Blad2!$B$1:$M$1</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Blad2!$B$6:$M$6</c:f>
              <c:numCache>
                <c:formatCode>0.00</c:formatCode>
                <c:ptCount val="12"/>
                <c:pt idx="0" formatCode="General">
                  <c:v>9534.7300000000014</c:v>
                </c:pt>
                <c:pt idx="1">
                  <c:v>9523.2199999999993</c:v>
                </c:pt>
                <c:pt idx="2">
                  <c:v>9657.4699999999993</c:v>
                </c:pt>
                <c:pt idx="3">
                  <c:v>10154.16</c:v>
                </c:pt>
                <c:pt idx="4">
                  <c:v>10180</c:v>
                </c:pt>
                <c:pt idx="5">
                  <c:v>11198.68</c:v>
                </c:pt>
                <c:pt idx="6">
                  <c:v>12175.9</c:v>
                </c:pt>
                <c:pt idx="7">
                  <c:v>10938.01</c:v>
                </c:pt>
                <c:pt idx="8">
                  <c:v>11235.08</c:v>
                </c:pt>
                <c:pt idx="9">
                  <c:v>13371.32</c:v>
                </c:pt>
                <c:pt idx="10">
                  <c:v>11693.300000000001</c:v>
                </c:pt>
                <c:pt idx="11">
                  <c:v>11551.5</c:v>
                </c:pt>
              </c:numCache>
            </c:numRef>
          </c:val>
          <c:extLst>
            <c:ext xmlns:c16="http://schemas.microsoft.com/office/drawing/2014/chart" uri="{C3380CC4-5D6E-409C-BE32-E72D297353CC}">
              <c16:uniqueId val="{00000001-369B-4407-BC2D-376B4083FDEC}"/>
            </c:ext>
          </c:extLst>
        </c:ser>
        <c:dLbls>
          <c:showLegendKey val="0"/>
          <c:showVal val="0"/>
          <c:showCatName val="0"/>
          <c:showSerName val="0"/>
          <c:showPercent val="0"/>
          <c:showBubbleSize val="0"/>
        </c:dLbls>
        <c:gapWidth val="100"/>
        <c:overlap val="100"/>
        <c:axId val="1588993615"/>
        <c:axId val="282007951"/>
      </c:barChart>
      <c:lineChart>
        <c:grouping val="standard"/>
        <c:varyColors val="0"/>
        <c:ser>
          <c:idx val="2"/>
          <c:order val="1"/>
          <c:tx>
            <c:strRef>
              <c:f>Blad2!$A$4</c:f>
              <c:strCache>
                <c:ptCount val="1"/>
                <c:pt idx="0">
                  <c:v>Jordbrukets totala kostnader</c:v>
                </c:pt>
              </c:strCache>
            </c:strRef>
          </c:tx>
          <c:spPr>
            <a:ln w="28575" cap="rnd">
              <a:solidFill>
                <a:srgbClr val="514939"/>
              </a:solidFill>
              <a:round/>
            </a:ln>
            <a:effectLst/>
          </c:spPr>
          <c:marker>
            <c:symbol val="none"/>
          </c:marker>
          <c:cat>
            <c:numRef>
              <c:f>Blad2!$B$1:$M$1</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Blad2!$B$4:$M$4</c:f>
              <c:numCache>
                <c:formatCode>0.00</c:formatCode>
                <c:ptCount val="12"/>
                <c:pt idx="0">
                  <c:v>59485.630000000005</c:v>
                </c:pt>
                <c:pt idx="1">
                  <c:v>59052.770000000011</c:v>
                </c:pt>
                <c:pt idx="2">
                  <c:v>57724.650000000009</c:v>
                </c:pt>
                <c:pt idx="3">
                  <c:v>58946.75</c:v>
                </c:pt>
                <c:pt idx="4">
                  <c:v>62232.55</c:v>
                </c:pt>
                <c:pt idx="5">
                  <c:v>65128.49</c:v>
                </c:pt>
                <c:pt idx="6">
                  <c:v>66795.659999999989</c:v>
                </c:pt>
                <c:pt idx="7">
                  <c:v>66367.509999999995</c:v>
                </c:pt>
                <c:pt idx="8">
                  <c:v>69697.13</c:v>
                </c:pt>
                <c:pt idx="9">
                  <c:v>80784.700000000012</c:v>
                </c:pt>
                <c:pt idx="10">
                  <c:v>82548.180000000008</c:v>
                </c:pt>
                <c:pt idx="11">
                  <c:v>82291.8</c:v>
                </c:pt>
              </c:numCache>
            </c:numRef>
          </c:val>
          <c:smooth val="0"/>
          <c:extLst>
            <c:ext xmlns:c16="http://schemas.microsoft.com/office/drawing/2014/chart" uri="{C3380CC4-5D6E-409C-BE32-E72D297353CC}">
              <c16:uniqueId val="{00000002-369B-4407-BC2D-376B4083FDEC}"/>
            </c:ext>
          </c:extLst>
        </c:ser>
        <c:dLbls>
          <c:showLegendKey val="0"/>
          <c:showVal val="0"/>
          <c:showCatName val="0"/>
          <c:showSerName val="0"/>
          <c:showPercent val="0"/>
          <c:showBubbleSize val="0"/>
        </c:dLbls>
        <c:marker val="1"/>
        <c:smooth val="0"/>
        <c:axId val="1588993615"/>
        <c:axId val="282007951"/>
      </c:lineChart>
      <c:catAx>
        <c:axId val="1588993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282007951"/>
        <c:crosses val="autoZero"/>
        <c:auto val="1"/>
        <c:lblAlgn val="ctr"/>
        <c:lblOffset val="100"/>
        <c:noMultiLvlLbl val="0"/>
      </c:catAx>
      <c:valAx>
        <c:axId val="282007951"/>
        <c:scaling>
          <c:orientation val="minMax"/>
          <c:max val="100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crossAx val="15889936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960" b="0" i="0" u="none" strike="noStrike" kern="1200" spc="0" baseline="0">
                <a:solidFill>
                  <a:schemeClr val="tx1"/>
                </a:solidFill>
                <a:latin typeface="Arial" panose="020B0604020202020204" pitchFamily="34" charset="0"/>
                <a:ea typeface="+mn-ea"/>
                <a:cs typeface="Arial" panose="020B0604020202020204" pitchFamily="34" charset="0"/>
              </a:defRPr>
            </a:pPr>
            <a:r>
              <a:rPr lang="sv-SE" sz="1400" b="0" i="0" baseline="0" dirty="0">
                <a:solidFill>
                  <a:schemeClr val="tx1"/>
                </a:solidFill>
                <a:effectLst/>
              </a:rPr>
              <a:t>Produktionsvärdet av vegetabilier och animalier i 2015 års priser (värdevolymen) och i löpande priser 2013 </a:t>
            </a:r>
            <a:r>
              <a:rPr lang="sv-SE" sz="1400" b="0" i="0" u="none" strike="noStrike" baseline="0" dirty="0">
                <a:solidFill>
                  <a:schemeClr val="tx1"/>
                </a:solidFill>
                <a:effectLst/>
              </a:rPr>
              <a:t>− </a:t>
            </a:r>
            <a:r>
              <a:rPr lang="sv-SE" sz="1400" b="0" i="0" baseline="0" dirty="0">
                <a:solidFill>
                  <a:schemeClr val="tx1"/>
                </a:solidFill>
                <a:effectLst/>
              </a:rPr>
              <a:t>2024, miljoner kronor</a:t>
            </a:r>
            <a:endParaRPr lang="sv-SE" sz="1400" dirty="0">
              <a:solidFill>
                <a:schemeClr val="tx1"/>
              </a:solidFill>
              <a:effectLst/>
            </a:endParaRPr>
          </a:p>
        </c:rich>
      </c:tx>
      <c:layout>
        <c:manualLayout>
          <c:xMode val="edge"/>
          <c:yMode val="edge"/>
          <c:x val="8.5732142772725631E-2"/>
          <c:y val="0"/>
        </c:manualLayout>
      </c:layout>
      <c:overlay val="0"/>
      <c:spPr>
        <a:solidFill>
          <a:srgbClr val="F5F1E7"/>
        </a:solidFill>
        <a:ln>
          <a:noFill/>
        </a:ln>
        <a:effectLst/>
      </c:spPr>
      <c:txPr>
        <a:bodyPr rot="0" spcFirstLastPara="1" vertOverflow="ellipsis" vert="horz" wrap="square" anchor="ctr" anchorCtr="1"/>
        <a:lstStyle/>
        <a:p>
          <a:pPr>
            <a:defRPr sz="960" b="0" i="0" u="none" strike="noStrike" kern="1200" spc="0" baseline="0">
              <a:solidFill>
                <a:schemeClr val="tx1"/>
              </a:solidFill>
              <a:latin typeface="Arial" panose="020B0604020202020204" pitchFamily="34" charset="0"/>
              <a:ea typeface="+mn-ea"/>
              <a:cs typeface="Arial" panose="020B0604020202020204" pitchFamily="34" charset="0"/>
            </a:defRPr>
          </a:pPr>
          <a:endParaRPr lang="sv-SE"/>
        </a:p>
      </c:txPr>
    </c:title>
    <c:autoTitleDeleted val="0"/>
    <c:plotArea>
      <c:layout>
        <c:manualLayout>
          <c:layoutTarget val="inner"/>
          <c:xMode val="edge"/>
          <c:yMode val="edge"/>
          <c:x val="7.8641286801919119E-2"/>
          <c:y val="0.27706624577862821"/>
          <c:w val="0.89408111890613329"/>
          <c:h val="0.48216416396998518"/>
        </c:manualLayout>
      </c:layout>
      <c:lineChart>
        <c:grouping val="standard"/>
        <c:varyColors val="0"/>
        <c:ser>
          <c:idx val="0"/>
          <c:order val="0"/>
          <c:tx>
            <c:strRef>
              <c:f>Blad4!$A$32</c:f>
              <c:strCache>
                <c:ptCount val="1"/>
                <c:pt idx="0">
                  <c:v>Vegetabilier</c:v>
                </c:pt>
              </c:strCache>
            </c:strRef>
          </c:tx>
          <c:spPr>
            <a:ln w="22225" cap="rnd">
              <a:solidFill>
                <a:schemeClr val="accent1"/>
              </a:solidFill>
              <a:round/>
            </a:ln>
            <a:effectLst/>
          </c:spPr>
          <c:marker>
            <c:symbol val="none"/>
          </c:marker>
          <c:cat>
            <c:numRef>
              <c:f>Blad4!$B$31:$Z$31</c:f>
              <c:numCache>
                <c:formatCode>General</c:formatCode>
                <c:ptCount val="25"/>
                <c:pt idx="0">
                  <c:v>13</c:v>
                </c:pt>
                <c:pt idx="1">
                  <c:v>14</c:v>
                </c:pt>
                <c:pt idx="2">
                  <c:v>15</c:v>
                </c:pt>
                <c:pt idx="3">
                  <c:v>16</c:v>
                </c:pt>
                <c:pt idx="4">
                  <c:v>17</c:v>
                </c:pt>
                <c:pt idx="5">
                  <c:v>18</c:v>
                </c:pt>
                <c:pt idx="6">
                  <c:v>19</c:v>
                </c:pt>
                <c:pt idx="7">
                  <c:v>20</c:v>
                </c:pt>
                <c:pt idx="8">
                  <c:v>21</c:v>
                </c:pt>
                <c:pt idx="9">
                  <c:v>22</c:v>
                </c:pt>
                <c:pt idx="10">
                  <c:v>23</c:v>
                </c:pt>
                <c:pt idx="11">
                  <c:v>24</c:v>
                </c:pt>
                <c:pt idx="13">
                  <c:v>13</c:v>
                </c:pt>
                <c:pt idx="14">
                  <c:v>14</c:v>
                </c:pt>
                <c:pt idx="15">
                  <c:v>15</c:v>
                </c:pt>
                <c:pt idx="16">
                  <c:v>16</c:v>
                </c:pt>
                <c:pt idx="17">
                  <c:v>17</c:v>
                </c:pt>
                <c:pt idx="18">
                  <c:v>18</c:v>
                </c:pt>
                <c:pt idx="19">
                  <c:v>19</c:v>
                </c:pt>
                <c:pt idx="20">
                  <c:v>20</c:v>
                </c:pt>
                <c:pt idx="21">
                  <c:v>21</c:v>
                </c:pt>
                <c:pt idx="22">
                  <c:v>22</c:v>
                </c:pt>
                <c:pt idx="23">
                  <c:v>23</c:v>
                </c:pt>
                <c:pt idx="24">
                  <c:v>24</c:v>
                </c:pt>
              </c:numCache>
            </c:numRef>
          </c:cat>
          <c:val>
            <c:numRef>
              <c:f>Blad4!$B$32:$Z$32</c:f>
              <c:numCache>
                <c:formatCode>General</c:formatCode>
                <c:ptCount val="25"/>
                <c:pt idx="0">
                  <c:v>23069.62</c:v>
                </c:pt>
                <c:pt idx="1">
                  <c:v>25352.84</c:v>
                </c:pt>
                <c:pt idx="2">
                  <c:v>26031.83</c:v>
                </c:pt>
                <c:pt idx="3">
                  <c:v>24367.72</c:v>
                </c:pt>
                <c:pt idx="4">
                  <c:v>25793.54</c:v>
                </c:pt>
                <c:pt idx="5">
                  <c:v>18833.439999999999</c:v>
                </c:pt>
                <c:pt idx="6">
                  <c:v>27319.72</c:v>
                </c:pt>
                <c:pt idx="7">
                  <c:v>26658.7</c:v>
                </c:pt>
                <c:pt idx="8">
                  <c:v>25355.35</c:v>
                </c:pt>
                <c:pt idx="9">
                  <c:v>27157.4</c:v>
                </c:pt>
                <c:pt idx="10">
                  <c:v>23142.53</c:v>
                </c:pt>
                <c:pt idx="11">
                  <c:v>25249.65</c:v>
                </c:pt>
                <c:pt idx="13">
                  <c:v>23548</c:v>
                </c:pt>
                <c:pt idx="14">
                  <c:v>25194.26</c:v>
                </c:pt>
                <c:pt idx="15">
                  <c:v>26031.83</c:v>
                </c:pt>
                <c:pt idx="16">
                  <c:v>24858.86</c:v>
                </c:pt>
                <c:pt idx="17">
                  <c:v>27692.3</c:v>
                </c:pt>
                <c:pt idx="18">
                  <c:v>26693.279999999999</c:v>
                </c:pt>
                <c:pt idx="19">
                  <c:v>29951.97</c:v>
                </c:pt>
                <c:pt idx="20">
                  <c:v>30266.7</c:v>
                </c:pt>
                <c:pt idx="21">
                  <c:v>34842.58</c:v>
                </c:pt>
                <c:pt idx="22">
                  <c:v>42368.71</c:v>
                </c:pt>
                <c:pt idx="23">
                  <c:v>36156.699999999997</c:v>
                </c:pt>
                <c:pt idx="24">
                  <c:v>38963.1</c:v>
                </c:pt>
              </c:numCache>
            </c:numRef>
          </c:val>
          <c:smooth val="0"/>
          <c:extLst>
            <c:ext xmlns:c16="http://schemas.microsoft.com/office/drawing/2014/chart" uri="{C3380CC4-5D6E-409C-BE32-E72D297353CC}">
              <c16:uniqueId val="{00000000-92A7-466F-9D6E-DF3B8631F54C}"/>
            </c:ext>
          </c:extLst>
        </c:ser>
        <c:ser>
          <c:idx val="1"/>
          <c:order val="1"/>
          <c:tx>
            <c:strRef>
              <c:f>Blad4!$A$33</c:f>
              <c:strCache>
                <c:ptCount val="1"/>
                <c:pt idx="0">
                  <c:v>Anmalier</c:v>
                </c:pt>
              </c:strCache>
            </c:strRef>
          </c:tx>
          <c:spPr>
            <a:ln w="25400" cap="rnd">
              <a:solidFill>
                <a:srgbClr val="07708C"/>
              </a:solidFill>
              <a:prstDash val="sysDash"/>
              <a:round/>
            </a:ln>
            <a:effectLst/>
          </c:spPr>
          <c:marker>
            <c:symbol val="none"/>
          </c:marker>
          <c:cat>
            <c:numRef>
              <c:f>Blad4!$B$31:$Z$31</c:f>
              <c:numCache>
                <c:formatCode>General</c:formatCode>
                <c:ptCount val="25"/>
                <c:pt idx="0">
                  <c:v>13</c:v>
                </c:pt>
                <c:pt idx="1">
                  <c:v>14</c:v>
                </c:pt>
                <c:pt idx="2">
                  <c:v>15</c:v>
                </c:pt>
                <c:pt idx="3">
                  <c:v>16</c:v>
                </c:pt>
                <c:pt idx="4">
                  <c:v>17</c:v>
                </c:pt>
                <c:pt idx="5">
                  <c:v>18</c:v>
                </c:pt>
                <c:pt idx="6">
                  <c:v>19</c:v>
                </c:pt>
                <c:pt idx="7">
                  <c:v>20</c:v>
                </c:pt>
                <c:pt idx="8">
                  <c:v>21</c:v>
                </c:pt>
                <c:pt idx="9">
                  <c:v>22</c:v>
                </c:pt>
                <c:pt idx="10">
                  <c:v>23</c:v>
                </c:pt>
                <c:pt idx="11">
                  <c:v>24</c:v>
                </c:pt>
                <c:pt idx="13">
                  <c:v>13</c:v>
                </c:pt>
                <c:pt idx="14">
                  <c:v>14</c:v>
                </c:pt>
                <c:pt idx="15">
                  <c:v>15</c:v>
                </c:pt>
                <c:pt idx="16">
                  <c:v>16</c:v>
                </c:pt>
                <c:pt idx="17">
                  <c:v>17</c:v>
                </c:pt>
                <c:pt idx="18">
                  <c:v>18</c:v>
                </c:pt>
                <c:pt idx="19">
                  <c:v>19</c:v>
                </c:pt>
                <c:pt idx="20">
                  <c:v>20</c:v>
                </c:pt>
                <c:pt idx="21">
                  <c:v>21</c:v>
                </c:pt>
                <c:pt idx="22">
                  <c:v>22</c:v>
                </c:pt>
                <c:pt idx="23">
                  <c:v>23</c:v>
                </c:pt>
                <c:pt idx="24">
                  <c:v>24</c:v>
                </c:pt>
              </c:numCache>
            </c:numRef>
          </c:cat>
          <c:val>
            <c:numRef>
              <c:f>Blad4!$B$33:$Z$33</c:f>
              <c:numCache>
                <c:formatCode>General</c:formatCode>
                <c:ptCount val="25"/>
                <c:pt idx="0">
                  <c:v>22941.17</c:v>
                </c:pt>
                <c:pt idx="1">
                  <c:v>23277.599999999999</c:v>
                </c:pt>
                <c:pt idx="2">
                  <c:v>23714</c:v>
                </c:pt>
                <c:pt idx="3">
                  <c:v>23877.57</c:v>
                </c:pt>
                <c:pt idx="4">
                  <c:v>23878.98</c:v>
                </c:pt>
                <c:pt idx="5">
                  <c:v>24108.3</c:v>
                </c:pt>
                <c:pt idx="6">
                  <c:v>23702.77</c:v>
                </c:pt>
                <c:pt idx="7">
                  <c:v>24156.74</c:v>
                </c:pt>
                <c:pt idx="8">
                  <c:v>24307.439999999999</c:v>
                </c:pt>
                <c:pt idx="9">
                  <c:v>24238.2</c:v>
                </c:pt>
                <c:pt idx="10">
                  <c:v>23850.47</c:v>
                </c:pt>
                <c:pt idx="11">
                  <c:v>23733.99</c:v>
                </c:pt>
                <c:pt idx="13">
                  <c:v>25092</c:v>
                </c:pt>
                <c:pt idx="14">
                  <c:v>24936.18</c:v>
                </c:pt>
                <c:pt idx="15">
                  <c:v>23714</c:v>
                </c:pt>
                <c:pt idx="16">
                  <c:v>24203.54</c:v>
                </c:pt>
                <c:pt idx="17">
                  <c:v>26415.33</c:v>
                </c:pt>
                <c:pt idx="18">
                  <c:v>26542.51</c:v>
                </c:pt>
                <c:pt idx="19">
                  <c:v>26430.91</c:v>
                </c:pt>
                <c:pt idx="20">
                  <c:v>27535.439999999999</c:v>
                </c:pt>
                <c:pt idx="21">
                  <c:v>29315.759999999998</c:v>
                </c:pt>
                <c:pt idx="22">
                  <c:v>36328.04</c:v>
                </c:pt>
                <c:pt idx="23">
                  <c:v>35791.21</c:v>
                </c:pt>
                <c:pt idx="24">
                  <c:v>37421.199999999997</c:v>
                </c:pt>
              </c:numCache>
            </c:numRef>
          </c:val>
          <c:smooth val="0"/>
          <c:extLst>
            <c:ext xmlns:c16="http://schemas.microsoft.com/office/drawing/2014/chart" uri="{C3380CC4-5D6E-409C-BE32-E72D297353CC}">
              <c16:uniqueId val="{00000001-92A7-466F-9D6E-DF3B8631F54C}"/>
            </c:ext>
          </c:extLst>
        </c:ser>
        <c:dLbls>
          <c:showLegendKey val="0"/>
          <c:showVal val="0"/>
          <c:showCatName val="0"/>
          <c:showSerName val="0"/>
          <c:showPercent val="0"/>
          <c:showBubbleSize val="0"/>
        </c:dLbls>
        <c:smooth val="0"/>
        <c:axId val="1074040239"/>
        <c:axId val="832429023"/>
      </c:lineChart>
      <c:catAx>
        <c:axId val="1074040239"/>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r>
                  <a:rPr lang="sv-SE" sz="1000" dirty="0">
                    <a:solidFill>
                      <a:schemeClr val="tx1"/>
                    </a:solidFill>
                  </a:rPr>
                  <a:t>Fasta priser</a:t>
                </a:r>
                <a:r>
                  <a:rPr lang="sv-SE" sz="1000" baseline="0" dirty="0">
                    <a:solidFill>
                      <a:schemeClr val="tx1"/>
                    </a:solidFill>
                  </a:rPr>
                  <a:t>                                                          Löpande priser</a:t>
                </a:r>
                <a:endParaRPr lang="sv-SE" sz="1000" dirty="0">
                  <a:solidFill>
                    <a:schemeClr val="tx1"/>
                  </a:solidFill>
                </a:endParaRPr>
              </a:p>
            </c:rich>
          </c:tx>
          <c:layout>
            <c:manualLayout>
              <c:xMode val="edge"/>
              <c:yMode val="edge"/>
              <c:x val="0.16668698578453997"/>
              <c:y val="0.8392117005873872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832429023"/>
        <c:crosses val="autoZero"/>
        <c:auto val="1"/>
        <c:lblAlgn val="ctr"/>
        <c:lblOffset val="100"/>
        <c:noMultiLvlLbl val="0"/>
      </c:catAx>
      <c:valAx>
        <c:axId val="832429023"/>
        <c:scaling>
          <c:orientation val="minMax"/>
          <c:min val="15000"/>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solidFill>
              <a:srgbClr val="D9D9D9"/>
            </a:solidFill>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1074040239"/>
        <c:crosses val="autoZero"/>
        <c:crossBetween val="between"/>
      </c:valAx>
      <c:spPr>
        <a:noFill/>
        <a:ln>
          <a:noFill/>
        </a:ln>
        <a:effectLst/>
      </c:spPr>
    </c:plotArea>
    <c:legend>
      <c:legendPos val="b"/>
      <c:layout>
        <c:manualLayout>
          <c:xMode val="edge"/>
          <c:yMode val="edge"/>
          <c:x val="0.22411101975862049"/>
          <c:y val="0.9246482263625222"/>
          <c:w val="0.70997226204153063"/>
          <c:h val="7.5351696472671426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extLst/>
  </c:chart>
  <c:spPr>
    <a:solidFill>
      <a:srgbClr val="F5F1E7"/>
    </a:solidFill>
    <a:ln w="9525" cap="flat" cmpd="sng" algn="ctr">
      <a:noFill/>
      <a:round/>
    </a:ln>
    <a:effectLst/>
  </c:spPr>
  <c:txPr>
    <a:bodyPr/>
    <a:lstStyle/>
    <a:p>
      <a:pPr>
        <a:defRPr sz="800">
          <a:latin typeface="Arial" panose="020B0604020202020204" pitchFamily="34" charset="0"/>
          <a:cs typeface="Arial" panose="020B0604020202020204" pitchFamily="34" charset="0"/>
        </a:defRPr>
      </a:pPr>
      <a:endParaRPr lang="sv-SE"/>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sv-SE" sz="1700" b="0" i="0" baseline="0" dirty="0">
                <a:solidFill>
                  <a:schemeClr val="tx1"/>
                </a:solidFill>
                <a:effectLst/>
              </a:rPr>
              <a:t>Åkermarkens användning (ha) 2013 − 2025 </a:t>
            </a:r>
            <a:endParaRPr lang="sv-SE" sz="1700" dirty="0">
              <a:solidFill>
                <a:schemeClr val="tx1"/>
              </a:solidFill>
              <a:effectLst/>
            </a:endParaRPr>
          </a:p>
        </c:rich>
      </c:tx>
      <c:layout>
        <c:manualLayout>
          <c:xMode val="edge"/>
          <c:yMode val="edge"/>
          <c:x val="9.9641545361838862E-2"/>
          <c:y val="3.793188958023655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sv-SE"/>
        </a:p>
      </c:txPr>
    </c:title>
    <c:autoTitleDeleted val="0"/>
    <c:plotArea>
      <c:layout>
        <c:manualLayout>
          <c:layoutTarget val="inner"/>
          <c:xMode val="edge"/>
          <c:yMode val="edge"/>
          <c:x val="0.11307347226485034"/>
          <c:y val="0.19500198340791461"/>
          <c:w val="0.86400986482777808"/>
          <c:h val="0.56482688090328026"/>
        </c:manualLayout>
      </c:layout>
      <c:barChart>
        <c:barDir val="col"/>
        <c:grouping val="stacked"/>
        <c:varyColors val="0"/>
        <c:ser>
          <c:idx val="0"/>
          <c:order val="0"/>
          <c:tx>
            <c:strRef>
              <c:f>'åkermarkens användning'!$A$2</c:f>
              <c:strCache>
                <c:ptCount val="1"/>
                <c:pt idx="0">
                  <c:v>Spannmål</c:v>
                </c:pt>
              </c:strCache>
            </c:strRef>
          </c:tx>
          <c:spPr>
            <a:solidFill>
              <a:schemeClr val="accent1"/>
            </a:solidFill>
            <a:ln>
              <a:solidFill>
                <a:srgbClr val="2E614C"/>
              </a:solidFill>
            </a:ln>
            <a:effectLst/>
          </c:spPr>
          <c:invertIfNegative val="0"/>
          <c:cat>
            <c:strRef>
              <c:f>'åkermarkens användning'!$B$1:$N$1</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 prel.</c:v>
                </c:pt>
              </c:strCache>
            </c:strRef>
          </c:cat>
          <c:val>
            <c:numRef>
              <c:f>'åkermarkens användning'!$B$2:$N$2</c:f>
              <c:numCache>
                <c:formatCode>#,##0</c:formatCode>
                <c:ptCount val="13"/>
                <c:pt idx="0">
                  <c:v>984490.47</c:v>
                </c:pt>
                <c:pt idx="1">
                  <c:v>1034377.39</c:v>
                </c:pt>
                <c:pt idx="2">
                  <c:v>1034229.86</c:v>
                </c:pt>
                <c:pt idx="3">
                  <c:v>1019609.8300000001</c:v>
                </c:pt>
                <c:pt idx="4">
                  <c:v>1012652.4</c:v>
                </c:pt>
                <c:pt idx="5">
                  <c:v>991677.86</c:v>
                </c:pt>
                <c:pt idx="6">
                  <c:v>993174.45</c:v>
                </c:pt>
                <c:pt idx="7">
                  <c:v>1006722.8300000001</c:v>
                </c:pt>
                <c:pt idx="8">
                  <c:v>1000358.71</c:v>
                </c:pt>
                <c:pt idx="9">
                  <c:v>962454</c:v>
                </c:pt>
                <c:pt idx="10">
                  <c:v>1005797</c:v>
                </c:pt>
                <c:pt idx="11">
                  <c:v>997022</c:v>
                </c:pt>
                <c:pt idx="12">
                  <c:v>1012761.7500000107</c:v>
                </c:pt>
              </c:numCache>
            </c:numRef>
          </c:val>
          <c:extLst>
            <c:ext xmlns:c16="http://schemas.microsoft.com/office/drawing/2014/chart" uri="{C3380CC4-5D6E-409C-BE32-E72D297353CC}">
              <c16:uniqueId val="{00000000-954E-4D38-89E9-1C4F88D45E9E}"/>
            </c:ext>
          </c:extLst>
        </c:ser>
        <c:ser>
          <c:idx val="1"/>
          <c:order val="1"/>
          <c:tx>
            <c:strRef>
              <c:f>'åkermarkens användning'!$A$3</c:f>
              <c:strCache>
                <c:ptCount val="1"/>
                <c:pt idx="0">
                  <c:v>Baljväxter</c:v>
                </c:pt>
              </c:strCache>
            </c:strRef>
          </c:tx>
          <c:spPr>
            <a:solidFill>
              <a:srgbClr val="C5E6EF"/>
            </a:solidFill>
            <a:ln>
              <a:solidFill>
                <a:srgbClr val="07708C"/>
              </a:solidFill>
            </a:ln>
            <a:effectLst/>
          </c:spPr>
          <c:invertIfNegative val="0"/>
          <c:cat>
            <c:strRef>
              <c:f>'åkermarkens användning'!$B$1:$N$1</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 prel.</c:v>
                </c:pt>
              </c:strCache>
            </c:strRef>
          </c:cat>
          <c:val>
            <c:numRef>
              <c:f>'åkermarkens användning'!$B$3:$N$3</c:f>
              <c:numCache>
                <c:formatCode>#,##0</c:formatCode>
                <c:ptCount val="13"/>
                <c:pt idx="0">
                  <c:v>39973.480000000003</c:v>
                </c:pt>
                <c:pt idx="1">
                  <c:v>44514.879999999997</c:v>
                </c:pt>
                <c:pt idx="2">
                  <c:v>58697.29</c:v>
                </c:pt>
                <c:pt idx="3">
                  <c:v>65655.180000000008</c:v>
                </c:pt>
                <c:pt idx="4">
                  <c:v>59146.01</c:v>
                </c:pt>
                <c:pt idx="5">
                  <c:v>56625.939999999995</c:v>
                </c:pt>
                <c:pt idx="6">
                  <c:v>44163.65</c:v>
                </c:pt>
                <c:pt idx="7">
                  <c:v>47936.98</c:v>
                </c:pt>
                <c:pt idx="8">
                  <c:v>49866.87000000001</c:v>
                </c:pt>
                <c:pt idx="9">
                  <c:v>54351.169999999896</c:v>
                </c:pt>
                <c:pt idx="10">
                  <c:v>55039.739999999918</c:v>
                </c:pt>
                <c:pt idx="11">
                  <c:v>49139.540000000023</c:v>
                </c:pt>
                <c:pt idx="12">
                  <c:v>43343.810000000005</c:v>
                </c:pt>
              </c:numCache>
            </c:numRef>
          </c:val>
          <c:extLst>
            <c:ext xmlns:c16="http://schemas.microsoft.com/office/drawing/2014/chart" uri="{C3380CC4-5D6E-409C-BE32-E72D297353CC}">
              <c16:uniqueId val="{00000001-954E-4D38-89E9-1C4F88D45E9E}"/>
            </c:ext>
          </c:extLst>
        </c:ser>
        <c:ser>
          <c:idx val="2"/>
          <c:order val="2"/>
          <c:tx>
            <c:strRef>
              <c:f>'åkermarkens användning'!$A$4</c:f>
              <c:strCache>
                <c:ptCount val="1"/>
                <c:pt idx="0">
                  <c:v>Vall o grönfoderv.</c:v>
                </c:pt>
              </c:strCache>
            </c:strRef>
          </c:tx>
          <c:spPr>
            <a:solidFill>
              <a:schemeClr val="accent3"/>
            </a:solidFill>
            <a:ln>
              <a:solidFill>
                <a:srgbClr val="2E614C"/>
              </a:solidFill>
            </a:ln>
            <a:effectLst/>
          </c:spPr>
          <c:invertIfNegative val="0"/>
          <c:cat>
            <c:strRef>
              <c:f>'åkermarkens användning'!$B$1:$N$1</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 prel.</c:v>
                </c:pt>
              </c:strCache>
            </c:strRef>
          </c:cat>
          <c:val>
            <c:numRef>
              <c:f>'åkermarkens användning'!$B$4:$N$4</c:f>
              <c:numCache>
                <c:formatCode>#,##0</c:formatCode>
                <c:ptCount val="13"/>
                <c:pt idx="0">
                  <c:v>1177848.8400000001</c:v>
                </c:pt>
                <c:pt idx="1">
                  <c:v>1172239.2999999998</c:v>
                </c:pt>
                <c:pt idx="2">
                  <c:v>1137923.5099999998</c:v>
                </c:pt>
                <c:pt idx="3">
                  <c:v>1107394.6300000001</c:v>
                </c:pt>
                <c:pt idx="4">
                  <c:v>1099523.8</c:v>
                </c:pt>
                <c:pt idx="5">
                  <c:v>1121156.8</c:v>
                </c:pt>
                <c:pt idx="6">
                  <c:v>1163721.49</c:v>
                </c:pt>
                <c:pt idx="7">
                  <c:v>1138844.1400000001</c:v>
                </c:pt>
                <c:pt idx="8">
                  <c:v>1123045.73</c:v>
                </c:pt>
                <c:pt idx="9">
                  <c:v>1109963.4199999836</c:v>
                </c:pt>
                <c:pt idx="10">
                  <c:v>1117100.5800000019</c:v>
                </c:pt>
                <c:pt idx="11">
                  <c:v>1133149.1999999944</c:v>
                </c:pt>
                <c:pt idx="12">
                  <c:v>1132415.7499999865</c:v>
                </c:pt>
              </c:numCache>
            </c:numRef>
          </c:val>
          <c:extLst>
            <c:ext xmlns:c16="http://schemas.microsoft.com/office/drawing/2014/chart" uri="{C3380CC4-5D6E-409C-BE32-E72D297353CC}">
              <c16:uniqueId val="{00000002-954E-4D38-89E9-1C4F88D45E9E}"/>
            </c:ext>
          </c:extLst>
        </c:ser>
        <c:ser>
          <c:idx val="3"/>
          <c:order val="3"/>
          <c:tx>
            <c:strRef>
              <c:f>'åkermarkens användning'!$A$5</c:f>
              <c:strCache>
                <c:ptCount val="1"/>
                <c:pt idx="0">
                  <c:v>Potatis och sockerbetor</c:v>
                </c:pt>
              </c:strCache>
            </c:strRef>
          </c:tx>
          <c:spPr>
            <a:pattFill prst="wdUpDiag">
              <a:fgClr>
                <a:srgbClr val="07708C"/>
              </a:fgClr>
              <a:bgClr>
                <a:srgbClr val="C5E6EF"/>
              </a:bgClr>
            </a:pattFill>
            <a:ln>
              <a:solidFill>
                <a:srgbClr val="2E614C"/>
              </a:solidFill>
            </a:ln>
            <a:effectLst/>
          </c:spPr>
          <c:invertIfNegative val="0"/>
          <c:cat>
            <c:strRef>
              <c:f>'åkermarkens användning'!$B$1:$N$1</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 prel.</c:v>
                </c:pt>
              </c:strCache>
            </c:strRef>
          </c:cat>
          <c:val>
            <c:numRef>
              <c:f>'åkermarkens användning'!$B$5:$N$5</c:f>
              <c:numCache>
                <c:formatCode>#,##0</c:formatCode>
                <c:ptCount val="13"/>
                <c:pt idx="0">
                  <c:v>60109.61</c:v>
                </c:pt>
                <c:pt idx="1">
                  <c:v>58034.990000000005</c:v>
                </c:pt>
                <c:pt idx="2">
                  <c:v>42556.229999999996</c:v>
                </c:pt>
                <c:pt idx="3">
                  <c:v>54886.340000000004</c:v>
                </c:pt>
                <c:pt idx="4">
                  <c:v>55750.94</c:v>
                </c:pt>
                <c:pt idx="5">
                  <c:v>54654.1</c:v>
                </c:pt>
                <c:pt idx="6">
                  <c:v>50916.280000000006</c:v>
                </c:pt>
                <c:pt idx="7">
                  <c:v>53882.75</c:v>
                </c:pt>
                <c:pt idx="8">
                  <c:v>52448.800000000003</c:v>
                </c:pt>
                <c:pt idx="9">
                  <c:v>52705.319999999978</c:v>
                </c:pt>
                <c:pt idx="10">
                  <c:v>51312.210000000123</c:v>
                </c:pt>
                <c:pt idx="11">
                  <c:v>52076.430000000022</c:v>
                </c:pt>
                <c:pt idx="12">
                  <c:v>51349.110000000073</c:v>
                </c:pt>
              </c:numCache>
            </c:numRef>
          </c:val>
          <c:extLst>
            <c:ext xmlns:c16="http://schemas.microsoft.com/office/drawing/2014/chart" uri="{C3380CC4-5D6E-409C-BE32-E72D297353CC}">
              <c16:uniqueId val="{00000003-954E-4D38-89E9-1C4F88D45E9E}"/>
            </c:ext>
          </c:extLst>
        </c:ser>
        <c:ser>
          <c:idx val="4"/>
          <c:order val="4"/>
          <c:tx>
            <c:strRef>
              <c:f>'åkermarkens användning'!$A$6</c:f>
              <c:strCache>
                <c:ptCount val="1"/>
                <c:pt idx="0">
                  <c:v>Raps och rybs</c:v>
                </c:pt>
              </c:strCache>
            </c:strRef>
          </c:tx>
          <c:spPr>
            <a:pattFill prst="dkHorz">
              <a:fgClr>
                <a:srgbClr val="2E614C"/>
              </a:fgClr>
              <a:bgClr>
                <a:srgbClr val="F0F6E7"/>
              </a:bgClr>
            </a:pattFill>
            <a:ln>
              <a:solidFill>
                <a:srgbClr val="2E614C"/>
              </a:solidFill>
            </a:ln>
            <a:effectLst/>
          </c:spPr>
          <c:invertIfNegative val="0"/>
          <c:cat>
            <c:strRef>
              <c:f>'åkermarkens användning'!$B$1:$N$1</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 prel.</c:v>
                </c:pt>
              </c:strCache>
            </c:strRef>
          </c:cat>
          <c:val>
            <c:numRef>
              <c:f>'åkermarkens användning'!$B$6:$N$6</c:f>
              <c:numCache>
                <c:formatCode>#,##0</c:formatCode>
                <c:ptCount val="13"/>
                <c:pt idx="0">
                  <c:v>125655.88</c:v>
                </c:pt>
                <c:pt idx="1">
                  <c:v>96013.890000000014</c:v>
                </c:pt>
                <c:pt idx="2">
                  <c:v>94525.41</c:v>
                </c:pt>
                <c:pt idx="3">
                  <c:v>92952.82</c:v>
                </c:pt>
                <c:pt idx="4">
                  <c:v>114322.37999999999</c:v>
                </c:pt>
                <c:pt idx="5">
                  <c:v>99388.94</c:v>
                </c:pt>
                <c:pt idx="6">
                  <c:v>105571.49</c:v>
                </c:pt>
                <c:pt idx="7">
                  <c:v>98336.81</c:v>
                </c:pt>
                <c:pt idx="8">
                  <c:v>106127.39</c:v>
                </c:pt>
                <c:pt idx="9">
                  <c:v>127502</c:v>
                </c:pt>
                <c:pt idx="10">
                  <c:v>122585</c:v>
                </c:pt>
                <c:pt idx="11">
                  <c:v>94659</c:v>
                </c:pt>
                <c:pt idx="12">
                  <c:v>112040.53000000028</c:v>
                </c:pt>
              </c:numCache>
            </c:numRef>
          </c:val>
          <c:extLst>
            <c:ext xmlns:c16="http://schemas.microsoft.com/office/drawing/2014/chart" uri="{C3380CC4-5D6E-409C-BE32-E72D297353CC}">
              <c16:uniqueId val="{00000004-954E-4D38-89E9-1C4F88D45E9E}"/>
            </c:ext>
          </c:extLst>
        </c:ser>
        <c:ser>
          <c:idx val="5"/>
          <c:order val="5"/>
          <c:tx>
            <c:strRef>
              <c:f>'åkermarkens användning'!#REF!</c:f>
              <c:strCache>
                <c:ptCount val="1"/>
                <c:pt idx="0">
                  <c:v>#REF!</c:v>
                </c:pt>
              </c:strCache>
            </c:strRef>
          </c:tx>
          <c:spPr>
            <a:solidFill>
              <a:schemeClr val="accent6"/>
            </a:solidFill>
            <a:ln>
              <a:noFill/>
            </a:ln>
            <a:effectLst/>
          </c:spPr>
          <c:invertIfNegative val="0"/>
          <c:cat>
            <c:strRef>
              <c:f>'åkermarkens användning'!$B$1:$N$1</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 prel.</c:v>
                </c:pt>
              </c:strCache>
            </c:strRef>
          </c:cat>
          <c:val>
            <c:numRef>
              <c:f>'åkermarkens användning'!#REF!</c:f>
              <c:numCache>
                <c:formatCode>General</c:formatCode>
                <c:ptCount val="1"/>
                <c:pt idx="0">
                  <c:v>1</c:v>
                </c:pt>
              </c:numCache>
            </c:numRef>
          </c:val>
          <c:extLst>
            <c:ext xmlns:c16="http://schemas.microsoft.com/office/drawing/2014/chart" uri="{C3380CC4-5D6E-409C-BE32-E72D297353CC}">
              <c16:uniqueId val="{00000005-954E-4D38-89E9-1C4F88D45E9E}"/>
            </c:ext>
          </c:extLst>
        </c:ser>
        <c:ser>
          <c:idx val="6"/>
          <c:order val="6"/>
          <c:tx>
            <c:strRef>
              <c:f>'åkermarkens användning'!$A$7</c:f>
              <c:strCache>
                <c:ptCount val="1"/>
                <c:pt idx="0">
                  <c:v>Övrigt</c:v>
                </c:pt>
              </c:strCache>
            </c:strRef>
          </c:tx>
          <c:spPr>
            <a:solidFill>
              <a:srgbClr val="07708C"/>
            </a:solidFill>
            <a:ln>
              <a:solidFill>
                <a:srgbClr val="07708C"/>
              </a:solidFill>
            </a:ln>
            <a:effectLst/>
          </c:spPr>
          <c:invertIfNegative val="0"/>
          <c:cat>
            <c:strRef>
              <c:f>'åkermarkens användning'!$B$1:$N$1</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 prel.</c:v>
                </c:pt>
              </c:strCache>
            </c:strRef>
          </c:cat>
          <c:val>
            <c:numRef>
              <c:f>'åkermarkens användning'!$B$7:$N$7</c:f>
              <c:numCache>
                <c:formatCode>#,##0</c:formatCode>
                <c:ptCount val="13"/>
                <c:pt idx="0">
                  <c:v>58339.66000000044</c:v>
                </c:pt>
                <c:pt idx="1">
                  <c:v>58877.810000000522</c:v>
                </c:pt>
                <c:pt idx="2">
                  <c:v>58713.5</c:v>
                </c:pt>
                <c:pt idx="3">
                  <c:v>70461.909999999916</c:v>
                </c:pt>
                <c:pt idx="4">
                  <c:v>66340.320000000182</c:v>
                </c:pt>
                <c:pt idx="5">
                  <c:v>65451.840000000077</c:v>
                </c:pt>
                <c:pt idx="6">
                  <c:v>62234.020000000077</c:v>
                </c:pt>
                <c:pt idx="7">
                  <c:v>66151.999999999884</c:v>
                </c:pt>
                <c:pt idx="8">
                  <c:v>68079.929999999935</c:v>
                </c:pt>
                <c:pt idx="9">
                  <c:v>68423.090000016513</c:v>
                </c:pt>
                <c:pt idx="10">
                  <c:v>62184.469999997935</c:v>
                </c:pt>
                <c:pt idx="11">
                  <c:v>59289.830000005531</c:v>
                </c:pt>
                <c:pt idx="12">
                  <c:v>59528.381799985757</c:v>
                </c:pt>
              </c:numCache>
            </c:numRef>
          </c:val>
          <c:extLst>
            <c:ext xmlns:c16="http://schemas.microsoft.com/office/drawing/2014/chart" uri="{C3380CC4-5D6E-409C-BE32-E72D297353CC}">
              <c16:uniqueId val="{00000006-954E-4D38-89E9-1C4F88D45E9E}"/>
            </c:ext>
          </c:extLst>
        </c:ser>
        <c:ser>
          <c:idx val="7"/>
          <c:order val="7"/>
          <c:tx>
            <c:strRef>
              <c:f>'åkermarkens användning'!$A$8</c:f>
              <c:strCache>
                <c:ptCount val="1"/>
                <c:pt idx="0">
                  <c:v>Träda</c:v>
                </c:pt>
              </c:strCache>
            </c:strRef>
          </c:tx>
          <c:spPr>
            <a:pattFill prst="pct30">
              <a:fgClr>
                <a:srgbClr val="07708C"/>
              </a:fgClr>
              <a:bgClr>
                <a:schemeClr val="bg1"/>
              </a:bgClr>
            </a:pattFill>
            <a:ln>
              <a:solidFill>
                <a:srgbClr val="07708C"/>
              </a:solidFill>
            </a:ln>
            <a:effectLst/>
          </c:spPr>
          <c:invertIfNegative val="0"/>
          <c:cat>
            <c:strRef>
              <c:f>'åkermarkens användning'!$B$1:$N$1</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 prel.</c:v>
                </c:pt>
              </c:strCache>
            </c:strRef>
          </c:cat>
          <c:val>
            <c:numRef>
              <c:f>'åkermarkens användning'!$B$8:$N$8</c:f>
              <c:numCache>
                <c:formatCode>#,##0</c:formatCode>
                <c:ptCount val="13"/>
                <c:pt idx="0">
                  <c:v>158113.33000000002</c:v>
                </c:pt>
                <c:pt idx="1">
                  <c:v>132468.64000000001</c:v>
                </c:pt>
                <c:pt idx="2">
                  <c:v>163407.09</c:v>
                </c:pt>
                <c:pt idx="3">
                  <c:v>168640.89</c:v>
                </c:pt>
                <c:pt idx="4">
                  <c:v>160615.03999999998</c:v>
                </c:pt>
                <c:pt idx="5">
                  <c:v>165397.46000000002</c:v>
                </c:pt>
                <c:pt idx="6">
                  <c:v>131717.81</c:v>
                </c:pt>
                <c:pt idx="7">
                  <c:v>137649.57</c:v>
                </c:pt>
                <c:pt idx="8">
                  <c:v>146015.82</c:v>
                </c:pt>
                <c:pt idx="9">
                  <c:v>162548</c:v>
                </c:pt>
                <c:pt idx="10">
                  <c:v>115801</c:v>
                </c:pt>
                <c:pt idx="11">
                  <c:v>141865</c:v>
                </c:pt>
                <c:pt idx="12">
                  <c:v>114147.42000000051</c:v>
                </c:pt>
              </c:numCache>
            </c:numRef>
          </c:val>
          <c:extLst>
            <c:ext xmlns:c16="http://schemas.microsoft.com/office/drawing/2014/chart" uri="{C3380CC4-5D6E-409C-BE32-E72D297353CC}">
              <c16:uniqueId val="{00000007-954E-4D38-89E9-1C4F88D45E9E}"/>
            </c:ext>
          </c:extLst>
        </c:ser>
        <c:dLbls>
          <c:showLegendKey val="0"/>
          <c:showVal val="0"/>
          <c:showCatName val="0"/>
          <c:showSerName val="0"/>
          <c:showPercent val="0"/>
          <c:showBubbleSize val="0"/>
        </c:dLbls>
        <c:gapWidth val="100"/>
        <c:overlap val="100"/>
        <c:axId val="1993541712"/>
        <c:axId val="174936192"/>
      </c:barChart>
      <c:catAx>
        <c:axId val="1993541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crossAx val="174936192"/>
        <c:crosses val="autoZero"/>
        <c:auto val="1"/>
        <c:lblAlgn val="ctr"/>
        <c:lblOffset val="100"/>
        <c:noMultiLvlLbl val="0"/>
      </c:catAx>
      <c:valAx>
        <c:axId val="174936192"/>
        <c:scaling>
          <c:orientation val="minMax"/>
          <c:max val="2700000"/>
          <c:min val="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Hektar</a:t>
                </a:r>
              </a:p>
            </c:rich>
          </c:tx>
          <c:layout>
            <c:manualLayout>
              <c:xMode val="edge"/>
              <c:yMode val="edge"/>
              <c:x val="1.4735626167549564E-2"/>
              <c:y val="0.14536117680567148"/>
            </c:manualLayout>
          </c:layout>
          <c:overlay val="0"/>
          <c:spPr>
            <a:noFill/>
            <a:ln>
              <a:noFill/>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crossAx val="1993541712"/>
        <c:crosses val="autoZero"/>
        <c:crossBetween val="between"/>
      </c:valAx>
      <c:spPr>
        <a:noFill/>
        <a:ln>
          <a:noFill/>
        </a:ln>
        <a:effectLst/>
      </c:spPr>
    </c:plotArea>
    <c:legend>
      <c:legendPos val="b"/>
      <c:legendEntry>
        <c:idx val="5"/>
        <c:delete val="1"/>
      </c:legendEntry>
      <c:layout>
        <c:manualLayout>
          <c:xMode val="edge"/>
          <c:yMode val="edge"/>
          <c:x val="1.5436460543064162E-2"/>
          <c:y val="0.83292258570771438"/>
          <c:w val="0.98229602654813886"/>
          <c:h val="0.15615959087588277"/>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5F1E7"/>
    </a:solidFill>
    <a:ln w="9525" cap="flat" cmpd="sng" algn="ctr">
      <a:solidFill>
        <a:srgbClr val="F5F1E7"/>
      </a:solidFill>
      <a:round/>
    </a:ln>
    <a:effectLst/>
  </c:spPr>
  <c:txPr>
    <a:bodyPr/>
    <a:lstStyle/>
    <a:p>
      <a:pPr>
        <a:defRPr/>
      </a:pPr>
      <a:endParaRPr lang="sv-SE"/>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960" b="0" i="0" u="none" strike="noStrike" kern="1200" spc="0" baseline="0">
                <a:solidFill>
                  <a:schemeClr val="tx1"/>
                </a:solidFill>
                <a:latin typeface="Arial" panose="020B0604020202020204" pitchFamily="34" charset="0"/>
                <a:ea typeface="+mn-ea"/>
                <a:cs typeface="Arial" panose="020B0604020202020204" pitchFamily="34" charset="0"/>
              </a:defRPr>
            </a:pPr>
            <a:r>
              <a:rPr lang="sv-SE" sz="1800">
                <a:solidFill>
                  <a:schemeClr val="tx1"/>
                </a:solidFill>
              </a:rPr>
              <a:t>Antal kor 2013 </a:t>
            </a:r>
            <a:r>
              <a:rPr lang="sv-SE" sz="1800" b="0" i="0" u="none" strike="noStrike" baseline="0">
                <a:solidFill>
                  <a:schemeClr val="tx1"/>
                </a:solidFill>
                <a:effectLst/>
              </a:rPr>
              <a:t>− </a:t>
            </a:r>
            <a:r>
              <a:rPr lang="sv-SE" sz="1800">
                <a:solidFill>
                  <a:schemeClr val="tx1"/>
                </a:solidFill>
              </a:rPr>
              <a:t>2024</a:t>
            </a:r>
          </a:p>
        </c:rich>
      </c:tx>
      <c:layout>
        <c:manualLayout>
          <c:xMode val="edge"/>
          <c:yMode val="edge"/>
          <c:x val="0.28120419405047598"/>
          <c:y val="3.0905077262693158E-2"/>
        </c:manualLayout>
      </c:layout>
      <c:overlay val="0"/>
      <c:spPr>
        <a:noFill/>
        <a:ln>
          <a:noFill/>
        </a:ln>
        <a:effectLst/>
      </c:spPr>
      <c:txPr>
        <a:bodyPr rot="0" spcFirstLastPara="1" vertOverflow="ellipsis" vert="horz" wrap="square" anchor="ctr" anchorCtr="1"/>
        <a:lstStyle/>
        <a:p>
          <a:pPr>
            <a:defRPr sz="960" b="0" i="0" u="none" strike="noStrike" kern="1200" spc="0" baseline="0">
              <a:solidFill>
                <a:schemeClr val="tx1"/>
              </a:solidFill>
              <a:latin typeface="Arial" panose="020B0604020202020204" pitchFamily="34" charset="0"/>
              <a:ea typeface="+mn-ea"/>
              <a:cs typeface="Arial" panose="020B0604020202020204" pitchFamily="34" charset="0"/>
            </a:defRPr>
          </a:pPr>
          <a:endParaRPr lang="sv-SE"/>
        </a:p>
      </c:txPr>
    </c:title>
    <c:autoTitleDeleted val="0"/>
    <c:plotArea>
      <c:layout>
        <c:manualLayout>
          <c:layoutTarget val="inner"/>
          <c:xMode val="edge"/>
          <c:yMode val="edge"/>
          <c:x val="0.11133552055993001"/>
          <c:y val="0.19444444444444445"/>
          <c:w val="0.85810892388451443"/>
          <c:h val="0.61267752989209678"/>
        </c:manualLayout>
      </c:layout>
      <c:lineChart>
        <c:grouping val="standard"/>
        <c:varyColors val="0"/>
        <c:ser>
          <c:idx val="0"/>
          <c:order val="0"/>
          <c:tx>
            <c:strRef>
              <c:f>Blad1!$A$3</c:f>
              <c:strCache>
                <c:ptCount val="1"/>
                <c:pt idx="0">
                  <c:v>Kor för mjölkproduktion</c:v>
                </c:pt>
              </c:strCache>
            </c:strRef>
          </c:tx>
          <c:spPr>
            <a:ln w="28575" cap="rnd">
              <a:solidFill>
                <a:schemeClr val="accent1"/>
              </a:solidFill>
              <a:round/>
            </a:ln>
            <a:effectLst/>
          </c:spPr>
          <c:marker>
            <c:symbol val="none"/>
          </c:marker>
          <c:cat>
            <c:strRef>
              <c:f>Blad1!$B$2:$M$2</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strCache>
            </c:strRef>
          </c:cat>
          <c:val>
            <c:numRef>
              <c:f>Blad1!$B$3:$M$3</c:f>
              <c:numCache>
                <c:formatCode>#,##0</c:formatCode>
                <c:ptCount val="12"/>
                <c:pt idx="0">
                  <c:v>344021</c:v>
                </c:pt>
                <c:pt idx="1">
                  <c:v>344339</c:v>
                </c:pt>
                <c:pt idx="2">
                  <c:v>339823</c:v>
                </c:pt>
                <c:pt idx="3">
                  <c:v>330833</c:v>
                </c:pt>
                <c:pt idx="4">
                  <c:v>322010</c:v>
                </c:pt>
                <c:pt idx="5">
                  <c:v>319387</c:v>
                </c:pt>
                <c:pt idx="6">
                  <c:v>305570</c:v>
                </c:pt>
                <c:pt idx="7">
                  <c:v>303390</c:v>
                </c:pt>
                <c:pt idx="8">
                  <c:v>301850</c:v>
                </c:pt>
                <c:pt idx="9">
                  <c:v>296543</c:v>
                </c:pt>
                <c:pt idx="10">
                  <c:v>295526</c:v>
                </c:pt>
                <c:pt idx="11">
                  <c:v>289433</c:v>
                </c:pt>
              </c:numCache>
            </c:numRef>
          </c:val>
          <c:smooth val="0"/>
          <c:extLst>
            <c:ext xmlns:c16="http://schemas.microsoft.com/office/drawing/2014/chart" uri="{C3380CC4-5D6E-409C-BE32-E72D297353CC}">
              <c16:uniqueId val="{00000000-3916-4AA5-8573-9FBC605EC274}"/>
            </c:ext>
          </c:extLst>
        </c:ser>
        <c:ser>
          <c:idx val="1"/>
          <c:order val="1"/>
          <c:tx>
            <c:strRef>
              <c:f>Blad1!$A$4</c:f>
              <c:strCache>
                <c:ptCount val="1"/>
                <c:pt idx="0">
                  <c:v>Kor för uppfödning av kalvar</c:v>
                </c:pt>
              </c:strCache>
            </c:strRef>
          </c:tx>
          <c:spPr>
            <a:ln w="28575" cap="rnd">
              <a:solidFill>
                <a:srgbClr val="07708C"/>
              </a:solidFill>
              <a:prstDash val="sysDash"/>
              <a:round/>
            </a:ln>
            <a:effectLst/>
          </c:spPr>
          <c:marker>
            <c:symbol val="none"/>
          </c:marker>
          <c:cat>
            <c:strRef>
              <c:f>Blad1!$B$2:$M$2</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strCache>
            </c:strRef>
          </c:cat>
          <c:val>
            <c:numRef>
              <c:f>Blad1!$B$4:$M$4</c:f>
              <c:numCache>
                <c:formatCode>#,##0</c:formatCode>
                <c:ptCount val="12"/>
                <c:pt idx="0">
                  <c:v>188810</c:v>
                </c:pt>
                <c:pt idx="1">
                  <c:v>186260</c:v>
                </c:pt>
                <c:pt idx="2">
                  <c:v>184438</c:v>
                </c:pt>
                <c:pt idx="3">
                  <c:v>193657</c:v>
                </c:pt>
                <c:pt idx="4">
                  <c:v>207620</c:v>
                </c:pt>
                <c:pt idx="5">
                  <c:v>214257</c:v>
                </c:pt>
                <c:pt idx="6">
                  <c:v>210086</c:v>
                </c:pt>
                <c:pt idx="7">
                  <c:v>206950</c:v>
                </c:pt>
                <c:pt idx="8">
                  <c:v>209745</c:v>
                </c:pt>
                <c:pt idx="9">
                  <c:v>213102</c:v>
                </c:pt>
                <c:pt idx="10">
                  <c:v>210470</c:v>
                </c:pt>
                <c:pt idx="11">
                  <c:v>200213</c:v>
                </c:pt>
              </c:numCache>
            </c:numRef>
          </c:val>
          <c:smooth val="0"/>
          <c:extLst>
            <c:ext xmlns:c16="http://schemas.microsoft.com/office/drawing/2014/chart" uri="{C3380CC4-5D6E-409C-BE32-E72D297353CC}">
              <c16:uniqueId val="{00000001-3916-4AA5-8573-9FBC605EC274}"/>
            </c:ext>
          </c:extLst>
        </c:ser>
        <c:dLbls>
          <c:showLegendKey val="0"/>
          <c:showVal val="0"/>
          <c:showCatName val="0"/>
          <c:showSerName val="0"/>
          <c:showPercent val="0"/>
          <c:showBubbleSize val="0"/>
        </c:dLbls>
        <c:smooth val="0"/>
        <c:axId val="1074040239"/>
        <c:axId val="832429023"/>
      </c:lineChart>
      <c:catAx>
        <c:axId val="10740402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832429023"/>
        <c:crosses val="autoZero"/>
        <c:auto val="1"/>
        <c:lblAlgn val="ctr"/>
        <c:lblOffset val="100"/>
        <c:noMultiLvlLbl val="0"/>
      </c:catAx>
      <c:valAx>
        <c:axId val="832429023"/>
        <c:scaling>
          <c:orientation val="minMax"/>
          <c:max val="35000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solidFill>
              <a:srgbClr val="D9D9D9"/>
            </a:solid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10740402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extLst/>
  </c:chart>
  <c:spPr>
    <a:solidFill>
      <a:srgbClr val="F5F1E7"/>
    </a:solidFill>
    <a:ln w="9525" cap="flat" cmpd="sng" algn="ctr">
      <a:noFill/>
      <a:round/>
    </a:ln>
    <a:effectLst/>
  </c:spPr>
  <c:txPr>
    <a:bodyPr/>
    <a:lstStyle/>
    <a:p>
      <a:pPr>
        <a:defRPr sz="800">
          <a:latin typeface="Arial" panose="020B0604020202020204" pitchFamily="34" charset="0"/>
          <a:cs typeface="Arial" panose="020B0604020202020204" pitchFamily="34" charset="0"/>
        </a:defRPr>
      </a:pPr>
      <a:endParaRPr lang="sv-SE"/>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960" b="0" i="0" u="none" strike="noStrike" kern="1200" spc="0" baseline="0">
                <a:solidFill>
                  <a:schemeClr val="tx1"/>
                </a:solidFill>
                <a:latin typeface="Arial" panose="020B0604020202020204" pitchFamily="34" charset="0"/>
                <a:ea typeface="+mn-ea"/>
                <a:cs typeface="Arial" panose="020B0604020202020204" pitchFamily="34" charset="0"/>
              </a:defRPr>
            </a:pPr>
            <a:r>
              <a:rPr lang="sv-SE" sz="1800" dirty="0">
                <a:solidFill>
                  <a:schemeClr val="tx1"/>
                </a:solidFill>
              </a:rPr>
              <a:t>Antal företag med kor 2013 </a:t>
            </a:r>
            <a:r>
              <a:rPr lang="sv-SE" sz="1800" b="0" i="0" u="none" strike="noStrike" baseline="0" dirty="0">
                <a:solidFill>
                  <a:schemeClr val="tx1"/>
                </a:solidFill>
                <a:effectLst/>
              </a:rPr>
              <a:t>− </a:t>
            </a:r>
            <a:r>
              <a:rPr lang="sv-SE" sz="1800" dirty="0">
                <a:solidFill>
                  <a:schemeClr val="tx1"/>
                </a:solidFill>
              </a:rPr>
              <a:t>2024</a:t>
            </a:r>
          </a:p>
        </c:rich>
      </c:tx>
      <c:layout>
        <c:manualLayout>
          <c:xMode val="edge"/>
          <c:yMode val="edge"/>
          <c:x val="0.18555003582901908"/>
          <c:y val="3.0905077262693158E-2"/>
        </c:manualLayout>
      </c:layout>
      <c:overlay val="0"/>
      <c:spPr>
        <a:noFill/>
        <a:ln>
          <a:noFill/>
        </a:ln>
        <a:effectLst/>
      </c:spPr>
      <c:txPr>
        <a:bodyPr rot="0" spcFirstLastPara="1" vertOverflow="ellipsis" vert="horz" wrap="square" anchor="ctr" anchorCtr="1"/>
        <a:lstStyle/>
        <a:p>
          <a:pPr>
            <a:defRPr sz="960" b="0" i="0" u="none" strike="noStrike" kern="1200" spc="0" baseline="0">
              <a:solidFill>
                <a:schemeClr val="tx1"/>
              </a:solidFill>
              <a:latin typeface="Arial" panose="020B0604020202020204" pitchFamily="34" charset="0"/>
              <a:ea typeface="+mn-ea"/>
              <a:cs typeface="Arial" panose="020B0604020202020204" pitchFamily="34" charset="0"/>
            </a:defRPr>
          </a:pPr>
          <a:endParaRPr lang="sv-SE"/>
        </a:p>
      </c:txPr>
    </c:title>
    <c:autoTitleDeleted val="0"/>
    <c:plotArea>
      <c:layout>
        <c:manualLayout>
          <c:layoutTarget val="inner"/>
          <c:xMode val="edge"/>
          <c:yMode val="edge"/>
          <c:x val="0.11133552055993001"/>
          <c:y val="0.19444444444444445"/>
          <c:w val="0.85810892388451443"/>
          <c:h val="0.61267752989209678"/>
        </c:manualLayout>
      </c:layout>
      <c:lineChart>
        <c:grouping val="standard"/>
        <c:varyColors val="0"/>
        <c:ser>
          <c:idx val="0"/>
          <c:order val="0"/>
          <c:tx>
            <c:strRef>
              <c:f>Blad1!$A$3</c:f>
              <c:strCache>
                <c:ptCount val="1"/>
                <c:pt idx="0">
                  <c:v>Kor för mjölkproduktion</c:v>
                </c:pt>
              </c:strCache>
            </c:strRef>
          </c:tx>
          <c:spPr>
            <a:ln w="28575" cap="rnd">
              <a:solidFill>
                <a:schemeClr val="accent1"/>
              </a:solidFill>
              <a:round/>
            </a:ln>
            <a:effectLst/>
          </c:spPr>
          <c:marker>
            <c:symbol val="none"/>
          </c:marker>
          <c:cat>
            <c:strRef>
              <c:f>Blad1!$Q$2:$AB$2</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strCache>
            </c:strRef>
          </c:cat>
          <c:val>
            <c:numRef>
              <c:f>Blad1!$Q$3:$AB$3</c:f>
              <c:numCache>
                <c:formatCode>#,##0</c:formatCode>
                <c:ptCount val="12"/>
                <c:pt idx="0">
                  <c:v>4669</c:v>
                </c:pt>
                <c:pt idx="1">
                  <c:v>4394</c:v>
                </c:pt>
                <c:pt idx="2">
                  <c:v>4169</c:v>
                </c:pt>
                <c:pt idx="3">
                  <c:v>3872</c:v>
                </c:pt>
                <c:pt idx="4">
                  <c:v>3614</c:v>
                </c:pt>
                <c:pt idx="5">
                  <c:v>3477</c:v>
                </c:pt>
                <c:pt idx="6">
                  <c:v>3253</c:v>
                </c:pt>
                <c:pt idx="7">
                  <c:v>3087</c:v>
                </c:pt>
                <c:pt idx="8">
                  <c:v>2955</c:v>
                </c:pt>
                <c:pt idx="9">
                  <c:v>2795</c:v>
                </c:pt>
                <c:pt idx="10">
                  <c:v>2675</c:v>
                </c:pt>
                <c:pt idx="11">
                  <c:v>2562</c:v>
                </c:pt>
              </c:numCache>
            </c:numRef>
          </c:val>
          <c:smooth val="0"/>
          <c:extLst>
            <c:ext xmlns:c16="http://schemas.microsoft.com/office/drawing/2014/chart" uri="{C3380CC4-5D6E-409C-BE32-E72D297353CC}">
              <c16:uniqueId val="{00000000-724C-4E2B-8524-0C60C322E1CE}"/>
            </c:ext>
          </c:extLst>
        </c:ser>
        <c:ser>
          <c:idx val="1"/>
          <c:order val="1"/>
          <c:tx>
            <c:strRef>
              <c:f>Blad1!$A$4</c:f>
              <c:strCache>
                <c:ptCount val="1"/>
                <c:pt idx="0">
                  <c:v>Kor för uppfödning av kalvar</c:v>
                </c:pt>
              </c:strCache>
            </c:strRef>
          </c:tx>
          <c:spPr>
            <a:ln w="31750" cap="rnd">
              <a:solidFill>
                <a:srgbClr val="07708C"/>
              </a:solidFill>
              <a:prstDash val="sysDash"/>
              <a:round/>
            </a:ln>
            <a:effectLst/>
          </c:spPr>
          <c:marker>
            <c:symbol val="none"/>
          </c:marker>
          <c:cat>
            <c:strRef>
              <c:f>Blad1!$Q$2:$AB$2</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strCache>
            </c:strRef>
          </c:cat>
          <c:val>
            <c:numRef>
              <c:f>Blad1!$Q$4:$AB$4</c:f>
              <c:numCache>
                <c:formatCode>#,##0</c:formatCode>
                <c:ptCount val="12"/>
                <c:pt idx="0">
                  <c:v>11092</c:v>
                </c:pt>
                <c:pt idx="1">
                  <c:v>10663</c:v>
                </c:pt>
                <c:pt idx="2">
                  <c:v>10479</c:v>
                </c:pt>
                <c:pt idx="3">
                  <c:v>10379</c:v>
                </c:pt>
                <c:pt idx="4">
                  <c:v>10471</c:v>
                </c:pt>
                <c:pt idx="5">
                  <c:v>10418</c:v>
                </c:pt>
                <c:pt idx="6">
                  <c:v>10266</c:v>
                </c:pt>
                <c:pt idx="7">
                  <c:v>10063</c:v>
                </c:pt>
                <c:pt idx="8">
                  <c:v>9974</c:v>
                </c:pt>
                <c:pt idx="9">
                  <c:v>9909</c:v>
                </c:pt>
                <c:pt idx="10">
                  <c:v>9812</c:v>
                </c:pt>
                <c:pt idx="11">
                  <c:v>9487</c:v>
                </c:pt>
              </c:numCache>
            </c:numRef>
          </c:val>
          <c:smooth val="0"/>
          <c:extLst>
            <c:ext xmlns:c16="http://schemas.microsoft.com/office/drawing/2014/chart" uri="{C3380CC4-5D6E-409C-BE32-E72D297353CC}">
              <c16:uniqueId val="{00000001-724C-4E2B-8524-0C60C322E1CE}"/>
            </c:ext>
          </c:extLst>
        </c:ser>
        <c:dLbls>
          <c:showLegendKey val="0"/>
          <c:showVal val="0"/>
          <c:showCatName val="0"/>
          <c:showSerName val="0"/>
          <c:showPercent val="0"/>
          <c:showBubbleSize val="0"/>
        </c:dLbls>
        <c:smooth val="0"/>
        <c:axId val="1074040239"/>
        <c:axId val="832429023"/>
      </c:lineChart>
      <c:catAx>
        <c:axId val="10740402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832429023"/>
        <c:crosses val="autoZero"/>
        <c:auto val="1"/>
        <c:lblAlgn val="ctr"/>
        <c:lblOffset val="100"/>
        <c:noMultiLvlLbl val="0"/>
      </c:catAx>
      <c:valAx>
        <c:axId val="83242902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solidFill>
              <a:srgbClr val="D9D9D9"/>
            </a:solid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10740402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extLst/>
  </c:chart>
  <c:spPr>
    <a:solidFill>
      <a:srgbClr val="F5F1E7"/>
    </a:solidFill>
    <a:ln w="9525" cap="flat" cmpd="sng" algn="ctr">
      <a:noFill/>
      <a:round/>
    </a:ln>
    <a:effectLst/>
  </c:spPr>
  <c:txPr>
    <a:bodyPr/>
    <a:lstStyle/>
    <a:p>
      <a:pPr>
        <a:defRPr sz="800">
          <a:latin typeface="Arial" panose="020B0604020202020204" pitchFamily="34" charset="0"/>
          <a:cs typeface="Arial" panose="020B0604020202020204" pitchFamily="34" charset="0"/>
        </a:defRPr>
      </a:pPr>
      <a:endParaRPr lang="sv-SE"/>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960" b="0" i="0" u="none" strike="noStrike" kern="1200" spc="0" baseline="0">
                <a:solidFill>
                  <a:schemeClr val="tx1"/>
                </a:solidFill>
                <a:latin typeface="Arial" panose="020B0604020202020204" pitchFamily="34" charset="0"/>
                <a:ea typeface="+mn-ea"/>
                <a:cs typeface="Arial" panose="020B0604020202020204" pitchFamily="34" charset="0"/>
              </a:defRPr>
            </a:pPr>
            <a:r>
              <a:rPr lang="sv-SE" sz="1800" b="0" i="0" baseline="0" dirty="0">
                <a:solidFill>
                  <a:schemeClr val="tx1"/>
                </a:solidFill>
                <a:effectLst/>
              </a:rPr>
              <a:t>Medelbesättningsstorlek, 2013 − 2024</a:t>
            </a:r>
            <a:endParaRPr lang="sv-SE" sz="1800" dirty="0">
              <a:solidFill>
                <a:schemeClr val="tx1"/>
              </a:solidFill>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schemeClr val="tx1"/>
                </a:solidFill>
              </a:defRPr>
            </a:pPr>
            <a:r>
              <a:rPr lang="sv-SE" sz="1800" dirty="0">
                <a:solidFill>
                  <a:schemeClr val="tx1"/>
                </a:solidFill>
              </a:rPr>
              <a:t>Kor för mjölkproduktion</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960" b="0" i="0" u="none" strike="noStrike" kern="1200" spc="0" baseline="0">
              <a:solidFill>
                <a:schemeClr val="tx1"/>
              </a:solidFill>
              <a:latin typeface="Arial" panose="020B0604020202020204" pitchFamily="34" charset="0"/>
              <a:ea typeface="+mn-ea"/>
              <a:cs typeface="Arial" panose="020B0604020202020204" pitchFamily="34" charset="0"/>
            </a:defRPr>
          </a:pPr>
          <a:endParaRPr lang="sv-SE"/>
        </a:p>
      </c:txPr>
    </c:title>
    <c:autoTitleDeleted val="0"/>
    <c:plotArea>
      <c:layout>
        <c:manualLayout>
          <c:layoutTarget val="inner"/>
          <c:xMode val="edge"/>
          <c:yMode val="edge"/>
          <c:x val="8.5409580691291592E-2"/>
          <c:y val="0.2358225065616798"/>
          <c:w val="0.87672477724236797"/>
          <c:h val="0.67476673228346462"/>
        </c:manualLayout>
      </c:layout>
      <c:barChart>
        <c:barDir val="col"/>
        <c:grouping val="clustered"/>
        <c:varyColors val="0"/>
        <c:ser>
          <c:idx val="0"/>
          <c:order val="0"/>
          <c:tx>
            <c:strRef>
              <c:f>Blad1!$AD$3</c:f>
              <c:strCache>
                <c:ptCount val="1"/>
                <c:pt idx="0">
                  <c:v>Kor för mjölkproduktion</c:v>
                </c:pt>
              </c:strCache>
            </c:strRef>
          </c:tx>
          <c:spPr>
            <a:solidFill>
              <a:schemeClr val="accent1"/>
            </a:solidFill>
            <a:ln w="3175">
              <a:solidFill>
                <a:schemeClr val="accen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Blad1!$AE$2:$AP$2</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strCache>
            </c:strRef>
          </c:cat>
          <c:val>
            <c:numRef>
              <c:f>Blad1!$AE$3:$AP$3</c:f>
              <c:numCache>
                <c:formatCode>#,##0</c:formatCode>
                <c:ptCount val="12"/>
                <c:pt idx="0">
                  <c:v>73.681944741914762</c:v>
                </c:pt>
                <c:pt idx="1">
                  <c:v>78.365725989986345</c:v>
                </c:pt>
                <c:pt idx="2">
                  <c:v>81.51187335092348</c:v>
                </c:pt>
                <c:pt idx="3">
                  <c:v>85.442407024793383</c:v>
                </c:pt>
                <c:pt idx="4">
                  <c:v>89.100719424460436</c:v>
                </c:pt>
                <c:pt idx="5">
                  <c:v>91.857060684498137</c:v>
                </c:pt>
                <c:pt idx="6">
                  <c:v>93.934829388257</c:v>
                </c:pt>
                <c:pt idx="7">
                  <c:v>98.279883381924193</c:v>
                </c:pt>
                <c:pt idx="8">
                  <c:v>102.14890016920474</c:v>
                </c:pt>
                <c:pt idx="9">
                  <c:v>106.09767441860465</c:v>
                </c:pt>
                <c:pt idx="10">
                  <c:v>110.47700934579439</c:v>
                </c:pt>
                <c:pt idx="11">
                  <c:v>112.97150663544106</c:v>
                </c:pt>
              </c:numCache>
            </c:numRef>
          </c:val>
          <c:extLst>
            <c:ext xmlns:c16="http://schemas.microsoft.com/office/drawing/2014/chart" uri="{C3380CC4-5D6E-409C-BE32-E72D297353CC}">
              <c16:uniqueId val="{00000000-34D2-4018-87D2-BD4B37D77E4B}"/>
            </c:ext>
          </c:extLst>
        </c:ser>
        <c:dLbls>
          <c:showLegendKey val="0"/>
          <c:showVal val="0"/>
          <c:showCatName val="0"/>
          <c:showSerName val="0"/>
          <c:showPercent val="0"/>
          <c:showBubbleSize val="0"/>
        </c:dLbls>
        <c:gapWidth val="150"/>
        <c:overlap val="-25"/>
        <c:axId val="800228943"/>
        <c:axId val="832394911"/>
      </c:barChart>
      <c:catAx>
        <c:axId val="8002289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832394911"/>
        <c:crosses val="autoZero"/>
        <c:auto val="1"/>
        <c:lblAlgn val="ctr"/>
        <c:lblOffset val="100"/>
        <c:noMultiLvlLbl val="0"/>
      </c:catAx>
      <c:valAx>
        <c:axId val="83239491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r>
                  <a:rPr lang="en-US" sz="1100">
                    <a:solidFill>
                      <a:schemeClr val="tx1"/>
                    </a:solidFill>
                  </a:rPr>
                  <a:t>Mjölkkor per företag</a:t>
                </a:r>
              </a:p>
            </c:rich>
          </c:tx>
          <c:layout>
            <c:manualLayout>
              <c:xMode val="edge"/>
              <c:yMode val="edge"/>
              <c:x val="7.2859731057712939E-3"/>
              <c:y val="0.38078904199475067"/>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title>
        <c:numFmt formatCode="#,##0" sourceLinked="1"/>
        <c:majorTickMark val="out"/>
        <c:minorTickMark val="none"/>
        <c:tickLblPos val="nextTo"/>
        <c:spPr>
          <a:noFill/>
          <a:ln>
            <a:solidFill>
              <a:srgbClr val="D9D9D9"/>
            </a:solidFill>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800228943"/>
        <c:crosses val="autoZero"/>
        <c:crossBetween val="between"/>
      </c:valAx>
      <c:spPr>
        <a:noFill/>
        <a:ln>
          <a:noFill/>
        </a:ln>
        <a:effectLst/>
      </c:spPr>
    </c:plotArea>
    <c:plotVisOnly val="1"/>
    <c:dispBlanksAs val="gap"/>
    <c:showDLblsOverMax val="0"/>
    <c:extLst/>
  </c:chart>
  <c:spPr>
    <a:solidFill>
      <a:srgbClr val="F5F1E7"/>
    </a:solidFill>
    <a:ln w="9525" cap="flat" cmpd="sng" algn="ctr">
      <a:noFill/>
      <a:round/>
    </a:ln>
    <a:effectLst/>
  </c:spPr>
  <c:txPr>
    <a:bodyPr/>
    <a:lstStyle/>
    <a:p>
      <a:pPr>
        <a:defRPr sz="800">
          <a:latin typeface="Arial" panose="020B0604020202020204" pitchFamily="34" charset="0"/>
          <a:cs typeface="Arial" panose="020B0604020202020204" pitchFamily="34" charset="0"/>
        </a:defRPr>
      </a:pPr>
      <a:endParaRPr lang="sv-SE"/>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960" b="0" i="0" u="none" strike="noStrike" kern="1200" spc="0" baseline="0">
                <a:solidFill>
                  <a:schemeClr val="tx1"/>
                </a:solidFill>
                <a:latin typeface="Arial" panose="020B0604020202020204" pitchFamily="34" charset="0"/>
                <a:ea typeface="+mn-ea"/>
                <a:cs typeface="Arial" panose="020B0604020202020204" pitchFamily="34" charset="0"/>
              </a:defRPr>
            </a:pPr>
            <a:r>
              <a:rPr lang="sv-SE" sz="1800" b="0" i="0" baseline="0" dirty="0">
                <a:solidFill>
                  <a:schemeClr val="tx1"/>
                </a:solidFill>
                <a:effectLst/>
              </a:rPr>
              <a:t>Medelbesättningsstorlek, 2013 − 2024</a:t>
            </a:r>
            <a:endParaRPr lang="sv-SE" sz="1800" dirty="0">
              <a:solidFill>
                <a:schemeClr val="tx1"/>
              </a:solidFill>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schemeClr val="tx1"/>
                </a:solidFill>
              </a:defRPr>
            </a:pPr>
            <a:r>
              <a:rPr lang="sv-SE" sz="1800" dirty="0">
                <a:solidFill>
                  <a:schemeClr val="tx1"/>
                </a:solidFill>
              </a:rPr>
              <a:t>Kor för uppfödning av kalvar</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960" b="0" i="0" u="none" strike="noStrike" kern="1200" spc="0" baseline="0">
              <a:solidFill>
                <a:schemeClr val="tx1"/>
              </a:solidFill>
              <a:latin typeface="Arial" panose="020B0604020202020204" pitchFamily="34" charset="0"/>
              <a:ea typeface="+mn-ea"/>
              <a:cs typeface="Arial" panose="020B0604020202020204" pitchFamily="34" charset="0"/>
            </a:defRPr>
          </a:pPr>
          <a:endParaRPr lang="sv-SE"/>
        </a:p>
      </c:txPr>
    </c:title>
    <c:autoTitleDeleted val="0"/>
    <c:plotArea>
      <c:layout>
        <c:manualLayout>
          <c:layoutTarget val="inner"/>
          <c:xMode val="edge"/>
          <c:yMode val="edge"/>
          <c:x val="8.5409580691291592E-2"/>
          <c:y val="0.2358225065616798"/>
          <c:w val="0.87672477724236797"/>
          <c:h val="0.67476673228346462"/>
        </c:manualLayout>
      </c:layout>
      <c:barChart>
        <c:barDir val="col"/>
        <c:grouping val="clustered"/>
        <c:varyColors val="0"/>
        <c:ser>
          <c:idx val="0"/>
          <c:order val="0"/>
          <c:tx>
            <c:strRef>
              <c:f>Blad1!$AD$4</c:f>
              <c:strCache>
                <c:ptCount val="1"/>
                <c:pt idx="0">
                  <c:v>Kor för uppfödning av kalvar</c:v>
                </c:pt>
              </c:strCache>
            </c:strRef>
          </c:tx>
          <c:spPr>
            <a:solidFill>
              <a:srgbClr val="2E614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Blad1!$AE$2:$AP$2</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strCache>
            </c:strRef>
          </c:cat>
          <c:val>
            <c:numRef>
              <c:f>Blad1!$AE$4:$AP$4</c:f>
              <c:numCache>
                <c:formatCode>#,##0</c:formatCode>
                <c:ptCount val="12"/>
                <c:pt idx="0">
                  <c:v>17.022178146411829</c:v>
                </c:pt>
                <c:pt idx="1">
                  <c:v>17.467879583606866</c:v>
                </c:pt>
                <c:pt idx="2">
                  <c:v>17.600725260043898</c:v>
                </c:pt>
                <c:pt idx="3">
                  <c:v>18.658541285287601</c:v>
                </c:pt>
                <c:pt idx="4">
                  <c:v>19.828096647884635</c:v>
                </c:pt>
                <c:pt idx="5">
                  <c:v>20.566039546937994</c:v>
                </c:pt>
                <c:pt idx="6">
                  <c:v>20.464250925384764</c:v>
                </c:pt>
                <c:pt idx="7">
                  <c:v>20.565437742223988</c:v>
                </c:pt>
                <c:pt idx="8">
                  <c:v>21.029175857228793</c:v>
                </c:pt>
                <c:pt idx="9">
                  <c:v>21.505903723887375</c:v>
                </c:pt>
                <c:pt idx="10">
                  <c:v>21.450264981655117</c:v>
                </c:pt>
                <c:pt idx="11">
                  <c:v>21.103931696005059</c:v>
                </c:pt>
              </c:numCache>
            </c:numRef>
          </c:val>
          <c:extLst>
            <c:ext xmlns:c16="http://schemas.microsoft.com/office/drawing/2014/chart" uri="{C3380CC4-5D6E-409C-BE32-E72D297353CC}">
              <c16:uniqueId val="{00000000-938B-4AC5-BE0E-3E5CF7303EB5}"/>
            </c:ext>
          </c:extLst>
        </c:ser>
        <c:dLbls>
          <c:showLegendKey val="0"/>
          <c:showVal val="0"/>
          <c:showCatName val="0"/>
          <c:showSerName val="0"/>
          <c:showPercent val="0"/>
          <c:showBubbleSize val="0"/>
        </c:dLbls>
        <c:gapWidth val="150"/>
        <c:overlap val="-25"/>
        <c:axId val="800228943"/>
        <c:axId val="832394911"/>
      </c:barChart>
      <c:catAx>
        <c:axId val="8002289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832394911"/>
        <c:crosses val="autoZero"/>
        <c:auto val="1"/>
        <c:lblAlgn val="ctr"/>
        <c:lblOffset val="100"/>
        <c:noMultiLvlLbl val="0"/>
      </c:catAx>
      <c:valAx>
        <c:axId val="83239491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r>
                  <a:rPr lang="en-US" sz="1100">
                    <a:solidFill>
                      <a:schemeClr val="tx1"/>
                    </a:solidFill>
                  </a:rPr>
                  <a:t>Mjölkkor per företag</a:t>
                </a:r>
              </a:p>
            </c:rich>
          </c:tx>
          <c:layout>
            <c:manualLayout>
              <c:xMode val="edge"/>
              <c:yMode val="edge"/>
              <c:x val="7.2859731057712939E-3"/>
              <c:y val="0.38078904199475067"/>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title>
        <c:numFmt formatCode="#,##0" sourceLinked="1"/>
        <c:majorTickMark val="out"/>
        <c:minorTickMark val="none"/>
        <c:tickLblPos val="nextTo"/>
        <c:spPr>
          <a:noFill/>
          <a:ln>
            <a:solidFill>
              <a:srgbClr val="D9D9D9"/>
            </a:solidFill>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800228943"/>
        <c:crosses val="autoZero"/>
        <c:crossBetween val="between"/>
      </c:valAx>
      <c:spPr>
        <a:noFill/>
        <a:ln>
          <a:noFill/>
        </a:ln>
        <a:effectLst/>
      </c:spPr>
    </c:plotArea>
    <c:plotVisOnly val="1"/>
    <c:dispBlanksAs val="gap"/>
    <c:showDLblsOverMax val="0"/>
    <c:extLst/>
  </c:chart>
  <c:spPr>
    <a:solidFill>
      <a:srgbClr val="F5F1E7"/>
    </a:solidFill>
    <a:ln w="9525" cap="flat" cmpd="sng" algn="ctr">
      <a:noFill/>
      <a:round/>
    </a:ln>
    <a:effectLst/>
  </c:spPr>
  <c:txPr>
    <a:bodyPr/>
    <a:lstStyle/>
    <a:p>
      <a:pPr>
        <a:defRPr sz="800">
          <a:latin typeface="Arial" panose="020B0604020202020204" pitchFamily="34" charset="0"/>
          <a:cs typeface="Arial" panose="020B0604020202020204" pitchFamily="34" charset="0"/>
        </a:defRPr>
      </a:pPr>
      <a:endParaRPr lang="sv-SE"/>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sv-SE" dirty="0">
                <a:solidFill>
                  <a:schemeClr val="tx1"/>
                </a:solidFill>
              </a:rPr>
              <a:t>Antal nötkreatur</a:t>
            </a:r>
            <a:r>
              <a:rPr lang="sv-SE" baseline="0" dirty="0">
                <a:solidFill>
                  <a:schemeClr val="tx1"/>
                </a:solidFill>
              </a:rPr>
              <a:t> 2013 </a:t>
            </a:r>
            <a:r>
              <a:rPr lang="sv-SE" sz="1400" b="0" i="0" u="none" strike="noStrike" baseline="0" dirty="0">
                <a:effectLst/>
              </a:rPr>
              <a:t>− </a:t>
            </a:r>
            <a:r>
              <a:rPr lang="sv-SE" baseline="0" dirty="0">
                <a:solidFill>
                  <a:schemeClr val="tx1"/>
                </a:solidFill>
              </a:rPr>
              <a:t>2024</a:t>
            </a:r>
            <a:endParaRPr lang="sv-SE" dirty="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sv-SE"/>
        </a:p>
      </c:txPr>
    </c:title>
    <c:autoTitleDeleted val="0"/>
    <c:plotArea>
      <c:layout/>
      <c:barChart>
        <c:barDir val="col"/>
        <c:grouping val="stacked"/>
        <c:varyColors val="0"/>
        <c:ser>
          <c:idx val="0"/>
          <c:order val="0"/>
          <c:tx>
            <c:strRef>
              <c:f>Blad1!$A$3</c:f>
              <c:strCache>
                <c:ptCount val="1"/>
                <c:pt idx="0">
                  <c:v>Kor för mjölkproduktion</c:v>
                </c:pt>
              </c:strCache>
            </c:strRef>
          </c:tx>
          <c:spPr>
            <a:solidFill>
              <a:schemeClr val="accent1"/>
            </a:solidFill>
            <a:ln w="12700">
              <a:solidFill>
                <a:srgbClr val="2E614C"/>
              </a:solidFill>
            </a:ln>
            <a:effectLst/>
          </c:spPr>
          <c:invertIfNegative val="0"/>
          <c:cat>
            <c:strRef>
              <c:f>Blad1!$B$2:$M$2</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strCache>
            </c:strRef>
          </c:cat>
          <c:val>
            <c:numRef>
              <c:f>Blad1!$B$3:$M$3</c:f>
              <c:numCache>
                <c:formatCode>#,##0</c:formatCode>
                <c:ptCount val="12"/>
                <c:pt idx="0">
                  <c:v>344021</c:v>
                </c:pt>
                <c:pt idx="1">
                  <c:v>344339</c:v>
                </c:pt>
                <c:pt idx="2">
                  <c:v>339823</c:v>
                </c:pt>
                <c:pt idx="3">
                  <c:v>330833</c:v>
                </c:pt>
                <c:pt idx="4">
                  <c:v>322010</c:v>
                </c:pt>
                <c:pt idx="5">
                  <c:v>319387</c:v>
                </c:pt>
                <c:pt idx="6">
                  <c:v>305570</c:v>
                </c:pt>
                <c:pt idx="7">
                  <c:v>303390</c:v>
                </c:pt>
                <c:pt idx="8">
                  <c:v>301850</c:v>
                </c:pt>
                <c:pt idx="9">
                  <c:v>296543</c:v>
                </c:pt>
                <c:pt idx="10">
                  <c:v>295526</c:v>
                </c:pt>
                <c:pt idx="11">
                  <c:v>289433</c:v>
                </c:pt>
              </c:numCache>
            </c:numRef>
          </c:val>
          <c:extLst>
            <c:ext xmlns:c16="http://schemas.microsoft.com/office/drawing/2014/chart" uri="{C3380CC4-5D6E-409C-BE32-E72D297353CC}">
              <c16:uniqueId val="{00000000-0A8C-48F5-9481-5095A7643FEC}"/>
            </c:ext>
          </c:extLst>
        </c:ser>
        <c:ser>
          <c:idx val="1"/>
          <c:order val="1"/>
          <c:tx>
            <c:strRef>
              <c:f>Blad1!$A$4</c:f>
              <c:strCache>
                <c:ptCount val="1"/>
                <c:pt idx="0">
                  <c:v>Kor för uppfödning av kalvar</c:v>
                </c:pt>
              </c:strCache>
            </c:strRef>
          </c:tx>
          <c:spPr>
            <a:solidFill>
              <a:srgbClr val="7FC1D4"/>
            </a:solidFill>
            <a:ln w="12700">
              <a:solidFill>
                <a:srgbClr val="07708C"/>
              </a:solidFill>
            </a:ln>
            <a:effectLst/>
          </c:spPr>
          <c:invertIfNegative val="0"/>
          <c:cat>
            <c:strRef>
              <c:f>Blad1!$B$2:$M$2</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strCache>
            </c:strRef>
          </c:cat>
          <c:val>
            <c:numRef>
              <c:f>Blad1!$B$4:$M$4</c:f>
              <c:numCache>
                <c:formatCode>#,##0</c:formatCode>
                <c:ptCount val="12"/>
                <c:pt idx="0">
                  <c:v>188810</c:v>
                </c:pt>
                <c:pt idx="1">
                  <c:v>186260</c:v>
                </c:pt>
                <c:pt idx="2">
                  <c:v>184438</c:v>
                </c:pt>
                <c:pt idx="3">
                  <c:v>193657</c:v>
                </c:pt>
                <c:pt idx="4">
                  <c:v>207620</c:v>
                </c:pt>
                <c:pt idx="5">
                  <c:v>214257</c:v>
                </c:pt>
                <c:pt idx="6">
                  <c:v>210086</c:v>
                </c:pt>
                <c:pt idx="7">
                  <c:v>206950</c:v>
                </c:pt>
                <c:pt idx="8">
                  <c:v>209745</c:v>
                </c:pt>
                <c:pt idx="9">
                  <c:v>213102</c:v>
                </c:pt>
                <c:pt idx="10">
                  <c:v>210470</c:v>
                </c:pt>
                <c:pt idx="11">
                  <c:v>200213</c:v>
                </c:pt>
              </c:numCache>
            </c:numRef>
          </c:val>
          <c:extLst>
            <c:ext xmlns:c16="http://schemas.microsoft.com/office/drawing/2014/chart" uri="{C3380CC4-5D6E-409C-BE32-E72D297353CC}">
              <c16:uniqueId val="{00000001-0A8C-48F5-9481-5095A7643FEC}"/>
            </c:ext>
          </c:extLst>
        </c:ser>
        <c:ser>
          <c:idx val="2"/>
          <c:order val="2"/>
          <c:tx>
            <c:strRef>
              <c:f>Blad1!$A$5</c:f>
              <c:strCache>
                <c:ptCount val="1"/>
                <c:pt idx="0">
                  <c:v>Ungdjur</c:v>
                </c:pt>
              </c:strCache>
            </c:strRef>
          </c:tx>
          <c:spPr>
            <a:solidFill>
              <a:schemeClr val="accent3"/>
            </a:solidFill>
            <a:ln w="12700">
              <a:solidFill>
                <a:srgbClr val="07708C"/>
              </a:solidFill>
            </a:ln>
            <a:effectLst/>
          </c:spPr>
          <c:invertIfNegative val="0"/>
          <c:cat>
            <c:strRef>
              <c:f>Blad1!$B$2:$M$2</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strCache>
            </c:strRef>
          </c:cat>
          <c:val>
            <c:numRef>
              <c:f>Blad1!$B$5:$M$5</c:f>
              <c:numCache>
                <c:formatCode>#,##0</c:formatCode>
                <c:ptCount val="12"/>
                <c:pt idx="0">
                  <c:v>963695</c:v>
                </c:pt>
                <c:pt idx="1">
                  <c:v>962520</c:v>
                </c:pt>
                <c:pt idx="2">
                  <c:v>955797</c:v>
                </c:pt>
                <c:pt idx="3">
                  <c:v>964414</c:v>
                </c:pt>
                <c:pt idx="4">
                  <c:v>971715</c:v>
                </c:pt>
                <c:pt idx="5">
                  <c:v>972993</c:v>
                </c:pt>
                <c:pt idx="6">
                  <c:v>950639</c:v>
                </c:pt>
                <c:pt idx="7">
                  <c:v>942642</c:v>
                </c:pt>
                <c:pt idx="8">
                  <c:v>941708</c:v>
                </c:pt>
                <c:pt idx="9">
                  <c:v>939671</c:v>
                </c:pt>
                <c:pt idx="10">
                  <c:v>938487</c:v>
                </c:pt>
                <c:pt idx="11">
                  <c:v>920653</c:v>
                </c:pt>
              </c:numCache>
            </c:numRef>
          </c:val>
          <c:extLst>
            <c:ext xmlns:c16="http://schemas.microsoft.com/office/drawing/2014/chart" uri="{C3380CC4-5D6E-409C-BE32-E72D297353CC}">
              <c16:uniqueId val="{00000002-0A8C-48F5-9481-5095A7643FEC}"/>
            </c:ext>
          </c:extLst>
        </c:ser>
        <c:dLbls>
          <c:showLegendKey val="0"/>
          <c:showVal val="0"/>
          <c:showCatName val="0"/>
          <c:showSerName val="0"/>
          <c:showPercent val="0"/>
          <c:showBubbleSize val="0"/>
        </c:dLbls>
        <c:gapWidth val="150"/>
        <c:overlap val="100"/>
        <c:axId val="1526749055"/>
        <c:axId val="1414721135"/>
      </c:barChart>
      <c:catAx>
        <c:axId val="15267490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crossAx val="1414721135"/>
        <c:crosses val="autoZero"/>
        <c:auto val="1"/>
        <c:lblAlgn val="ctr"/>
        <c:lblOffset val="100"/>
        <c:noMultiLvlLbl val="0"/>
      </c:catAx>
      <c:valAx>
        <c:axId val="141472113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crossAx val="15267490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sv-SE" dirty="0">
                <a:solidFill>
                  <a:schemeClr val="tx1"/>
                </a:solidFill>
              </a:rPr>
              <a:t>Antal företag med nötkreatur</a:t>
            </a:r>
            <a:r>
              <a:rPr lang="sv-SE" baseline="0" dirty="0">
                <a:solidFill>
                  <a:schemeClr val="tx1"/>
                </a:solidFill>
              </a:rPr>
              <a:t> 2013 </a:t>
            </a:r>
            <a:r>
              <a:rPr lang="sv-SE" sz="1400" b="0" i="0" u="none" strike="noStrike" baseline="0" dirty="0">
                <a:solidFill>
                  <a:schemeClr val="tx1"/>
                </a:solidFill>
                <a:effectLst/>
              </a:rPr>
              <a:t>−</a:t>
            </a:r>
            <a:r>
              <a:rPr lang="sv-SE" baseline="0" dirty="0">
                <a:solidFill>
                  <a:schemeClr val="tx1"/>
                </a:solidFill>
              </a:rPr>
              <a:t> 2024</a:t>
            </a:r>
            <a:endParaRPr lang="sv-SE" dirty="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sv-SE"/>
        </a:p>
      </c:txPr>
    </c:title>
    <c:autoTitleDeleted val="0"/>
    <c:plotArea>
      <c:layout/>
      <c:barChart>
        <c:barDir val="col"/>
        <c:grouping val="stacked"/>
        <c:varyColors val="0"/>
        <c:ser>
          <c:idx val="0"/>
          <c:order val="0"/>
          <c:tx>
            <c:strRef>
              <c:f>'djur och företag'!$A$3</c:f>
              <c:strCache>
                <c:ptCount val="1"/>
                <c:pt idx="0">
                  <c:v>Kor för mjölkproduktion</c:v>
                </c:pt>
              </c:strCache>
            </c:strRef>
          </c:tx>
          <c:spPr>
            <a:solidFill>
              <a:schemeClr val="accent1"/>
            </a:solidFill>
            <a:ln w="12700">
              <a:solidFill>
                <a:srgbClr val="2E614C"/>
              </a:solidFill>
            </a:ln>
            <a:effectLst/>
          </c:spPr>
          <c:invertIfNegative val="0"/>
          <c:cat>
            <c:strRef>
              <c:f>'djur och företag'!$Q$2:$AB$2</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strCache>
            </c:strRef>
          </c:cat>
          <c:val>
            <c:numRef>
              <c:f>'djur och företag'!$Q$3:$AB$3</c:f>
              <c:numCache>
                <c:formatCode>#,##0</c:formatCode>
                <c:ptCount val="12"/>
                <c:pt idx="0">
                  <c:v>4669</c:v>
                </c:pt>
                <c:pt idx="1">
                  <c:v>4394</c:v>
                </c:pt>
                <c:pt idx="2">
                  <c:v>4169</c:v>
                </c:pt>
                <c:pt idx="3">
                  <c:v>3872</c:v>
                </c:pt>
                <c:pt idx="4">
                  <c:v>3614</c:v>
                </c:pt>
                <c:pt idx="5">
                  <c:v>3477</c:v>
                </c:pt>
                <c:pt idx="6">
                  <c:v>3253</c:v>
                </c:pt>
                <c:pt idx="7">
                  <c:v>3087</c:v>
                </c:pt>
                <c:pt idx="8">
                  <c:v>2955</c:v>
                </c:pt>
                <c:pt idx="9">
                  <c:v>2795</c:v>
                </c:pt>
                <c:pt idx="10">
                  <c:v>2675</c:v>
                </c:pt>
                <c:pt idx="11">
                  <c:v>2562</c:v>
                </c:pt>
              </c:numCache>
            </c:numRef>
          </c:val>
          <c:extLst>
            <c:ext xmlns:c16="http://schemas.microsoft.com/office/drawing/2014/chart" uri="{C3380CC4-5D6E-409C-BE32-E72D297353CC}">
              <c16:uniqueId val="{00000000-8308-4414-BDD6-84442BDCD0B3}"/>
            </c:ext>
          </c:extLst>
        </c:ser>
        <c:ser>
          <c:idx val="1"/>
          <c:order val="1"/>
          <c:tx>
            <c:strRef>
              <c:f>'djur och företag'!$A$4</c:f>
              <c:strCache>
                <c:ptCount val="1"/>
                <c:pt idx="0">
                  <c:v>Kor för uppfödning av kalvar</c:v>
                </c:pt>
              </c:strCache>
            </c:strRef>
          </c:tx>
          <c:spPr>
            <a:solidFill>
              <a:srgbClr val="7FC1D4"/>
            </a:solidFill>
            <a:ln w="12700">
              <a:solidFill>
                <a:srgbClr val="07708C"/>
              </a:solidFill>
            </a:ln>
            <a:effectLst/>
          </c:spPr>
          <c:invertIfNegative val="0"/>
          <c:cat>
            <c:strRef>
              <c:f>'djur och företag'!$Q$2:$AB$2</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strCache>
            </c:strRef>
          </c:cat>
          <c:val>
            <c:numRef>
              <c:f>'djur och företag'!$Q$4:$AB$4</c:f>
              <c:numCache>
                <c:formatCode>#,##0</c:formatCode>
                <c:ptCount val="12"/>
                <c:pt idx="0">
                  <c:v>11092</c:v>
                </c:pt>
                <c:pt idx="1">
                  <c:v>10663</c:v>
                </c:pt>
                <c:pt idx="2">
                  <c:v>10479</c:v>
                </c:pt>
                <c:pt idx="3">
                  <c:v>10379</c:v>
                </c:pt>
                <c:pt idx="4">
                  <c:v>10471</c:v>
                </c:pt>
                <c:pt idx="5">
                  <c:v>10418</c:v>
                </c:pt>
                <c:pt idx="6">
                  <c:v>10266</c:v>
                </c:pt>
                <c:pt idx="7">
                  <c:v>10063</c:v>
                </c:pt>
                <c:pt idx="8">
                  <c:v>9974</c:v>
                </c:pt>
                <c:pt idx="9">
                  <c:v>9909</c:v>
                </c:pt>
                <c:pt idx="10">
                  <c:v>9812</c:v>
                </c:pt>
                <c:pt idx="11">
                  <c:v>9487</c:v>
                </c:pt>
              </c:numCache>
            </c:numRef>
          </c:val>
          <c:extLst>
            <c:ext xmlns:c16="http://schemas.microsoft.com/office/drawing/2014/chart" uri="{C3380CC4-5D6E-409C-BE32-E72D297353CC}">
              <c16:uniqueId val="{00000001-8308-4414-BDD6-84442BDCD0B3}"/>
            </c:ext>
          </c:extLst>
        </c:ser>
        <c:ser>
          <c:idx val="2"/>
          <c:order val="2"/>
          <c:tx>
            <c:strRef>
              <c:f>'djur och företag'!$P$5</c:f>
              <c:strCache>
                <c:ptCount val="1"/>
                <c:pt idx="0">
                  <c:v>Enbart ungdjur</c:v>
                </c:pt>
              </c:strCache>
            </c:strRef>
          </c:tx>
          <c:spPr>
            <a:solidFill>
              <a:schemeClr val="accent3"/>
            </a:solidFill>
            <a:ln w="12700">
              <a:solidFill>
                <a:srgbClr val="07708C"/>
              </a:solidFill>
            </a:ln>
            <a:effectLst/>
          </c:spPr>
          <c:invertIfNegative val="0"/>
          <c:cat>
            <c:strRef>
              <c:f>'djur och företag'!$Q$2:$AB$2</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strCache>
            </c:strRef>
          </c:cat>
          <c:val>
            <c:numRef>
              <c:f>'djur och företag'!$Q$5:$AB$5</c:f>
              <c:numCache>
                <c:formatCode>#,##0</c:formatCode>
                <c:ptCount val="12"/>
                <c:pt idx="0">
                  <c:v>3201</c:v>
                </c:pt>
                <c:pt idx="1">
                  <c:v>3153</c:v>
                </c:pt>
                <c:pt idx="2">
                  <c:v>2933</c:v>
                </c:pt>
                <c:pt idx="3">
                  <c:v>2795</c:v>
                </c:pt>
                <c:pt idx="4">
                  <c:v>2562</c:v>
                </c:pt>
                <c:pt idx="5">
                  <c:v>2422</c:v>
                </c:pt>
                <c:pt idx="6">
                  <c:v>2332</c:v>
                </c:pt>
                <c:pt idx="7">
                  <c:v>2276</c:v>
                </c:pt>
                <c:pt idx="8">
                  <c:v>2298</c:v>
                </c:pt>
                <c:pt idx="9">
                  <c:v>2191</c:v>
                </c:pt>
                <c:pt idx="10">
                  <c:v>2070</c:v>
                </c:pt>
                <c:pt idx="11">
                  <c:v>2042</c:v>
                </c:pt>
              </c:numCache>
            </c:numRef>
          </c:val>
          <c:extLst>
            <c:ext xmlns:c16="http://schemas.microsoft.com/office/drawing/2014/chart" uri="{C3380CC4-5D6E-409C-BE32-E72D297353CC}">
              <c16:uniqueId val="{00000002-8308-4414-BDD6-84442BDCD0B3}"/>
            </c:ext>
          </c:extLst>
        </c:ser>
        <c:dLbls>
          <c:showLegendKey val="0"/>
          <c:showVal val="0"/>
          <c:showCatName val="0"/>
          <c:showSerName val="0"/>
          <c:showPercent val="0"/>
          <c:showBubbleSize val="0"/>
        </c:dLbls>
        <c:gapWidth val="150"/>
        <c:overlap val="100"/>
        <c:axId val="1526749055"/>
        <c:axId val="1414721135"/>
      </c:barChart>
      <c:catAx>
        <c:axId val="15267490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crossAx val="1414721135"/>
        <c:crosses val="autoZero"/>
        <c:auto val="1"/>
        <c:lblAlgn val="ctr"/>
        <c:lblOffset val="100"/>
        <c:noMultiLvlLbl val="0"/>
      </c:catAx>
      <c:valAx>
        <c:axId val="141472113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crossAx val="15267490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960" b="0" i="0" u="none" strike="noStrike" kern="1200" spc="0" baseline="0">
                <a:solidFill>
                  <a:schemeClr val="tx1"/>
                </a:solidFill>
                <a:latin typeface="Arial" panose="020B0604020202020204" pitchFamily="34" charset="0"/>
                <a:ea typeface="+mn-ea"/>
                <a:cs typeface="Arial" panose="020B0604020202020204" pitchFamily="34" charset="0"/>
              </a:defRPr>
            </a:pPr>
            <a:r>
              <a:rPr lang="sv-SE" sz="1800" b="0" i="0" baseline="0" dirty="0">
                <a:solidFill>
                  <a:schemeClr val="tx1"/>
                </a:solidFill>
                <a:effectLst/>
              </a:rPr>
              <a:t>Antal slaktade nötkreatur och slaktad kvantitet i Sverige, 2013 − 2024</a:t>
            </a:r>
            <a:endParaRPr lang="sv-SE" sz="1700" b="0" i="0" baseline="0" dirty="0">
              <a:solidFill>
                <a:schemeClr val="tx1"/>
              </a:solidFill>
              <a:effectLst/>
            </a:endParaRPr>
          </a:p>
          <a:p>
            <a:pPr>
              <a:defRPr>
                <a:solidFill>
                  <a:schemeClr val="tx1"/>
                </a:solidFill>
              </a:defRPr>
            </a:pPr>
            <a:endParaRPr lang="sv-SE" dirty="0">
              <a:solidFill>
                <a:schemeClr val="tx1"/>
              </a:solidFill>
              <a:effectLst/>
            </a:endParaRPr>
          </a:p>
        </c:rich>
      </c:tx>
      <c:layout>
        <c:manualLayout>
          <c:xMode val="edge"/>
          <c:yMode val="edge"/>
          <c:x val="0.10220305300068873"/>
          <c:y val="0"/>
        </c:manualLayout>
      </c:layout>
      <c:overlay val="0"/>
      <c:spPr>
        <a:noFill/>
        <a:ln>
          <a:noFill/>
        </a:ln>
        <a:effectLst/>
      </c:spPr>
      <c:txPr>
        <a:bodyPr rot="0" spcFirstLastPara="1" vertOverflow="ellipsis" vert="horz" wrap="square" anchor="ctr" anchorCtr="1"/>
        <a:lstStyle/>
        <a:p>
          <a:pPr>
            <a:defRPr sz="960" b="0" i="0" u="none" strike="noStrike" kern="1200" spc="0" baseline="0">
              <a:solidFill>
                <a:schemeClr val="tx1"/>
              </a:solidFill>
              <a:latin typeface="Arial" panose="020B0604020202020204" pitchFamily="34" charset="0"/>
              <a:ea typeface="+mn-ea"/>
              <a:cs typeface="Arial" panose="020B0604020202020204" pitchFamily="34" charset="0"/>
            </a:defRPr>
          </a:pPr>
          <a:endParaRPr lang="sv-SE"/>
        </a:p>
      </c:txPr>
    </c:title>
    <c:autoTitleDeleted val="0"/>
    <c:plotArea>
      <c:layout>
        <c:manualLayout>
          <c:layoutTarget val="inner"/>
          <c:xMode val="edge"/>
          <c:yMode val="edge"/>
          <c:x val="7.4252170640879689E-2"/>
          <c:y val="0.216944197115748"/>
          <c:w val="0.89519225721784779"/>
          <c:h val="0.59954208858484359"/>
        </c:manualLayout>
      </c:layout>
      <c:lineChart>
        <c:grouping val="standard"/>
        <c:varyColors val="0"/>
        <c:ser>
          <c:idx val="0"/>
          <c:order val="0"/>
          <c:tx>
            <c:strRef>
              <c:f>produktion!$A$3</c:f>
              <c:strCache>
                <c:ptCount val="1"/>
                <c:pt idx="0">
                  <c:v>Slaktade hela kroppar, 1 000-tal</c:v>
                </c:pt>
              </c:strCache>
            </c:strRef>
          </c:tx>
          <c:spPr>
            <a:ln w="25400" cap="rnd">
              <a:solidFill>
                <a:schemeClr val="accent1"/>
              </a:solidFill>
              <a:round/>
            </a:ln>
            <a:effectLst/>
          </c:spPr>
          <c:marker>
            <c:symbol val="none"/>
          </c:marker>
          <c:cat>
            <c:strRef>
              <c:f>produktion!$B$2:$M$2</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strCache>
            </c:strRef>
          </c:cat>
          <c:val>
            <c:numRef>
              <c:f>produktion!$B$3:$M$3</c:f>
              <c:numCache>
                <c:formatCode>#,##0</c:formatCode>
                <c:ptCount val="12"/>
                <c:pt idx="0">
                  <c:v>417.39</c:v>
                </c:pt>
                <c:pt idx="1">
                  <c:v>430.82</c:v>
                </c:pt>
                <c:pt idx="2">
                  <c:v>428.22</c:v>
                </c:pt>
                <c:pt idx="3">
                  <c:v>411.02</c:v>
                </c:pt>
                <c:pt idx="4">
                  <c:v>406.03</c:v>
                </c:pt>
                <c:pt idx="5">
                  <c:v>425.63</c:v>
                </c:pt>
                <c:pt idx="6">
                  <c:v>432.77</c:v>
                </c:pt>
                <c:pt idx="7">
                  <c:v>434.45</c:v>
                </c:pt>
                <c:pt idx="8">
                  <c:v>411.65</c:v>
                </c:pt>
                <c:pt idx="9">
                  <c:v>412.09</c:v>
                </c:pt>
                <c:pt idx="10">
                  <c:v>421.42</c:v>
                </c:pt>
                <c:pt idx="11">
                  <c:v>424.77</c:v>
                </c:pt>
              </c:numCache>
            </c:numRef>
          </c:val>
          <c:smooth val="0"/>
          <c:extLst>
            <c:ext xmlns:c16="http://schemas.microsoft.com/office/drawing/2014/chart" uri="{C3380CC4-5D6E-409C-BE32-E72D297353CC}">
              <c16:uniqueId val="{00000000-119E-4DBD-B9F1-A09C1052A82D}"/>
            </c:ext>
          </c:extLst>
        </c:ser>
        <c:ser>
          <c:idx val="1"/>
          <c:order val="1"/>
          <c:tx>
            <c:strRef>
              <c:f>produktion!$A$4</c:f>
              <c:strCache>
                <c:ptCount val="1"/>
                <c:pt idx="0">
                  <c:v>Kvantitet, 1 000 ton</c:v>
                </c:pt>
              </c:strCache>
            </c:strRef>
          </c:tx>
          <c:spPr>
            <a:ln w="25400" cap="rnd">
              <a:solidFill>
                <a:srgbClr val="07708C"/>
              </a:solidFill>
              <a:prstDash val="sysDash"/>
              <a:round/>
            </a:ln>
            <a:effectLst/>
          </c:spPr>
          <c:marker>
            <c:symbol val="none"/>
          </c:marker>
          <c:cat>
            <c:strRef>
              <c:f>produktion!$B$2:$M$2</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strCache>
            </c:strRef>
          </c:cat>
          <c:val>
            <c:numRef>
              <c:f>produktion!$B$4:$M$4</c:f>
              <c:numCache>
                <c:formatCode>#,##0</c:formatCode>
                <c:ptCount val="12"/>
                <c:pt idx="0">
                  <c:v>125.88</c:v>
                </c:pt>
                <c:pt idx="1">
                  <c:v>131.62</c:v>
                </c:pt>
                <c:pt idx="2">
                  <c:v>133.13999999999999</c:v>
                </c:pt>
                <c:pt idx="3">
                  <c:v>131.25</c:v>
                </c:pt>
                <c:pt idx="4">
                  <c:v>132.07</c:v>
                </c:pt>
                <c:pt idx="5">
                  <c:v>136.87</c:v>
                </c:pt>
                <c:pt idx="6">
                  <c:v>139.66999999999999</c:v>
                </c:pt>
                <c:pt idx="7">
                  <c:v>141</c:v>
                </c:pt>
                <c:pt idx="8">
                  <c:v>135.82</c:v>
                </c:pt>
                <c:pt idx="9">
                  <c:v>135.24</c:v>
                </c:pt>
                <c:pt idx="10">
                  <c:v>138.16999999999999</c:v>
                </c:pt>
                <c:pt idx="11">
                  <c:v>139.52000000000001</c:v>
                </c:pt>
              </c:numCache>
            </c:numRef>
          </c:val>
          <c:smooth val="0"/>
          <c:extLst>
            <c:ext xmlns:c16="http://schemas.microsoft.com/office/drawing/2014/chart" uri="{C3380CC4-5D6E-409C-BE32-E72D297353CC}">
              <c16:uniqueId val="{00000001-119E-4DBD-B9F1-A09C1052A82D}"/>
            </c:ext>
          </c:extLst>
        </c:ser>
        <c:dLbls>
          <c:showLegendKey val="0"/>
          <c:showVal val="0"/>
          <c:showCatName val="0"/>
          <c:showSerName val="0"/>
          <c:showPercent val="0"/>
          <c:showBubbleSize val="0"/>
        </c:dLbls>
        <c:smooth val="0"/>
        <c:axId val="1074040239"/>
        <c:axId val="832429023"/>
      </c:lineChart>
      <c:catAx>
        <c:axId val="10740402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832429023"/>
        <c:crosses val="autoZero"/>
        <c:auto val="1"/>
        <c:lblAlgn val="ctr"/>
        <c:lblOffset val="100"/>
        <c:noMultiLvlLbl val="0"/>
      </c:catAx>
      <c:valAx>
        <c:axId val="83242902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solidFill>
              <a:srgbClr val="D9D9D9"/>
            </a:solid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0740402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extLst/>
  </c:chart>
  <c:spPr>
    <a:solidFill>
      <a:srgbClr val="F5F1E7"/>
    </a:solidFill>
    <a:ln w="9525" cap="flat" cmpd="sng" algn="ctr">
      <a:noFill/>
      <a:round/>
    </a:ln>
    <a:effectLst/>
  </c:spPr>
  <c:txPr>
    <a:bodyPr/>
    <a:lstStyle/>
    <a:p>
      <a:pPr>
        <a:defRPr sz="800">
          <a:latin typeface="Arial" panose="020B0604020202020204" pitchFamily="34" charset="0"/>
          <a:cs typeface="Arial" panose="020B0604020202020204" pitchFamily="34" charset="0"/>
        </a:defRPr>
      </a:pPr>
      <a:endParaRPr lang="sv-SE"/>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960" b="0" i="0" u="none" strike="noStrike" kern="1200" spc="0" baseline="0">
                <a:solidFill>
                  <a:schemeClr val="tx1"/>
                </a:solidFill>
                <a:latin typeface="Arial" panose="020B0604020202020204" pitchFamily="34" charset="0"/>
                <a:ea typeface="+mn-ea"/>
                <a:cs typeface="Arial" panose="020B0604020202020204" pitchFamily="34" charset="0"/>
              </a:defRPr>
            </a:pPr>
            <a:r>
              <a:rPr lang="sv-SE" sz="1700" b="0" i="0" baseline="0" dirty="0">
                <a:solidFill>
                  <a:schemeClr val="tx1"/>
                </a:solidFill>
                <a:effectLst/>
              </a:rPr>
              <a:t>Produktionsvärde (i miljoner SEK) av nötkreatur i Sverige, 2013 − 2024 </a:t>
            </a:r>
            <a:endParaRPr lang="sv-SE" sz="1700" dirty="0">
              <a:solidFill>
                <a:schemeClr val="tx1"/>
              </a:solidFill>
              <a:effectLst/>
            </a:endParaRPr>
          </a:p>
        </c:rich>
      </c:tx>
      <c:layout>
        <c:manualLayout>
          <c:xMode val="edge"/>
          <c:yMode val="edge"/>
          <c:x val="0.11141666666666668"/>
          <c:y val="0"/>
        </c:manualLayout>
      </c:layout>
      <c:overlay val="0"/>
      <c:spPr>
        <a:noFill/>
        <a:ln>
          <a:noFill/>
        </a:ln>
        <a:effectLst/>
      </c:spPr>
      <c:txPr>
        <a:bodyPr rot="0" spcFirstLastPara="1" vertOverflow="ellipsis" vert="horz" wrap="square" anchor="ctr" anchorCtr="1"/>
        <a:lstStyle/>
        <a:p>
          <a:pPr>
            <a:defRPr sz="960" b="0" i="0" u="none" strike="noStrike" kern="1200" spc="0" baseline="0">
              <a:solidFill>
                <a:schemeClr val="tx1"/>
              </a:solidFill>
              <a:latin typeface="Arial" panose="020B0604020202020204" pitchFamily="34" charset="0"/>
              <a:ea typeface="+mn-ea"/>
              <a:cs typeface="Arial" panose="020B0604020202020204" pitchFamily="34" charset="0"/>
            </a:defRPr>
          </a:pPr>
          <a:endParaRPr lang="sv-SE"/>
        </a:p>
      </c:txPr>
    </c:title>
    <c:autoTitleDeleted val="0"/>
    <c:plotArea>
      <c:layout>
        <c:manualLayout>
          <c:layoutTarget val="inner"/>
          <c:xMode val="edge"/>
          <c:yMode val="edge"/>
          <c:x val="9.2793963254593173E-2"/>
          <c:y val="0.2367803178576931"/>
          <c:w val="0.87665048118985123"/>
          <c:h val="0.60578104692967805"/>
        </c:manualLayout>
      </c:layout>
      <c:lineChart>
        <c:grouping val="standard"/>
        <c:varyColors val="0"/>
        <c:ser>
          <c:idx val="0"/>
          <c:order val="0"/>
          <c:tx>
            <c:strRef>
              <c:f>värde!$B$10</c:f>
              <c:strCache>
                <c:ptCount val="1"/>
                <c:pt idx="0">
                  <c:v>Cattle</c:v>
                </c:pt>
              </c:strCache>
            </c:strRef>
          </c:tx>
          <c:spPr>
            <a:ln w="25400" cap="rnd">
              <a:solidFill>
                <a:schemeClr val="accent1"/>
              </a:solidFill>
              <a:round/>
            </a:ln>
            <a:effectLst/>
          </c:spPr>
          <c:marker>
            <c:symbol val="none"/>
          </c:marker>
          <c:cat>
            <c:numRef>
              <c:f>värde!$C$1:$N$1</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värde!$C$10:$N$10</c:f>
              <c:numCache>
                <c:formatCode>#,##0</c:formatCode>
                <c:ptCount val="12"/>
                <c:pt idx="0">
                  <c:v>4755.67</c:v>
                </c:pt>
                <c:pt idx="1">
                  <c:v>5136.41</c:v>
                </c:pt>
                <c:pt idx="2">
                  <c:v>5258.67</c:v>
                </c:pt>
                <c:pt idx="3">
                  <c:v>5554.66</c:v>
                </c:pt>
                <c:pt idx="4">
                  <c:v>5621.07</c:v>
                </c:pt>
                <c:pt idx="5">
                  <c:v>5420.61</c:v>
                </c:pt>
                <c:pt idx="6">
                  <c:v>5365.95</c:v>
                </c:pt>
                <c:pt idx="7">
                  <c:v>5640.78</c:v>
                </c:pt>
                <c:pt idx="8">
                  <c:v>6002.39</c:v>
                </c:pt>
                <c:pt idx="9">
                  <c:v>6792.77</c:v>
                </c:pt>
                <c:pt idx="10">
                  <c:v>7230.2</c:v>
                </c:pt>
                <c:pt idx="11">
                  <c:v>7662.29</c:v>
                </c:pt>
              </c:numCache>
            </c:numRef>
          </c:val>
          <c:smooth val="0"/>
          <c:extLst>
            <c:ext xmlns:c16="http://schemas.microsoft.com/office/drawing/2014/chart" uri="{C3380CC4-5D6E-409C-BE32-E72D297353CC}">
              <c16:uniqueId val="{00000000-EA64-42CA-8E39-501362DB6693}"/>
            </c:ext>
          </c:extLst>
        </c:ser>
        <c:dLbls>
          <c:showLegendKey val="0"/>
          <c:showVal val="0"/>
          <c:showCatName val="0"/>
          <c:showSerName val="0"/>
          <c:showPercent val="0"/>
          <c:showBubbleSize val="0"/>
        </c:dLbls>
        <c:smooth val="0"/>
        <c:axId val="1074040239"/>
        <c:axId val="832429023"/>
      </c:lineChart>
      <c:catAx>
        <c:axId val="10740402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832429023"/>
        <c:crosses val="autoZero"/>
        <c:auto val="1"/>
        <c:lblAlgn val="ctr"/>
        <c:lblOffset val="100"/>
        <c:noMultiLvlLbl val="0"/>
      </c:catAx>
      <c:valAx>
        <c:axId val="83242902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solidFill>
              <a:srgbClr val="D9D9D9"/>
            </a:solid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074040239"/>
        <c:crosses val="autoZero"/>
        <c:crossBetween val="between"/>
      </c:valAx>
      <c:spPr>
        <a:noFill/>
        <a:ln>
          <a:noFill/>
        </a:ln>
        <a:effectLst/>
      </c:spPr>
    </c:plotArea>
    <c:plotVisOnly val="1"/>
    <c:dispBlanksAs val="gap"/>
    <c:showDLblsOverMax val="0"/>
    <c:extLst/>
  </c:chart>
  <c:spPr>
    <a:solidFill>
      <a:srgbClr val="F5F1E7"/>
    </a:solidFill>
    <a:ln w="9525" cap="flat" cmpd="sng" algn="ctr">
      <a:noFill/>
      <a:round/>
    </a:ln>
    <a:effectLst/>
  </c:spPr>
  <c:txPr>
    <a:bodyPr/>
    <a:lstStyle/>
    <a:p>
      <a:pPr>
        <a:defRPr sz="800">
          <a:latin typeface="Arial" panose="020B0604020202020204" pitchFamily="34" charset="0"/>
          <a:cs typeface="Arial" panose="020B0604020202020204" pitchFamily="34" charset="0"/>
        </a:defRPr>
      </a:pPr>
      <a:endParaRPr lang="sv-SE"/>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700" b="0" i="0" u="none" strike="noStrike" kern="1200" spc="0" baseline="0">
                <a:solidFill>
                  <a:schemeClr val="tx1"/>
                </a:solidFill>
                <a:latin typeface="+mn-lt"/>
                <a:ea typeface="+mn-ea"/>
                <a:cs typeface="+mn-cs"/>
              </a:defRPr>
            </a:pPr>
            <a:r>
              <a:rPr lang="nn-NO" sz="1700" dirty="0">
                <a:solidFill>
                  <a:schemeClr val="tx1"/>
                </a:solidFill>
              </a:rPr>
              <a:t>Kvantitet invägd mjölk, 1 000 ton </a:t>
            </a:r>
          </a:p>
          <a:p>
            <a:pPr>
              <a:defRPr sz="1700">
                <a:solidFill>
                  <a:schemeClr val="tx1"/>
                </a:solidFill>
              </a:defRPr>
            </a:pPr>
            <a:r>
              <a:rPr lang="nn-NO" sz="1700" dirty="0">
                <a:solidFill>
                  <a:schemeClr val="tx1"/>
                </a:solidFill>
              </a:rPr>
              <a:t>2013-2024</a:t>
            </a:r>
          </a:p>
        </c:rich>
      </c:tx>
      <c:overlay val="0"/>
      <c:spPr>
        <a:noFill/>
        <a:ln>
          <a:noFill/>
        </a:ln>
        <a:effectLst/>
      </c:spPr>
      <c:txPr>
        <a:bodyPr rot="0" spcFirstLastPara="1" vertOverflow="ellipsis" vert="horz" wrap="square" anchor="ctr" anchorCtr="1"/>
        <a:lstStyle/>
        <a:p>
          <a:pPr>
            <a:defRPr sz="1700" b="0" i="0" u="none" strike="noStrike" kern="1200" spc="0" baseline="0">
              <a:solidFill>
                <a:schemeClr val="tx1"/>
              </a:solidFill>
              <a:latin typeface="+mn-lt"/>
              <a:ea typeface="+mn-ea"/>
              <a:cs typeface="+mn-cs"/>
            </a:defRPr>
          </a:pPr>
          <a:endParaRPr lang="sv-SE"/>
        </a:p>
      </c:txPr>
    </c:title>
    <c:autoTitleDeleted val="0"/>
    <c:plotArea>
      <c:layout/>
      <c:barChart>
        <c:barDir val="col"/>
        <c:grouping val="clustered"/>
        <c:varyColors val="0"/>
        <c:ser>
          <c:idx val="0"/>
          <c:order val="0"/>
          <c:tx>
            <c:strRef>
              <c:f>'mejeri och ägg'!$A$2</c:f>
              <c:strCache>
                <c:ptCount val="1"/>
                <c:pt idx="0">
                  <c:v>Kvantitet invägd mjölk, 1 000 ton</c:v>
                </c:pt>
              </c:strCache>
            </c:strRef>
          </c:tx>
          <c:spPr>
            <a:solidFill>
              <a:schemeClr val="accent1"/>
            </a:solidFill>
            <a:ln>
              <a:noFill/>
            </a:ln>
            <a:effectLst/>
          </c:spPr>
          <c:invertIfNegative val="0"/>
          <c:cat>
            <c:strRef>
              <c:f>'mejeri och ägg'!$B$1:$M$1</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strCache>
            </c:strRef>
          </c:cat>
          <c:val>
            <c:numRef>
              <c:f>'mejeri och ägg'!$B$2:$M$2</c:f>
              <c:numCache>
                <c:formatCode>General</c:formatCode>
                <c:ptCount val="12"/>
                <c:pt idx="0">
                  <c:v>2868</c:v>
                </c:pt>
                <c:pt idx="1">
                  <c:v>2931.25</c:v>
                </c:pt>
                <c:pt idx="2">
                  <c:v>2933.16</c:v>
                </c:pt>
                <c:pt idx="3">
                  <c:v>2862.23</c:v>
                </c:pt>
                <c:pt idx="4">
                  <c:v>2816.66</c:v>
                </c:pt>
                <c:pt idx="5">
                  <c:v>2760.23</c:v>
                </c:pt>
                <c:pt idx="6">
                  <c:v>2704.39</c:v>
                </c:pt>
                <c:pt idx="7">
                  <c:v>2772.74</c:v>
                </c:pt>
                <c:pt idx="8">
                  <c:v>2782.22</c:v>
                </c:pt>
                <c:pt idx="9">
                  <c:v>2764.84</c:v>
                </c:pt>
                <c:pt idx="10">
                  <c:v>2818.53</c:v>
                </c:pt>
                <c:pt idx="11">
                  <c:v>2799.91</c:v>
                </c:pt>
              </c:numCache>
            </c:numRef>
          </c:val>
          <c:extLst>
            <c:ext xmlns:c16="http://schemas.microsoft.com/office/drawing/2014/chart" uri="{C3380CC4-5D6E-409C-BE32-E72D297353CC}">
              <c16:uniqueId val="{00000000-D23C-4421-95B9-ADCB8B11E7C5}"/>
            </c:ext>
          </c:extLst>
        </c:ser>
        <c:dLbls>
          <c:showLegendKey val="0"/>
          <c:showVal val="0"/>
          <c:showCatName val="0"/>
          <c:showSerName val="0"/>
          <c:showPercent val="0"/>
          <c:showBubbleSize val="0"/>
        </c:dLbls>
        <c:gapWidth val="100"/>
        <c:overlap val="-27"/>
        <c:axId val="1404677103"/>
        <c:axId val="1370088815"/>
      </c:barChart>
      <c:catAx>
        <c:axId val="14046771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crossAx val="1370088815"/>
        <c:crosses val="autoZero"/>
        <c:auto val="1"/>
        <c:lblAlgn val="ctr"/>
        <c:lblOffset val="100"/>
        <c:noMultiLvlLbl val="0"/>
      </c:catAx>
      <c:valAx>
        <c:axId val="1370088815"/>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crossAx val="14046771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960" b="0" i="0" u="none" strike="noStrike" kern="1200" spc="0" baseline="0">
                <a:solidFill>
                  <a:schemeClr val="tx1"/>
                </a:solidFill>
                <a:latin typeface="Arial" panose="020B0604020202020204" pitchFamily="34" charset="0"/>
                <a:ea typeface="+mn-ea"/>
                <a:cs typeface="Arial" panose="020B0604020202020204" pitchFamily="34" charset="0"/>
              </a:defRPr>
            </a:pPr>
            <a:r>
              <a:rPr lang="sv-SE" sz="1700" b="0" i="0" baseline="0" dirty="0">
                <a:solidFill>
                  <a:schemeClr val="tx1"/>
                </a:solidFill>
                <a:effectLst/>
              </a:rPr>
              <a:t>Produktionsvärde (i miljoner SEK) av mjölk 2013 − 2024 </a:t>
            </a:r>
            <a:endParaRPr lang="sv-SE" sz="1700" dirty="0">
              <a:solidFill>
                <a:schemeClr val="tx1"/>
              </a:solidFill>
              <a:effectLst/>
            </a:endParaRPr>
          </a:p>
        </c:rich>
      </c:tx>
      <c:layout>
        <c:manualLayout>
          <c:xMode val="edge"/>
          <c:yMode val="edge"/>
          <c:x val="0.11141666666666668"/>
          <c:y val="0"/>
        </c:manualLayout>
      </c:layout>
      <c:overlay val="0"/>
      <c:spPr>
        <a:noFill/>
        <a:ln>
          <a:noFill/>
        </a:ln>
        <a:effectLst/>
      </c:spPr>
      <c:txPr>
        <a:bodyPr rot="0" spcFirstLastPara="1" vertOverflow="ellipsis" vert="horz" wrap="square" anchor="ctr" anchorCtr="1"/>
        <a:lstStyle/>
        <a:p>
          <a:pPr>
            <a:defRPr sz="960" b="0" i="0" u="none" strike="noStrike" kern="1200" spc="0" baseline="0">
              <a:solidFill>
                <a:schemeClr val="tx1"/>
              </a:solidFill>
              <a:latin typeface="Arial" panose="020B0604020202020204" pitchFamily="34" charset="0"/>
              <a:ea typeface="+mn-ea"/>
              <a:cs typeface="Arial" panose="020B0604020202020204" pitchFamily="34" charset="0"/>
            </a:defRPr>
          </a:pPr>
          <a:endParaRPr lang="sv-SE"/>
        </a:p>
      </c:txPr>
    </c:title>
    <c:autoTitleDeleted val="0"/>
    <c:plotArea>
      <c:layout>
        <c:manualLayout>
          <c:layoutTarget val="inner"/>
          <c:xMode val="edge"/>
          <c:yMode val="edge"/>
          <c:x val="9.2793963254593173E-2"/>
          <c:y val="0.21471381531853972"/>
          <c:w val="0.87665048118985123"/>
          <c:h val="0.64891243140062038"/>
        </c:manualLayout>
      </c:layout>
      <c:lineChart>
        <c:grouping val="standard"/>
        <c:varyColors val="0"/>
        <c:ser>
          <c:idx val="0"/>
          <c:order val="0"/>
          <c:tx>
            <c:strRef>
              <c:f>värde!$B$14</c:f>
              <c:strCache>
                <c:ptCount val="1"/>
                <c:pt idx="0">
                  <c:v>Milk</c:v>
                </c:pt>
              </c:strCache>
            </c:strRef>
          </c:tx>
          <c:spPr>
            <a:ln w="28575" cap="rnd">
              <a:solidFill>
                <a:schemeClr val="accent1"/>
              </a:solidFill>
              <a:round/>
            </a:ln>
            <a:effectLst/>
          </c:spPr>
          <c:marker>
            <c:symbol val="none"/>
          </c:marker>
          <c:cat>
            <c:numRef>
              <c:f>värde!$C$1:$N$1</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värde!$C$14:$N$14</c:f>
              <c:numCache>
                <c:formatCode>#,##0</c:formatCode>
                <c:ptCount val="12"/>
                <c:pt idx="0">
                  <c:v>10308.5</c:v>
                </c:pt>
                <c:pt idx="1">
                  <c:v>10619.05</c:v>
                </c:pt>
                <c:pt idx="2">
                  <c:v>9032.5400000000009</c:v>
                </c:pt>
                <c:pt idx="3">
                  <c:v>8615.14</c:v>
                </c:pt>
                <c:pt idx="4">
                  <c:v>10564.92</c:v>
                </c:pt>
                <c:pt idx="5">
                  <c:v>10733.57</c:v>
                </c:pt>
                <c:pt idx="6">
                  <c:v>10394.459999999999</c:v>
                </c:pt>
                <c:pt idx="7">
                  <c:v>10818.33</c:v>
                </c:pt>
                <c:pt idx="8">
                  <c:v>11551.01</c:v>
                </c:pt>
                <c:pt idx="9">
                  <c:v>15410.47</c:v>
                </c:pt>
                <c:pt idx="10">
                  <c:v>14413.41</c:v>
                </c:pt>
                <c:pt idx="11">
                  <c:v>15510.15</c:v>
                </c:pt>
              </c:numCache>
            </c:numRef>
          </c:val>
          <c:smooth val="0"/>
          <c:extLst>
            <c:ext xmlns:c16="http://schemas.microsoft.com/office/drawing/2014/chart" uri="{C3380CC4-5D6E-409C-BE32-E72D297353CC}">
              <c16:uniqueId val="{00000000-214C-4485-9CCF-6D92AEE96DE5}"/>
            </c:ext>
          </c:extLst>
        </c:ser>
        <c:dLbls>
          <c:showLegendKey val="0"/>
          <c:showVal val="0"/>
          <c:showCatName val="0"/>
          <c:showSerName val="0"/>
          <c:showPercent val="0"/>
          <c:showBubbleSize val="0"/>
        </c:dLbls>
        <c:smooth val="0"/>
        <c:axId val="1074040239"/>
        <c:axId val="832429023"/>
      </c:lineChart>
      <c:catAx>
        <c:axId val="10740402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832429023"/>
        <c:crosses val="autoZero"/>
        <c:auto val="1"/>
        <c:lblAlgn val="ctr"/>
        <c:lblOffset val="100"/>
        <c:noMultiLvlLbl val="0"/>
      </c:catAx>
      <c:valAx>
        <c:axId val="83242902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solidFill>
              <a:srgbClr val="D9D9D9"/>
            </a:solid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1074040239"/>
        <c:crosses val="autoZero"/>
        <c:crossBetween val="between"/>
      </c:valAx>
      <c:spPr>
        <a:noFill/>
        <a:ln>
          <a:noFill/>
        </a:ln>
        <a:effectLst/>
      </c:spPr>
    </c:plotArea>
    <c:plotVisOnly val="1"/>
    <c:dispBlanksAs val="gap"/>
    <c:showDLblsOverMax val="0"/>
    <c:extLst/>
  </c:chart>
  <c:spPr>
    <a:solidFill>
      <a:srgbClr val="F5F1E7"/>
    </a:solidFill>
    <a:ln w="9525" cap="flat" cmpd="sng" algn="ctr">
      <a:noFill/>
      <a:round/>
    </a:ln>
    <a:effectLst/>
  </c:spPr>
  <c:txPr>
    <a:bodyPr/>
    <a:lstStyle/>
    <a:p>
      <a:pPr>
        <a:defRPr sz="800">
          <a:latin typeface="Arial" panose="020B0604020202020204" pitchFamily="34" charset="0"/>
          <a:cs typeface="Arial" panose="020B0604020202020204" pitchFamily="34" charset="0"/>
        </a:defRPr>
      </a:pPr>
      <a:endParaRPr lang="sv-SE"/>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r>
              <a:rPr lang="en-US" sz="1800">
                <a:solidFill>
                  <a:schemeClr val="tx1"/>
                </a:solidFill>
              </a:rPr>
              <a:t>Åkermarkens användning år 2025,</a:t>
            </a:r>
            <a:r>
              <a:rPr lang="en-US" sz="1800" baseline="0">
                <a:solidFill>
                  <a:schemeClr val="tx1"/>
                </a:solidFill>
              </a:rPr>
              <a:t> procent</a:t>
            </a:r>
            <a:endParaRPr lang="en-US" sz="1800">
              <a:solidFill>
                <a:schemeClr val="tx1"/>
              </a:solidFill>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endParaRPr lang="sv-SE"/>
        </a:p>
      </c:txPr>
    </c:title>
    <c:autoTitleDeleted val="0"/>
    <c:plotArea>
      <c:layout>
        <c:manualLayout>
          <c:layoutTarget val="inner"/>
          <c:xMode val="edge"/>
          <c:yMode val="edge"/>
          <c:x val="0.27771892659012271"/>
          <c:y val="0.2597735999678763"/>
          <c:w val="0.49537075938539965"/>
          <c:h val="0.71901038685662"/>
        </c:manualLayout>
      </c:layout>
      <c:pieChart>
        <c:varyColors val="1"/>
        <c:ser>
          <c:idx val="0"/>
          <c:order val="0"/>
          <c:tx>
            <c:strRef>
              <c:f>'åkermarkens användning'!$U$1</c:f>
              <c:strCache>
                <c:ptCount val="1"/>
                <c:pt idx="0">
                  <c:v>2025 prel.</c:v>
                </c:pt>
              </c:strCache>
            </c:strRef>
          </c:tx>
          <c:spPr>
            <a:ln w="28575"/>
          </c:spPr>
          <c:dPt>
            <c:idx val="0"/>
            <c:bubble3D val="0"/>
            <c:spPr>
              <a:solidFill>
                <a:srgbClr val="67A073"/>
              </a:solidFill>
              <a:ln w="28575">
                <a:solidFill>
                  <a:schemeClr val="lt1"/>
                </a:solidFill>
              </a:ln>
              <a:effectLst/>
            </c:spPr>
            <c:extLst>
              <c:ext xmlns:c16="http://schemas.microsoft.com/office/drawing/2014/chart" uri="{C3380CC4-5D6E-409C-BE32-E72D297353CC}">
                <c16:uniqueId val="{00000001-4201-40C1-A57E-53B873E5D144}"/>
              </c:ext>
            </c:extLst>
          </c:dPt>
          <c:dPt>
            <c:idx val="1"/>
            <c:bubble3D val="0"/>
            <c:spPr>
              <a:solidFill>
                <a:srgbClr val="07708C"/>
              </a:solidFill>
              <a:ln w="28575">
                <a:solidFill>
                  <a:schemeClr val="lt1"/>
                </a:solidFill>
              </a:ln>
              <a:effectLst/>
            </c:spPr>
            <c:extLst>
              <c:ext xmlns:c16="http://schemas.microsoft.com/office/drawing/2014/chart" uri="{C3380CC4-5D6E-409C-BE32-E72D297353CC}">
                <c16:uniqueId val="{00000003-4201-40C1-A57E-53B873E5D144}"/>
              </c:ext>
            </c:extLst>
          </c:dPt>
          <c:dPt>
            <c:idx val="2"/>
            <c:bubble3D val="0"/>
            <c:spPr>
              <a:solidFill>
                <a:srgbClr val="514939"/>
              </a:solidFill>
              <a:ln w="28575">
                <a:solidFill>
                  <a:schemeClr val="lt1"/>
                </a:solidFill>
              </a:ln>
              <a:effectLst/>
            </c:spPr>
            <c:extLst>
              <c:ext xmlns:c16="http://schemas.microsoft.com/office/drawing/2014/chart" uri="{C3380CC4-5D6E-409C-BE32-E72D297353CC}">
                <c16:uniqueId val="{00000005-4201-40C1-A57E-53B873E5D144}"/>
              </c:ext>
            </c:extLst>
          </c:dPt>
          <c:dPt>
            <c:idx val="3"/>
            <c:bubble3D val="0"/>
            <c:spPr>
              <a:solidFill>
                <a:srgbClr val="7FC1D4"/>
              </a:solidFill>
              <a:ln w="28575">
                <a:solidFill>
                  <a:schemeClr val="lt1"/>
                </a:solidFill>
              </a:ln>
              <a:effectLst/>
            </c:spPr>
            <c:extLst>
              <c:ext xmlns:c16="http://schemas.microsoft.com/office/drawing/2014/chart" uri="{C3380CC4-5D6E-409C-BE32-E72D297353CC}">
                <c16:uniqueId val="{00000007-4201-40C1-A57E-53B873E5D144}"/>
              </c:ext>
            </c:extLst>
          </c:dPt>
          <c:dPt>
            <c:idx val="4"/>
            <c:bubble3D val="0"/>
            <c:spPr>
              <a:solidFill>
                <a:srgbClr val="2E614C"/>
              </a:solidFill>
              <a:ln w="28575">
                <a:solidFill>
                  <a:schemeClr val="lt1"/>
                </a:solidFill>
              </a:ln>
              <a:effectLst/>
            </c:spPr>
            <c:extLst>
              <c:ext xmlns:c16="http://schemas.microsoft.com/office/drawing/2014/chart" uri="{C3380CC4-5D6E-409C-BE32-E72D297353CC}">
                <c16:uniqueId val="{00000009-4201-40C1-A57E-53B873E5D144}"/>
              </c:ext>
            </c:extLst>
          </c:dPt>
          <c:dPt>
            <c:idx val="5"/>
            <c:bubble3D val="0"/>
            <c:spPr>
              <a:solidFill>
                <a:schemeClr val="tx1"/>
              </a:solidFill>
              <a:ln w="28575">
                <a:solidFill>
                  <a:schemeClr val="lt1"/>
                </a:solidFill>
              </a:ln>
              <a:effectLst/>
            </c:spPr>
            <c:extLst>
              <c:ext xmlns:c16="http://schemas.microsoft.com/office/drawing/2014/chart" uri="{C3380CC4-5D6E-409C-BE32-E72D297353CC}">
                <c16:uniqueId val="{0000000B-4201-40C1-A57E-53B873E5D144}"/>
              </c:ext>
            </c:extLst>
          </c:dPt>
          <c:dPt>
            <c:idx val="6"/>
            <c:bubble3D val="0"/>
            <c:spPr>
              <a:solidFill>
                <a:schemeClr val="accent3">
                  <a:lumMod val="75000"/>
                </a:schemeClr>
              </a:solidFill>
              <a:ln w="28575">
                <a:solidFill>
                  <a:schemeClr val="lt1"/>
                </a:solidFill>
              </a:ln>
              <a:effectLst/>
            </c:spPr>
            <c:extLst>
              <c:ext xmlns:c16="http://schemas.microsoft.com/office/drawing/2014/chart" uri="{C3380CC4-5D6E-409C-BE32-E72D297353CC}">
                <c16:uniqueId val="{0000000D-4201-40C1-A57E-53B873E5D144}"/>
              </c:ext>
            </c:extLst>
          </c:dPt>
          <c:dPt>
            <c:idx val="7"/>
            <c:bubble3D val="0"/>
            <c:spPr>
              <a:pattFill prst="pct5">
                <a:fgClr>
                  <a:schemeClr val="bg1"/>
                </a:fgClr>
                <a:bgClr>
                  <a:srgbClr val="07708C"/>
                </a:bgClr>
              </a:pattFill>
              <a:ln w="28575">
                <a:solidFill>
                  <a:schemeClr val="lt1"/>
                </a:solidFill>
              </a:ln>
              <a:effectLst/>
            </c:spPr>
            <c:extLst>
              <c:ext xmlns:c16="http://schemas.microsoft.com/office/drawing/2014/chart" uri="{C3380CC4-5D6E-409C-BE32-E72D297353CC}">
                <c16:uniqueId val="{0000000F-4201-40C1-A57E-53B873E5D144}"/>
              </c:ext>
            </c:extLst>
          </c:dPt>
          <c:dLbls>
            <c:dLbl>
              <c:idx val="0"/>
              <c:layout>
                <c:manualLayout>
                  <c:x val="8.1875192640538677E-2"/>
                  <c:y val="-1.0197172219957518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4201-40C1-A57E-53B873E5D144}"/>
                </c:ext>
              </c:extLst>
            </c:dLbl>
            <c:dLbl>
              <c:idx val="1"/>
              <c:layout>
                <c:manualLayout>
                  <c:x val="3.6770560266948984E-2"/>
                  <c:y val="4.9974762770038364E-3"/>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4201-40C1-A57E-53B873E5D144}"/>
                </c:ext>
              </c:extLst>
            </c:dLbl>
            <c:dLbl>
              <c:idx val="2"/>
              <c:layout>
                <c:manualLayout>
                  <c:x val="-3.8361871075790983E-2"/>
                  <c:y val="1.2159597216560463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4201-40C1-A57E-53B873E5D144}"/>
                </c:ext>
              </c:extLst>
            </c:dLbl>
            <c:dLbl>
              <c:idx val="3"/>
              <c:layout>
                <c:manualLayout>
                  <c:x val="-9.8330459133544892E-2"/>
                  <c:y val="0.19054766680790697"/>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4201-40C1-A57E-53B873E5D144}"/>
                </c:ext>
              </c:extLst>
            </c:dLbl>
            <c:dLbl>
              <c:idx val="4"/>
              <c:layout>
                <c:manualLayout>
                  <c:x val="-9.2143732385133084E-2"/>
                  <c:y val="7.2093926419668816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4201-40C1-A57E-53B873E5D144}"/>
                </c:ext>
              </c:extLst>
            </c:dLbl>
            <c:dLbl>
              <c:idx val="5"/>
              <c:layout>
                <c:manualLayout>
                  <c:x val="-0.13905766023964902"/>
                  <c:y val="1.5019019496557193E-2"/>
                </c:manualLayout>
              </c:layout>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n-lt"/>
                      <a:ea typeface="+mn-ea"/>
                      <a:cs typeface="+mn-cs"/>
                    </a:defRPr>
                  </a:pPr>
                  <a:endParaRPr lang="sv-SE"/>
                </a:p>
              </c:txPr>
              <c:showLegendKey val="0"/>
              <c:showVal val="0"/>
              <c:showCatName val="1"/>
              <c:showSerName val="0"/>
              <c:showPercent val="1"/>
              <c:showBubbleSize val="0"/>
              <c:separator>
</c:separator>
              <c:extLst>
                <c:ext xmlns:c15="http://schemas.microsoft.com/office/drawing/2012/chart" uri="{CE6537A1-D6FC-4f65-9D91-7224C49458BB}">
                  <c15:layout>
                    <c:manualLayout>
                      <c:w val="0.26867433289695597"/>
                      <c:h val="0.11226806972037415"/>
                    </c:manualLayout>
                  </c15:layout>
                </c:ext>
                <c:ext xmlns:c16="http://schemas.microsoft.com/office/drawing/2014/chart" uri="{C3380CC4-5D6E-409C-BE32-E72D297353CC}">
                  <c16:uniqueId val="{0000000B-4201-40C1-A57E-53B873E5D144}"/>
                </c:ext>
              </c:extLst>
            </c:dLbl>
            <c:dLbl>
              <c:idx val="6"/>
              <c:layout>
                <c:manualLayout>
                  <c:x val="-5.5101228057172387E-2"/>
                  <c:y val="-3.7025538925690611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D-4201-40C1-A57E-53B873E5D144}"/>
                </c:ext>
              </c:extLst>
            </c:dLbl>
            <c:dLbl>
              <c:idx val="7"/>
              <c:layout>
                <c:manualLayout>
                  <c:x val="0.25918299548605944"/>
                  <c:y val="1.6627008754131017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F-4201-40C1-A57E-53B873E5D14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sv-SE"/>
              </a:p>
            </c:txPr>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'åkermarkens användning'!$T$2:$T$9</c:f>
              <c:strCache>
                <c:ptCount val="8"/>
                <c:pt idx="0">
                  <c:v>Spannmål</c:v>
                </c:pt>
                <c:pt idx="1">
                  <c:v>Baljväxter</c:v>
                </c:pt>
                <c:pt idx="2">
                  <c:v>Vall och grönfoderväxter</c:v>
                </c:pt>
                <c:pt idx="3">
                  <c:v>Potatis och sockerbetor</c:v>
                </c:pt>
                <c:pt idx="4">
                  <c:v>Raps och rybs</c:v>
                </c:pt>
                <c:pt idx="5">
                  <c:v>Trädgårdsväxter</c:v>
                </c:pt>
                <c:pt idx="6">
                  <c:v>Övrigt</c:v>
                </c:pt>
                <c:pt idx="7">
                  <c:v>Träda</c:v>
                </c:pt>
              </c:strCache>
            </c:strRef>
          </c:cat>
          <c:val>
            <c:numRef>
              <c:f>'åkermarkens användning'!$U$2:$U$9</c:f>
              <c:numCache>
                <c:formatCode>#,##0</c:formatCode>
                <c:ptCount val="8"/>
                <c:pt idx="0">
                  <c:v>1012761.7500000107</c:v>
                </c:pt>
                <c:pt idx="1">
                  <c:v>43343.810000000005</c:v>
                </c:pt>
                <c:pt idx="2">
                  <c:v>1132415.7499999865</c:v>
                </c:pt>
                <c:pt idx="3">
                  <c:v>51349.110000000073</c:v>
                </c:pt>
                <c:pt idx="4">
                  <c:v>112040.53000000028</c:v>
                </c:pt>
                <c:pt idx="5">
                  <c:v>14055.340000000073</c:v>
                </c:pt>
                <c:pt idx="6">
                  <c:v>45473.041799985687</c:v>
                </c:pt>
                <c:pt idx="7">
                  <c:v>114147.42000000051</c:v>
                </c:pt>
              </c:numCache>
            </c:numRef>
          </c:val>
          <c:extLst>
            <c:ext xmlns:c16="http://schemas.microsoft.com/office/drawing/2014/chart" uri="{C3380CC4-5D6E-409C-BE32-E72D297353CC}">
              <c16:uniqueId val="{00000010-4201-40C1-A57E-53B873E5D14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5F1E7"/>
    </a:solidFill>
    <a:ln w="9525" cap="flat" cmpd="sng" algn="ctr">
      <a:noFill/>
      <a:round/>
    </a:ln>
    <a:effectLst/>
  </c:spPr>
  <c:txPr>
    <a:bodyPr/>
    <a:lstStyle/>
    <a:p>
      <a:pPr>
        <a:defRPr/>
      </a:pPr>
      <a:endParaRPr lang="sv-SE"/>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700" b="0" i="0" u="none" strike="noStrike" kern="1200" spc="0" baseline="0">
                <a:solidFill>
                  <a:schemeClr val="tx1"/>
                </a:solidFill>
                <a:latin typeface="+mn-lt"/>
                <a:ea typeface="+mn-ea"/>
                <a:cs typeface="+mn-cs"/>
              </a:defRPr>
            </a:pPr>
            <a:r>
              <a:rPr lang="sv-SE" sz="1700" dirty="0">
                <a:solidFill>
                  <a:schemeClr val="tx1"/>
                </a:solidFill>
              </a:rPr>
              <a:t>Antal grisar</a:t>
            </a:r>
            <a:r>
              <a:rPr lang="sv-SE" sz="1700" baseline="0" dirty="0">
                <a:solidFill>
                  <a:schemeClr val="tx1"/>
                </a:solidFill>
              </a:rPr>
              <a:t> 2013− 2024</a:t>
            </a:r>
            <a:endParaRPr lang="sv-SE" sz="1700" dirty="0">
              <a:solidFill>
                <a:schemeClr val="tx1"/>
              </a:solidFill>
            </a:endParaRPr>
          </a:p>
        </c:rich>
      </c:tx>
      <c:overlay val="0"/>
      <c:spPr>
        <a:noFill/>
        <a:ln>
          <a:noFill/>
        </a:ln>
        <a:effectLst/>
      </c:spPr>
      <c:txPr>
        <a:bodyPr rot="0" spcFirstLastPara="1" vertOverflow="ellipsis" vert="horz" wrap="square" anchor="ctr" anchorCtr="1"/>
        <a:lstStyle/>
        <a:p>
          <a:pPr>
            <a:defRPr sz="1700" b="0" i="0" u="none" strike="noStrike" kern="1200" spc="0" baseline="0">
              <a:solidFill>
                <a:schemeClr val="tx1"/>
              </a:solidFill>
              <a:latin typeface="+mn-lt"/>
              <a:ea typeface="+mn-ea"/>
              <a:cs typeface="+mn-cs"/>
            </a:defRPr>
          </a:pPr>
          <a:endParaRPr lang="sv-SE"/>
        </a:p>
      </c:txPr>
    </c:title>
    <c:autoTitleDeleted val="0"/>
    <c:plotArea>
      <c:layout/>
      <c:barChart>
        <c:barDir val="col"/>
        <c:grouping val="stacked"/>
        <c:varyColors val="0"/>
        <c:ser>
          <c:idx val="0"/>
          <c:order val="0"/>
          <c:tx>
            <c:strRef>
              <c:f>'djur och företag'!$A$42</c:f>
              <c:strCache>
                <c:ptCount val="1"/>
                <c:pt idx="0">
                  <c:v>Summa galtar och suggor</c:v>
                </c:pt>
              </c:strCache>
            </c:strRef>
          </c:tx>
          <c:spPr>
            <a:solidFill>
              <a:schemeClr val="accent1"/>
            </a:solidFill>
            <a:ln w="12700">
              <a:solidFill>
                <a:srgbClr val="2E614C"/>
              </a:solidFill>
            </a:ln>
            <a:effectLst/>
          </c:spPr>
          <c:invertIfNegative val="0"/>
          <c:cat>
            <c:strRef>
              <c:f>'djur och företag'!$C$2:$N$2</c:f>
              <c:strCache>
                <c:ptCount val="11"/>
                <c:pt idx="0">
                  <c:v>2014</c:v>
                </c:pt>
                <c:pt idx="1">
                  <c:v>2015</c:v>
                </c:pt>
                <c:pt idx="2">
                  <c:v>2016</c:v>
                </c:pt>
                <c:pt idx="3">
                  <c:v>2017</c:v>
                </c:pt>
                <c:pt idx="4">
                  <c:v>2018</c:v>
                </c:pt>
                <c:pt idx="5">
                  <c:v>2019</c:v>
                </c:pt>
                <c:pt idx="6">
                  <c:v>2020</c:v>
                </c:pt>
                <c:pt idx="7">
                  <c:v>2021</c:v>
                </c:pt>
                <c:pt idx="8">
                  <c:v>2022</c:v>
                </c:pt>
                <c:pt idx="9">
                  <c:v>2023</c:v>
                </c:pt>
                <c:pt idx="10">
                  <c:v>2024</c:v>
                </c:pt>
              </c:strCache>
            </c:strRef>
          </c:cat>
          <c:val>
            <c:numRef>
              <c:f>'djur och företag'!$C$42:$N$42</c:f>
              <c:numCache>
                <c:formatCode>#,##0</c:formatCode>
                <c:ptCount val="12"/>
                <c:pt idx="0">
                  <c:v>150140</c:v>
                </c:pt>
                <c:pt idx="1">
                  <c:v>145105</c:v>
                </c:pt>
                <c:pt idx="2">
                  <c:v>141797</c:v>
                </c:pt>
                <c:pt idx="3">
                  <c:v>140464</c:v>
                </c:pt>
                <c:pt idx="4">
                  <c:v>141201</c:v>
                </c:pt>
                <c:pt idx="5">
                  <c:v>131834</c:v>
                </c:pt>
                <c:pt idx="6">
                  <c:v>129589</c:v>
                </c:pt>
                <c:pt idx="7">
                  <c:v>131310</c:v>
                </c:pt>
                <c:pt idx="8">
                  <c:v>129239</c:v>
                </c:pt>
                <c:pt idx="9">
                  <c:v>127255</c:v>
                </c:pt>
                <c:pt idx="10">
                  <c:v>112750</c:v>
                </c:pt>
                <c:pt idx="11">
                  <c:v>117657</c:v>
                </c:pt>
              </c:numCache>
            </c:numRef>
          </c:val>
          <c:extLst>
            <c:ext xmlns:c16="http://schemas.microsoft.com/office/drawing/2014/chart" uri="{C3380CC4-5D6E-409C-BE32-E72D297353CC}">
              <c16:uniqueId val="{00000000-4E80-480B-A747-84FD0DB82EE1}"/>
            </c:ext>
          </c:extLst>
        </c:ser>
        <c:ser>
          <c:idx val="1"/>
          <c:order val="1"/>
          <c:tx>
            <c:strRef>
              <c:f>'djur och företag'!$A$43</c:f>
              <c:strCache>
                <c:ptCount val="1"/>
                <c:pt idx="0">
                  <c:v>Slaktgrisar</c:v>
                </c:pt>
              </c:strCache>
            </c:strRef>
          </c:tx>
          <c:spPr>
            <a:solidFill>
              <a:srgbClr val="7FC1D4"/>
            </a:solidFill>
            <a:ln w="12700">
              <a:solidFill>
                <a:srgbClr val="07708C"/>
              </a:solidFill>
            </a:ln>
            <a:effectLst/>
          </c:spPr>
          <c:invertIfNegative val="0"/>
          <c:cat>
            <c:strRef>
              <c:f>'djur och företag'!$C$2:$N$2</c:f>
              <c:strCache>
                <c:ptCount val="11"/>
                <c:pt idx="0">
                  <c:v>2014</c:v>
                </c:pt>
                <c:pt idx="1">
                  <c:v>2015</c:v>
                </c:pt>
                <c:pt idx="2">
                  <c:v>2016</c:v>
                </c:pt>
                <c:pt idx="3">
                  <c:v>2017</c:v>
                </c:pt>
                <c:pt idx="4">
                  <c:v>2018</c:v>
                </c:pt>
                <c:pt idx="5">
                  <c:v>2019</c:v>
                </c:pt>
                <c:pt idx="6">
                  <c:v>2020</c:v>
                </c:pt>
                <c:pt idx="7">
                  <c:v>2021</c:v>
                </c:pt>
                <c:pt idx="8">
                  <c:v>2022</c:v>
                </c:pt>
                <c:pt idx="9">
                  <c:v>2023</c:v>
                </c:pt>
                <c:pt idx="10">
                  <c:v>2024</c:v>
                </c:pt>
              </c:strCache>
            </c:strRef>
          </c:cat>
          <c:val>
            <c:numRef>
              <c:f>'djur och företag'!$C$43:$N$43</c:f>
              <c:numCache>
                <c:formatCode>#,##0</c:formatCode>
                <c:ptCount val="12"/>
                <c:pt idx="0">
                  <c:v>847022</c:v>
                </c:pt>
                <c:pt idx="1">
                  <c:v>856754</c:v>
                </c:pt>
                <c:pt idx="2">
                  <c:v>830257</c:v>
                </c:pt>
                <c:pt idx="3">
                  <c:v>835323</c:v>
                </c:pt>
                <c:pt idx="4">
                  <c:v>836002</c:v>
                </c:pt>
                <c:pt idx="5">
                  <c:v>900866</c:v>
                </c:pt>
                <c:pt idx="6">
                  <c:v>943019</c:v>
                </c:pt>
                <c:pt idx="7">
                  <c:v>868799</c:v>
                </c:pt>
                <c:pt idx="8">
                  <c:v>845483</c:v>
                </c:pt>
                <c:pt idx="9">
                  <c:v>895068</c:v>
                </c:pt>
                <c:pt idx="10">
                  <c:v>851799</c:v>
                </c:pt>
                <c:pt idx="11">
                  <c:v>860979</c:v>
                </c:pt>
              </c:numCache>
            </c:numRef>
          </c:val>
          <c:extLst>
            <c:ext xmlns:c16="http://schemas.microsoft.com/office/drawing/2014/chart" uri="{C3380CC4-5D6E-409C-BE32-E72D297353CC}">
              <c16:uniqueId val="{00000001-4E80-480B-A747-84FD0DB82EE1}"/>
            </c:ext>
          </c:extLst>
        </c:ser>
        <c:ser>
          <c:idx val="2"/>
          <c:order val="2"/>
          <c:tx>
            <c:strRef>
              <c:f>'djur och företag'!$A$44</c:f>
              <c:strCache>
                <c:ptCount val="1"/>
                <c:pt idx="0">
                  <c:v>Smågrisar</c:v>
                </c:pt>
              </c:strCache>
            </c:strRef>
          </c:tx>
          <c:spPr>
            <a:solidFill>
              <a:schemeClr val="accent3"/>
            </a:solidFill>
            <a:ln w="12700">
              <a:solidFill>
                <a:srgbClr val="07708C"/>
              </a:solidFill>
            </a:ln>
            <a:effectLst/>
          </c:spPr>
          <c:invertIfNegative val="0"/>
          <c:cat>
            <c:strRef>
              <c:f>'djur och företag'!$C$2:$N$2</c:f>
              <c:strCache>
                <c:ptCount val="11"/>
                <c:pt idx="0">
                  <c:v>2014</c:v>
                </c:pt>
                <c:pt idx="1">
                  <c:v>2015</c:v>
                </c:pt>
                <c:pt idx="2">
                  <c:v>2016</c:v>
                </c:pt>
                <c:pt idx="3">
                  <c:v>2017</c:v>
                </c:pt>
                <c:pt idx="4">
                  <c:v>2018</c:v>
                </c:pt>
                <c:pt idx="5">
                  <c:v>2019</c:v>
                </c:pt>
                <c:pt idx="6">
                  <c:v>2020</c:v>
                </c:pt>
                <c:pt idx="7">
                  <c:v>2021</c:v>
                </c:pt>
                <c:pt idx="8">
                  <c:v>2022</c:v>
                </c:pt>
                <c:pt idx="9">
                  <c:v>2023</c:v>
                </c:pt>
                <c:pt idx="10">
                  <c:v>2024</c:v>
                </c:pt>
              </c:strCache>
            </c:strRef>
          </c:cat>
          <c:val>
            <c:numRef>
              <c:f>'djur och företag'!$C$44:$N$44</c:f>
              <c:numCache>
                <c:formatCode>#,##0</c:formatCode>
                <c:ptCount val="12"/>
                <c:pt idx="0">
                  <c:v>401713</c:v>
                </c:pt>
                <c:pt idx="1">
                  <c:v>375671</c:v>
                </c:pt>
                <c:pt idx="2">
                  <c:v>383973</c:v>
                </c:pt>
                <c:pt idx="3">
                  <c:v>378499</c:v>
                </c:pt>
                <c:pt idx="4">
                  <c:v>384731</c:v>
                </c:pt>
                <c:pt idx="5">
                  <c:v>360549</c:v>
                </c:pt>
                <c:pt idx="6">
                  <c:v>383439</c:v>
                </c:pt>
                <c:pt idx="7">
                  <c:v>367646</c:v>
                </c:pt>
                <c:pt idx="8">
                  <c:v>376225</c:v>
                </c:pt>
                <c:pt idx="9">
                  <c:v>370620</c:v>
                </c:pt>
                <c:pt idx="10">
                  <c:v>338954</c:v>
                </c:pt>
                <c:pt idx="11">
                  <c:v>359048</c:v>
                </c:pt>
              </c:numCache>
            </c:numRef>
          </c:val>
          <c:extLst>
            <c:ext xmlns:c16="http://schemas.microsoft.com/office/drawing/2014/chart" uri="{C3380CC4-5D6E-409C-BE32-E72D297353CC}">
              <c16:uniqueId val="{00000002-4E80-480B-A747-84FD0DB82EE1}"/>
            </c:ext>
          </c:extLst>
        </c:ser>
        <c:dLbls>
          <c:showLegendKey val="0"/>
          <c:showVal val="0"/>
          <c:showCatName val="0"/>
          <c:showSerName val="0"/>
          <c:showPercent val="0"/>
          <c:showBubbleSize val="0"/>
        </c:dLbls>
        <c:gapWidth val="150"/>
        <c:overlap val="100"/>
        <c:axId val="1526749055"/>
        <c:axId val="1414721135"/>
      </c:barChart>
      <c:catAx>
        <c:axId val="15267490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414721135"/>
        <c:crosses val="autoZero"/>
        <c:auto val="1"/>
        <c:lblAlgn val="ctr"/>
        <c:lblOffset val="100"/>
        <c:noMultiLvlLbl val="0"/>
      </c:catAx>
      <c:valAx>
        <c:axId val="141472113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crossAx val="15267490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960" b="0" i="0" u="none" strike="noStrike" kern="1200" spc="0" baseline="0">
                <a:solidFill>
                  <a:schemeClr val="tx1"/>
                </a:solidFill>
                <a:latin typeface="Arial" panose="020B0604020202020204" pitchFamily="34" charset="0"/>
                <a:ea typeface="+mn-ea"/>
                <a:cs typeface="Arial" panose="020B0604020202020204" pitchFamily="34" charset="0"/>
              </a:defRPr>
            </a:pPr>
            <a:r>
              <a:rPr lang="sv-SE" sz="1700" dirty="0">
                <a:solidFill>
                  <a:schemeClr val="tx1"/>
                </a:solidFill>
              </a:rPr>
              <a:t>Antal företag med slaktsvin,</a:t>
            </a:r>
          </a:p>
          <a:p>
            <a:pPr>
              <a:defRPr>
                <a:solidFill>
                  <a:schemeClr val="tx1"/>
                </a:solidFill>
              </a:defRPr>
            </a:pPr>
            <a:r>
              <a:rPr lang="sv-SE" sz="1700" dirty="0">
                <a:solidFill>
                  <a:schemeClr val="tx1"/>
                </a:solidFill>
              </a:rPr>
              <a:t>2013 − 2024</a:t>
            </a:r>
          </a:p>
        </c:rich>
      </c:tx>
      <c:overlay val="0"/>
      <c:spPr>
        <a:noFill/>
        <a:ln>
          <a:noFill/>
        </a:ln>
        <a:effectLst/>
      </c:spPr>
      <c:txPr>
        <a:bodyPr rot="0" spcFirstLastPara="1" vertOverflow="ellipsis" vert="horz" wrap="square" anchor="ctr" anchorCtr="1"/>
        <a:lstStyle/>
        <a:p>
          <a:pPr>
            <a:defRPr sz="960" b="0" i="0" u="none" strike="noStrike" kern="1200" spc="0" baseline="0">
              <a:solidFill>
                <a:schemeClr val="tx1"/>
              </a:solidFill>
              <a:latin typeface="Arial" panose="020B0604020202020204" pitchFamily="34" charset="0"/>
              <a:ea typeface="+mn-ea"/>
              <a:cs typeface="Arial" panose="020B0604020202020204" pitchFamily="34" charset="0"/>
            </a:defRPr>
          </a:pPr>
          <a:endParaRPr lang="sv-SE"/>
        </a:p>
      </c:txPr>
    </c:title>
    <c:autoTitleDeleted val="0"/>
    <c:plotArea>
      <c:layout>
        <c:manualLayout>
          <c:layoutTarget val="inner"/>
          <c:xMode val="edge"/>
          <c:yMode val="edge"/>
          <c:x val="9.5498873163291365E-2"/>
          <c:y val="0.24358974358974358"/>
          <c:w val="0.87965900603887925"/>
          <c:h val="0.65700148058415775"/>
        </c:manualLayout>
      </c:layout>
      <c:barChart>
        <c:barDir val="col"/>
        <c:grouping val="clustered"/>
        <c:varyColors val="0"/>
        <c:ser>
          <c:idx val="0"/>
          <c:order val="0"/>
          <c:tx>
            <c:strRef>
              <c:f>'djur och företag'!$Q$43</c:f>
              <c:strCache>
                <c:ptCount val="1"/>
                <c:pt idx="0">
                  <c:v>Slaktgrisar</c:v>
                </c:pt>
              </c:strCache>
            </c:strRef>
          </c:tx>
          <c:spPr>
            <a:solidFill>
              <a:schemeClr val="accent1"/>
            </a:solidFill>
            <a:ln w="3175">
              <a:solidFill>
                <a:schemeClr val="accent1"/>
              </a:solidFill>
            </a:ln>
            <a:effectLst/>
          </c:spPr>
          <c:invertIfNegative val="0"/>
          <c:cat>
            <c:strRef>
              <c:f>'djur och företag'!$R$41:$AC$41</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strCache>
            </c:strRef>
          </c:cat>
          <c:val>
            <c:numRef>
              <c:f>'djur och företag'!$R$43:$AC$43</c:f>
              <c:numCache>
                <c:formatCode>#,##0</c:formatCode>
                <c:ptCount val="12"/>
                <c:pt idx="0">
                  <c:v>1065</c:v>
                </c:pt>
                <c:pt idx="1">
                  <c:v>1083</c:v>
                </c:pt>
                <c:pt idx="2">
                  <c:v>982</c:v>
                </c:pt>
                <c:pt idx="3">
                  <c:v>1019</c:v>
                </c:pt>
                <c:pt idx="4">
                  <c:v>1014</c:v>
                </c:pt>
                <c:pt idx="5">
                  <c:v>1057</c:v>
                </c:pt>
                <c:pt idx="6">
                  <c:v>896</c:v>
                </c:pt>
                <c:pt idx="7">
                  <c:v>919</c:v>
                </c:pt>
                <c:pt idx="8">
                  <c:v>898</c:v>
                </c:pt>
                <c:pt idx="9">
                  <c:v>941</c:v>
                </c:pt>
                <c:pt idx="10">
                  <c:v>860</c:v>
                </c:pt>
                <c:pt idx="11">
                  <c:v>889</c:v>
                </c:pt>
              </c:numCache>
            </c:numRef>
          </c:val>
          <c:extLst>
            <c:ext xmlns:c16="http://schemas.microsoft.com/office/drawing/2014/chart" uri="{C3380CC4-5D6E-409C-BE32-E72D297353CC}">
              <c16:uniqueId val="{00000000-86CA-465E-9D1F-AF4A057D6842}"/>
            </c:ext>
          </c:extLst>
        </c:ser>
        <c:dLbls>
          <c:showLegendKey val="0"/>
          <c:showVal val="0"/>
          <c:showCatName val="0"/>
          <c:showSerName val="0"/>
          <c:showPercent val="0"/>
          <c:showBubbleSize val="0"/>
        </c:dLbls>
        <c:gapWidth val="110"/>
        <c:overlap val="-25"/>
        <c:axId val="800228943"/>
        <c:axId val="832394911"/>
      </c:barChart>
      <c:catAx>
        <c:axId val="8002289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832394911"/>
        <c:crosses val="autoZero"/>
        <c:auto val="1"/>
        <c:lblAlgn val="ctr"/>
        <c:lblOffset val="100"/>
        <c:noMultiLvlLbl val="0"/>
      </c:catAx>
      <c:valAx>
        <c:axId val="83239491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solidFill>
              <a:srgbClr val="D9D9D9"/>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800228943"/>
        <c:crosses val="autoZero"/>
        <c:crossBetween val="between"/>
      </c:valAx>
      <c:spPr>
        <a:noFill/>
        <a:ln>
          <a:noFill/>
        </a:ln>
        <a:effectLst/>
      </c:spPr>
    </c:plotArea>
    <c:plotVisOnly val="1"/>
    <c:dispBlanksAs val="gap"/>
    <c:showDLblsOverMax val="0"/>
    <c:extLst/>
  </c:chart>
  <c:spPr>
    <a:solidFill>
      <a:srgbClr val="F5F1E7"/>
    </a:solidFill>
    <a:ln w="9525" cap="flat" cmpd="sng" algn="ctr">
      <a:noFill/>
      <a:round/>
    </a:ln>
    <a:effectLst/>
  </c:spPr>
  <c:txPr>
    <a:bodyPr/>
    <a:lstStyle/>
    <a:p>
      <a:pPr>
        <a:defRPr sz="800">
          <a:latin typeface="Arial" panose="020B0604020202020204" pitchFamily="34" charset="0"/>
          <a:cs typeface="Arial" panose="020B0604020202020204" pitchFamily="34" charset="0"/>
        </a:defRPr>
      </a:pPr>
      <a:endParaRPr lang="sv-SE"/>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sz="1700" dirty="0">
                <a:solidFill>
                  <a:schemeClr val="tx1"/>
                </a:solidFill>
              </a:rPr>
              <a:t>Antal </a:t>
            </a:r>
            <a:r>
              <a:rPr lang="en-US" sz="1700" dirty="0" err="1">
                <a:solidFill>
                  <a:schemeClr val="tx1"/>
                </a:solidFill>
              </a:rPr>
              <a:t>slaktade</a:t>
            </a:r>
            <a:r>
              <a:rPr lang="en-US" sz="1700" dirty="0">
                <a:solidFill>
                  <a:schemeClr val="tx1"/>
                </a:solidFill>
              </a:rPr>
              <a:t> </a:t>
            </a:r>
            <a:r>
              <a:rPr lang="en-US" sz="1700" dirty="0" err="1">
                <a:solidFill>
                  <a:schemeClr val="tx1"/>
                </a:solidFill>
              </a:rPr>
              <a:t>grisar</a:t>
            </a:r>
            <a:r>
              <a:rPr lang="en-US" sz="1700" dirty="0">
                <a:solidFill>
                  <a:schemeClr val="tx1"/>
                </a:solidFill>
              </a:rPr>
              <a:t>, 1 000−tal </a:t>
            </a:r>
          </a:p>
          <a:p>
            <a:pPr>
              <a:defRPr>
                <a:solidFill>
                  <a:schemeClr val="tx1"/>
                </a:solidFill>
              </a:defRPr>
            </a:pPr>
            <a:r>
              <a:rPr lang="en-US" sz="1700" dirty="0">
                <a:solidFill>
                  <a:schemeClr val="tx1"/>
                </a:solidFill>
              </a:rPr>
              <a:t>2013</a:t>
            </a:r>
            <a:r>
              <a:rPr lang="sv-SE" sz="1400" b="0" i="0" u="none" strike="noStrike" baseline="0" dirty="0">
                <a:effectLst/>
              </a:rPr>
              <a:t>  −  </a:t>
            </a:r>
            <a:r>
              <a:rPr lang="en-US" sz="1700" dirty="0">
                <a:solidFill>
                  <a:schemeClr val="tx1"/>
                </a:solidFill>
              </a:rPr>
              <a:t>2024</a:t>
            </a:r>
          </a:p>
        </c:rich>
      </c:tx>
      <c:layout>
        <c:manualLayout>
          <c:xMode val="edge"/>
          <c:yMode val="edge"/>
          <c:x val="0.25028823392391353"/>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sv-SE"/>
        </a:p>
      </c:txPr>
    </c:title>
    <c:autoTitleDeleted val="0"/>
    <c:plotArea>
      <c:layout/>
      <c:barChart>
        <c:barDir val="col"/>
        <c:grouping val="clustered"/>
        <c:varyColors val="0"/>
        <c:ser>
          <c:idx val="0"/>
          <c:order val="0"/>
          <c:tx>
            <c:strRef>
              <c:f>produktion!$A$3</c:f>
              <c:strCache>
                <c:ptCount val="1"/>
                <c:pt idx="0">
                  <c:v>Slaktade hela kroppar, 1 000-tal</c:v>
                </c:pt>
              </c:strCache>
            </c:strRef>
          </c:tx>
          <c:spPr>
            <a:solidFill>
              <a:schemeClr val="accent1"/>
            </a:solidFill>
            <a:ln>
              <a:noFill/>
            </a:ln>
            <a:effectLst/>
          </c:spPr>
          <c:invertIfNegative val="0"/>
          <c:cat>
            <c:strRef>
              <c:f>produktion!$Z$2:$AK$2</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strCache>
            </c:strRef>
          </c:cat>
          <c:val>
            <c:numRef>
              <c:f>produktion!$Z$3:$AK$3</c:f>
              <c:numCache>
                <c:formatCode>#,##0</c:formatCode>
                <c:ptCount val="12"/>
                <c:pt idx="0">
                  <c:v>2550.71</c:v>
                </c:pt>
                <c:pt idx="1">
                  <c:v>2562.37</c:v>
                </c:pt>
                <c:pt idx="2">
                  <c:v>2560.4499999999998</c:v>
                </c:pt>
                <c:pt idx="3">
                  <c:v>2526.5</c:v>
                </c:pt>
                <c:pt idx="4">
                  <c:v>2576.29</c:v>
                </c:pt>
                <c:pt idx="5">
                  <c:v>2646.04</c:v>
                </c:pt>
                <c:pt idx="6">
                  <c:v>2573.16</c:v>
                </c:pt>
                <c:pt idx="7">
                  <c:v>2622.8</c:v>
                </c:pt>
                <c:pt idx="8">
                  <c:v>2651.11</c:v>
                </c:pt>
                <c:pt idx="9">
                  <c:v>2672.4</c:v>
                </c:pt>
                <c:pt idx="10">
                  <c:v>2571.35</c:v>
                </c:pt>
                <c:pt idx="11">
                  <c:v>2579.13</c:v>
                </c:pt>
              </c:numCache>
            </c:numRef>
          </c:val>
          <c:extLst>
            <c:ext xmlns:c16="http://schemas.microsoft.com/office/drawing/2014/chart" uri="{C3380CC4-5D6E-409C-BE32-E72D297353CC}">
              <c16:uniqueId val="{00000000-FA6E-4240-8CEB-EFF6793B88A0}"/>
            </c:ext>
          </c:extLst>
        </c:ser>
        <c:dLbls>
          <c:showLegendKey val="0"/>
          <c:showVal val="0"/>
          <c:showCatName val="0"/>
          <c:showSerName val="0"/>
          <c:showPercent val="0"/>
          <c:showBubbleSize val="0"/>
        </c:dLbls>
        <c:gapWidth val="150"/>
        <c:axId val="1484446495"/>
        <c:axId val="1273471919"/>
      </c:barChart>
      <c:catAx>
        <c:axId val="14844464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crossAx val="1273471919"/>
        <c:crosses val="autoZero"/>
        <c:auto val="1"/>
        <c:lblAlgn val="ctr"/>
        <c:lblOffset val="100"/>
        <c:noMultiLvlLbl val="0"/>
      </c:catAx>
      <c:valAx>
        <c:axId val="1273471919"/>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crossAx val="14844464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960" b="0" i="0" u="none" strike="noStrike" kern="1200" spc="0" baseline="0">
                <a:solidFill>
                  <a:schemeClr val="tx1"/>
                </a:solidFill>
                <a:latin typeface="Arial" panose="020B0604020202020204" pitchFamily="34" charset="0"/>
                <a:ea typeface="+mn-ea"/>
                <a:cs typeface="Arial" panose="020B0604020202020204" pitchFamily="34" charset="0"/>
              </a:defRPr>
            </a:pPr>
            <a:r>
              <a:rPr lang="sv-SE" sz="1700" b="0" i="0" baseline="0" dirty="0">
                <a:solidFill>
                  <a:schemeClr val="tx1"/>
                </a:solidFill>
                <a:effectLst/>
              </a:rPr>
              <a:t>Produktionsvärde (i miljoner SEK) av gris 2013 − 2024 </a:t>
            </a:r>
            <a:endParaRPr lang="sv-SE" sz="1700" dirty="0">
              <a:solidFill>
                <a:schemeClr val="tx1"/>
              </a:solidFill>
              <a:effectLst/>
            </a:endParaRPr>
          </a:p>
        </c:rich>
      </c:tx>
      <c:layout>
        <c:manualLayout>
          <c:xMode val="edge"/>
          <c:yMode val="edge"/>
          <c:x val="0.11141666666666668"/>
          <c:y val="0"/>
        </c:manualLayout>
      </c:layout>
      <c:overlay val="0"/>
      <c:spPr>
        <a:noFill/>
        <a:ln>
          <a:noFill/>
        </a:ln>
        <a:effectLst/>
      </c:spPr>
      <c:txPr>
        <a:bodyPr rot="0" spcFirstLastPara="1" vertOverflow="ellipsis" vert="horz" wrap="square" anchor="ctr" anchorCtr="1"/>
        <a:lstStyle/>
        <a:p>
          <a:pPr>
            <a:defRPr sz="960" b="0" i="0" u="none" strike="noStrike" kern="1200" spc="0" baseline="0">
              <a:solidFill>
                <a:schemeClr val="tx1"/>
              </a:solidFill>
              <a:latin typeface="Arial" panose="020B0604020202020204" pitchFamily="34" charset="0"/>
              <a:ea typeface="+mn-ea"/>
              <a:cs typeface="Arial" panose="020B0604020202020204" pitchFamily="34" charset="0"/>
            </a:defRPr>
          </a:pPr>
          <a:endParaRPr lang="sv-SE"/>
        </a:p>
      </c:txPr>
    </c:title>
    <c:autoTitleDeleted val="0"/>
    <c:plotArea>
      <c:layout>
        <c:manualLayout>
          <c:layoutTarget val="inner"/>
          <c:xMode val="edge"/>
          <c:yMode val="edge"/>
          <c:x val="9.2793963254593173E-2"/>
          <c:y val="0.21471381531853972"/>
          <c:w val="0.87665048118985123"/>
          <c:h val="0.64891243140062038"/>
        </c:manualLayout>
      </c:layout>
      <c:lineChart>
        <c:grouping val="standard"/>
        <c:varyColors val="0"/>
        <c:ser>
          <c:idx val="0"/>
          <c:order val="0"/>
          <c:tx>
            <c:strRef>
              <c:f>värde!$B$11</c:f>
              <c:strCache>
                <c:ptCount val="1"/>
                <c:pt idx="0">
                  <c:v>Pigs</c:v>
                </c:pt>
              </c:strCache>
            </c:strRef>
          </c:tx>
          <c:spPr>
            <a:ln w="28575" cap="rnd">
              <a:solidFill>
                <a:schemeClr val="accent1"/>
              </a:solidFill>
              <a:round/>
            </a:ln>
            <a:effectLst/>
          </c:spPr>
          <c:marker>
            <c:symbol val="none"/>
          </c:marker>
          <c:cat>
            <c:numRef>
              <c:f>värde!$C$1:$N$1</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värde!$C$11:$N$11</c:f>
              <c:numCache>
                <c:formatCode>#,##0</c:formatCode>
                <c:ptCount val="12"/>
                <c:pt idx="0">
                  <c:v>4275.4799999999996</c:v>
                </c:pt>
                <c:pt idx="1">
                  <c:v>3902.76</c:v>
                </c:pt>
                <c:pt idx="2">
                  <c:v>3931.03</c:v>
                </c:pt>
                <c:pt idx="3">
                  <c:v>4279.2299999999996</c:v>
                </c:pt>
                <c:pt idx="4">
                  <c:v>4384.08</c:v>
                </c:pt>
                <c:pt idx="5">
                  <c:v>4434.55</c:v>
                </c:pt>
                <c:pt idx="6">
                  <c:v>4336.3</c:v>
                </c:pt>
                <c:pt idx="7">
                  <c:v>4870.58</c:v>
                </c:pt>
                <c:pt idx="8">
                  <c:v>5095.13</c:v>
                </c:pt>
                <c:pt idx="9">
                  <c:v>6049.29</c:v>
                </c:pt>
                <c:pt idx="10">
                  <c:v>6179.72</c:v>
                </c:pt>
                <c:pt idx="11">
                  <c:v>6659.81</c:v>
                </c:pt>
              </c:numCache>
            </c:numRef>
          </c:val>
          <c:smooth val="0"/>
          <c:extLst>
            <c:ext xmlns:c16="http://schemas.microsoft.com/office/drawing/2014/chart" uri="{C3380CC4-5D6E-409C-BE32-E72D297353CC}">
              <c16:uniqueId val="{00000000-9AC7-463C-8294-5B74591B31C2}"/>
            </c:ext>
          </c:extLst>
        </c:ser>
        <c:dLbls>
          <c:showLegendKey val="0"/>
          <c:showVal val="0"/>
          <c:showCatName val="0"/>
          <c:showSerName val="0"/>
          <c:showPercent val="0"/>
          <c:showBubbleSize val="0"/>
        </c:dLbls>
        <c:smooth val="0"/>
        <c:axId val="1074040239"/>
        <c:axId val="832429023"/>
      </c:lineChart>
      <c:catAx>
        <c:axId val="10740402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832429023"/>
        <c:crosses val="autoZero"/>
        <c:auto val="1"/>
        <c:lblAlgn val="ctr"/>
        <c:lblOffset val="100"/>
        <c:noMultiLvlLbl val="0"/>
      </c:catAx>
      <c:valAx>
        <c:axId val="83242902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solidFill>
              <a:srgbClr val="D9D9D9"/>
            </a:solid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1074040239"/>
        <c:crosses val="autoZero"/>
        <c:crossBetween val="between"/>
      </c:valAx>
      <c:spPr>
        <a:noFill/>
        <a:ln>
          <a:noFill/>
        </a:ln>
        <a:effectLst/>
      </c:spPr>
    </c:plotArea>
    <c:plotVisOnly val="1"/>
    <c:dispBlanksAs val="gap"/>
    <c:showDLblsOverMax val="0"/>
    <c:extLst/>
  </c:chart>
  <c:spPr>
    <a:solidFill>
      <a:srgbClr val="F5F1E7"/>
    </a:solidFill>
    <a:ln w="9525" cap="flat" cmpd="sng" algn="ctr">
      <a:noFill/>
      <a:round/>
    </a:ln>
    <a:effectLst/>
  </c:spPr>
  <c:txPr>
    <a:bodyPr/>
    <a:lstStyle/>
    <a:p>
      <a:pPr>
        <a:defRPr sz="800">
          <a:latin typeface="Arial" panose="020B0604020202020204" pitchFamily="34" charset="0"/>
          <a:cs typeface="Arial" panose="020B0604020202020204" pitchFamily="34" charset="0"/>
        </a:defRPr>
      </a:pPr>
      <a:endParaRPr lang="sv-SE"/>
    </a:p>
  </c:txPr>
  <c:externalData r:id="rId4">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700" b="0" i="0" u="none" strike="noStrike" kern="1200" spc="0" baseline="0">
                <a:solidFill>
                  <a:schemeClr val="tx1"/>
                </a:solidFill>
                <a:latin typeface="+mn-lt"/>
                <a:ea typeface="+mn-ea"/>
                <a:cs typeface="+mn-cs"/>
              </a:defRPr>
            </a:pPr>
            <a:r>
              <a:rPr lang="en-US" sz="1700" dirty="0">
                <a:solidFill>
                  <a:schemeClr val="tx1"/>
                </a:solidFill>
              </a:rPr>
              <a:t>Kvantitet </a:t>
            </a:r>
            <a:r>
              <a:rPr lang="en-US" sz="1700" dirty="0" err="1">
                <a:solidFill>
                  <a:schemeClr val="tx1"/>
                </a:solidFill>
              </a:rPr>
              <a:t>slaktade</a:t>
            </a:r>
            <a:r>
              <a:rPr lang="en-US" sz="1700" dirty="0">
                <a:solidFill>
                  <a:schemeClr val="tx1"/>
                </a:solidFill>
              </a:rPr>
              <a:t> </a:t>
            </a:r>
            <a:r>
              <a:rPr lang="en-US" sz="1700" dirty="0" err="1">
                <a:solidFill>
                  <a:schemeClr val="tx1"/>
                </a:solidFill>
              </a:rPr>
              <a:t>grisar</a:t>
            </a:r>
            <a:r>
              <a:rPr lang="en-US" sz="1700" dirty="0">
                <a:solidFill>
                  <a:schemeClr val="tx1"/>
                </a:solidFill>
              </a:rPr>
              <a:t> 1 000−tal ton 2013</a:t>
            </a:r>
            <a:r>
              <a:rPr lang="sv-SE" sz="1700" b="0" i="0" u="none" strike="noStrike" baseline="0" dirty="0">
                <a:effectLst/>
              </a:rPr>
              <a:t> − </a:t>
            </a:r>
            <a:r>
              <a:rPr lang="en-US" sz="1700" dirty="0">
                <a:solidFill>
                  <a:schemeClr val="tx1"/>
                </a:solidFill>
              </a:rPr>
              <a:t>2024</a:t>
            </a:r>
          </a:p>
        </c:rich>
      </c:tx>
      <c:overlay val="0"/>
      <c:spPr>
        <a:noFill/>
        <a:ln>
          <a:noFill/>
        </a:ln>
        <a:effectLst/>
      </c:spPr>
      <c:txPr>
        <a:bodyPr rot="0" spcFirstLastPara="1" vertOverflow="ellipsis" vert="horz" wrap="square" anchor="ctr" anchorCtr="1"/>
        <a:lstStyle/>
        <a:p>
          <a:pPr>
            <a:defRPr sz="1700" b="0" i="0" u="none" strike="noStrike" kern="1200" spc="0" baseline="0">
              <a:solidFill>
                <a:schemeClr val="tx1"/>
              </a:solidFill>
              <a:latin typeface="+mn-lt"/>
              <a:ea typeface="+mn-ea"/>
              <a:cs typeface="+mn-cs"/>
            </a:defRPr>
          </a:pPr>
          <a:endParaRPr lang="sv-SE"/>
        </a:p>
      </c:txPr>
    </c:title>
    <c:autoTitleDeleted val="0"/>
    <c:plotArea>
      <c:layout/>
      <c:lineChart>
        <c:grouping val="standard"/>
        <c:varyColors val="0"/>
        <c:ser>
          <c:idx val="0"/>
          <c:order val="0"/>
          <c:tx>
            <c:strRef>
              <c:f>produktion!$A$4</c:f>
              <c:strCache>
                <c:ptCount val="1"/>
                <c:pt idx="0">
                  <c:v>Kvantitet, 1 000 ton</c:v>
                </c:pt>
              </c:strCache>
            </c:strRef>
          </c:tx>
          <c:spPr>
            <a:ln w="28575" cap="rnd">
              <a:solidFill>
                <a:schemeClr val="accent1"/>
              </a:solidFill>
              <a:round/>
            </a:ln>
            <a:effectLst/>
          </c:spPr>
          <c:marker>
            <c:symbol val="none"/>
          </c:marker>
          <c:cat>
            <c:strRef>
              <c:f>produktion!$Z$2:$AK$2</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strCache>
            </c:strRef>
          </c:cat>
          <c:val>
            <c:numRef>
              <c:f>produktion!$Z$4:$AK$4</c:f>
              <c:numCache>
                <c:formatCode>#,##0</c:formatCode>
                <c:ptCount val="12"/>
                <c:pt idx="0">
                  <c:v>234.1</c:v>
                </c:pt>
                <c:pt idx="1">
                  <c:v>236.2</c:v>
                </c:pt>
                <c:pt idx="2">
                  <c:v>233.5</c:v>
                </c:pt>
                <c:pt idx="3">
                  <c:v>232.8</c:v>
                </c:pt>
                <c:pt idx="4">
                  <c:v>240.7</c:v>
                </c:pt>
                <c:pt idx="5">
                  <c:v>249.79</c:v>
                </c:pt>
                <c:pt idx="6">
                  <c:v>240.29</c:v>
                </c:pt>
                <c:pt idx="7">
                  <c:v>246.54</c:v>
                </c:pt>
                <c:pt idx="8">
                  <c:v>252.55</c:v>
                </c:pt>
                <c:pt idx="9">
                  <c:v>254.25</c:v>
                </c:pt>
                <c:pt idx="10">
                  <c:v>243.44</c:v>
                </c:pt>
                <c:pt idx="11">
                  <c:v>245.69</c:v>
                </c:pt>
              </c:numCache>
            </c:numRef>
          </c:val>
          <c:smooth val="0"/>
          <c:extLst>
            <c:ext xmlns:c16="http://schemas.microsoft.com/office/drawing/2014/chart" uri="{C3380CC4-5D6E-409C-BE32-E72D297353CC}">
              <c16:uniqueId val="{00000000-03CD-43D9-AEE5-A01A49B3609B}"/>
            </c:ext>
          </c:extLst>
        </c:ser>
        <c:dLbls>
          <c:showLegendKey val="0"/>
          <c:showVal val="0"/>
          <c:showCatName val="0"/>
          <c:showSerName val="0"/>
          <c:showPercent val="0"/>
          <c:showBubbleSize val="0"/>
        </c:dLbls>
        <c:smooth val="0"/>
        <c:axId val="1484446495"/>
        <c:axId val="1273471919"/>
      </c:lineChart>
      <c:catAx>
        <c:axId val="14844464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crossAx val="1273471919"/>
        <c:crosses val="autoZero"/>
        <c:auto val="1"/>
        <c:lblAlgn val="ctr"/>
        <c:lblOffset val="100"/>
        <c:noMultiLvlLbl val="0"/>
      </c:catAx>
      <c:valAx>
        <c:axId val="1273471919"/>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crossAx val="14844464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sv-SE" sz="1700" dirty="0">
                <a:solidFill>
                  <a:schemeClr val="tx1"/>
                </a:solidFill>
              </a:rPr>
              <a:t>Antal baggar och tackor samt lamm </a:t>
            </a:r>
          </a:p>
          <a:p>
            <a:pPr>
              <a:defRPr>
                <a:solidFill>
                  <a:schemeClr val="tx1"/>
                </a:solidFill>
              </a:defRPr>
            </a:pPr>
            <a:r>
              <a:rPr lang="sv-SE" sz="1700" dirty="0">
                <a:solidFill>
                  <a:schemeClr val="tx1"/>
                </a:solidFill>
              </a:rPr>
              <a:t>2013−2024</a:t>
            </a:r>
          </a:p>
        </c:rich>
      </c:tx>
      <c:layout>
        <c:manualLayout>
          <c:xMode val="edge"/>
          <c:yMode val="edge"/>
          <c:x val="9.799990218613977E-2"/>
          <c:y val="4.8426150121065378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sv-SE"/>
        </a:p>
      </c:txPr>
    </c:title>
    <c:autoTitleDeleted val="0"/>
    <c:plotArea>
      <c:layout/>
      <c:barChart>
        <c:barDir val="col"/>
        <c:grouping val="stacked"/>
        <c:varyColors val="0"/>
        <c:ser>
          <c:idx val="0"/>
          <c:order val="0"/>
          <c:tx>
            <c:strRef>
              <c:f>'djur och företag'!$B$70</c:f>
              <c:strCache>
                <c:ptCount val="1"/>
                <c:pt idx="0">
                  <c:v>Baggar och tackor</c:v>
                </c:pt>
              </c:strCache>
            </c:strRef>
          </c:tx>
          <c:spPr>
            <a:solidFill>
              <a:schemeClr val="accent1"/>
            </a:solidFill>
            <a:ln w="12700">
              <a:solidFill>
                <a:srgbClr val="2E614C"/>
              </a:solidFill>
            </a:ln>
            <a:effectLst/>
          </c:spPr>
          <c:invertIfNegative val="0"/>
          <c:cat>
            <c:strRef>
              <c:f>'djur och företag'!$C$69:$N$69</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strCache>
            </c:strRef>
          </c:cat>
          <c:val>
            <c:numRef>
              <c:f>'djur och företag'!$C$70:$N$70</c:f>
              <c:numCache>
                <c:formatCode>General</c:formatCode>
                <c:ptCount val="12"/>
                <c:pt idx="0">
                  <c:v>285520</c:v>
                </c:pt>
                <c:pt idx="1">
                  <c:v>287303</c:v>
                </c:pt>
                <c:pt idx="2">
                  <c:v>288675</c:v>
                </c:pt>
                <c:pt idx="3">
                  <c:v>281327</c:v>
                </c:pt>
                <c:pt idx="4">
                  <c:v>301468</c:v>
                </c:pt>
                <c:pt idx="5">
                  <c:v>295912</c:v>
                </c:pt>
                <c:pt idx="6">
                  <c:v>279888</c:v>
                </c:pt>
                <c:pt idx="7">
                  <c:v>263369</c:v>
                </c:pt>
                <c:pt idx="8">
                  <c:v>271638</c:v>
                </c:pt>
                <c:pt idx="9">
                  <c:v>264453</c:v>
                </c:pt>
                <c:pt idx="10">
                  <c:v>263989</c:v>
                </c:pt>
                <c:pt idx="11">
                  <c:v>240739</c:v>
                </c:pt>
              </c:numCache>
            </c:numRef>
          </c:val>
          <c:extLst>
            <c:ext xmlns:c16="http://schemas.microsoft.com/office/drawing/2014/chart" uri="{C3380CC4-5D6E-409C-BE32-E72D297353CC}">
              <c16:uniqueId val="{00000000-5CB9-49EC-8EFC-728341F0B9F9}"/>
            </c:ext>
          </c:extLst>
        </c:ser>
        <c:ser>
          <c:idx val="1"/>
          <c:order val="1"/>
          <c:tx>
            <c:strRef>
              <c:f>'djur och företag'!$B$71</c:f>
              <c:strCache>
                <c:ptCount val="1"/>
                <c:pt idx="0">
                  <c:v>Lamm</c:v>
                </c:pt>
              </c:strCache>
            </c:strRef>
          </c:tx>
          <c:spPr>
            <a:solidFill>
              <a:srgbClr val="7FC1D4"/>
            </a:solidFill>
            <a:ln w="12700">
              <a:solidFill>
                <a:srgbClr val="07708C"/>
              </a:solidFill>
            </a:ln>
            <a:effectLst/>
          </c:spPr>
          <c:invertIfNegative val="0"/>
          <c:cat>
            <c:strRef>
              <c:f>'djur och företag'!$C$69:$N$69</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strCache>
            </c:strRef>
          </c:cat>
          <c:val>
            <c:numRef>
              <c:f>'djur och företag'!$C$71:$N$71</c:f>
              <c:numCache>
                <c:formatCode>General</c:formatCode>
                <c:ptCount val="12"/>
                <c:pt idx="0">
                  <c:v>291249</c:v>
                </c:pt>
                <c:pt idx="1">
                  <c:v>301454</c:v>
                </c:pt>
                <c:pt idx="2">
                  <c:v>306078</c:v>
                </c:pt>
                <c:pt idx="3">
                  <c:v>296847</c:v>
                </c:pt>
                <c:pt idx="4">
                  <c:v>304611</c:v>
                </c:pt>
                <c:pt idx="5">
                  <c:v>291235</c:v>
                </c:pt>
                <c:pt idx="6">
                  <c:v>269002</c:v>
                </c:pt>
                <c:pt idx="7">
                  <c:v>237784</c:v>
                </c:pt>
                <c:pt idx="8">
                  <c:v>251810</c:v>
                </c:pt>
                <c:pt idx="9">
                  <c:v>245484</c:v>
                </c:pt>
                <c:pt idx="10">
                  <c:v>222093</c:v>
                </c:pt>
                <c:pt idx="11">
                  <c:v>213801</c:v>
                </c:pt>
              </c:numCache>
            </c:numRef>
          </c:val>
          <c:extLst>
            <c:ext xmlns:c16="http://schemas.microsoft.com/office/drawing/2014/chart" uri="{C3380CC4-5D6E-409C-BE32-E72D297353CC}">
              <c16:uniqueId val="{00000001-5CB9-49EC-8EFC-728341F0B9F9}"/>
            </c:ext>
          </c:extLst>
        </c:ser>
        <c:dLbls>
          <c:showLegendKey val="0"/>
          <c:showVal val="0"/>
          <c:showCatName val="0"/>
          <c:showSerName val="0"/>
          <c:showPercent val="0"/>
          <c:showBubbleSize val="0"/>
        </c:dLbls>
        <c:gapWidth val="150"/>
        <c:overlap val="100"/>
        <c:axId val="1542612447"/>
        <c:axId val="1651472335"/>
      </c:barChart>
      <c:catAx>
        <c:axId val="15426124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crossAx val="1651472335"/>
        <c:crosses val="autoZero"/>
        <c:auto val="1"/>
        <c:lblAlgn val="ctr"/>
        <c:lblOffset val="100"/>
        <c:noMultiLvlLbl val="0"/>
      </c:catAx>
      <c:valAx>
        <c:axId val="165147233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crossAx val="15426124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r>
              <a:rPr lang="en-US" sz="1700" dirty="0">
                <a:solidFill>
                  <a:schemeClr val="tx1"/>
                </a:solidFill>
              </a:rPr>
              <a:t>Antal företag</a:t>
            </a:r>
            <a:r>
              <a:rPr lang="en-US" sz="1700" baseline="0" dirty="0">
                <a:solidFill>
                  <a:schemeClr val="tx1"/>
                </a:solidFill>
              </a:rPr>
              <a:t> med </a:t>
            </a:r>
            <a:r>
              <a:rPr lang="en-US" sz="1700" baseline="0" dirty="0" err="1">
                <a:solidFill>
                  <a:schemeClr val="tx1"/>
                </a:solidFill>
              </a:rPr>
              <a:t>får</a:t>
            </a:r>
            <a:r>
              <a:rPr lang="en-US" sz="1700" dirty="0">
                <a:solidFill>
                  <a:schemeClr val="tx1"/>
                </a:solidFill>
              </a:rPr>
              <a:t> </a:t>
            </a:r>
            <a:r>
              <a:rPr lang="en-US" sz="1700" dirty="0" err="1">
                <a:solidFill>
                  <a:schemeClr val="tx1"/>
                </a:solidFill>
              </a:rPr>
              <a:t>och</a:t>
            </a:r>
            <a:r>
              <a:rPr lang="en-US" sz="1700" dirty="0">
                <a:solidFill>
                  <a:schemeClr val="tx1"/>
                </a:solidFill>
              </a:rPr>
              <a:t> </a:t>
            </a:r>
            <a:r>
              <a:rPr lang="en-US" sz="1700" dirty="0" err="1">
                <a:solidFill>
                  <a:schemeClr val="tx1"/>
                </a:solidFill>
              </a:rPr>
              <a:t>lamm</a:t>
            </a:r>
            <a:r>
              <a:rPr lang="en-US" sz="1700" dirty="0">
                <a:solidFill>
                  <a:schemeClr val="tx1"/>
                </a:solidFill>
              </a:rPr>
              <a:t> </a:t>
            </a:r>
          </a:p>
          <a:p>
            <a:pPr>
              <a:defRPr sz="1800">
                <a:solidFill>
                  <a:schemeClr val="tx1"/>
                </a:solidFill>
              </a:defRPr>
            </a:pPr>
            <a:r>
              <a:rPr lang="en-US" sz="1700" dirty="0">
                <a:solidFill>
                  <a:schemeClr val="tx1"/>
                </a:solidFill>
              </a:rPr>
              <a:t>2013−2024</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endParaRPr lang="sv-SE"/>
        </a:p>
      </c:txPr>
    </c:title>
    <c:autoTitleDeleted val="0"/>
    <c:plotArea>
      <c:layout>
        <c:manualLayout>
          <c:layoutTarget val="inner"/>
          <c:xMode val="edge"/>
          <c:yMode val="edge"/>
          <c:x val="0.1037644845237902"/>
          <c:y val="0.25876163570451616"/>
          <c:w val="0.8689063175832773"/>
          <c:h val="0.62540168908600791"/>
        </c:manualLayout>
      </c:layout>
      <c:barChart>
        <c:barDir val="col"/>
        <c:grouping val="clustered"/>
        <c:varyColors val="0"/>
        <c:ser>
          <c:idx val="0"/>
          <c:order val="0"/>
          <c:tx>
            <c:strRef>
              <c:f>'djur och företag'!$Q$72</c:f>
              <c:strCache>
                <c:ptCount val="1"/>
                <c:pt idx="0">
                  <c:v>Summa får</c:v>
                </c:pt>
              </c:strCache>
            </c:strRef>
          </c:tx>
          <c:spPr>
            <a:solidFill>
              <a:schemeClr val="accent1"/>
            </a:solidFill>
            <a:ln>
              <a:noFill/>
            </a:ln>
            <a:effectLst/>
          </c:spPr>
          <c:invertIfNegative val="0"/>
          <c:cat>
            <c:strRef>
              <c:f>'djur och företag'!$R$69:$AC$69</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strCache>
            </c:strRef>
          </c:cat>
          <c:val>
            <c:numRef>
              <c:f>'djur och företag'!$R$72:$AC$72</c:f>
              <c:numCache>
                <c:formatCode>General</c:formatCode>
                <c:ptCount val="12"/>
                <c:pt idx="0">
                  <c:v>8869</c:v>
                </c:pt>
                <c:pt idx="1">
                  <c:v>8951</c:v>
                </c:pt>
                <c:pt idx="2">
                  <c:v>9110</c:v>
                </c:pt>
                <c:pt idx="3">
                  <c:v>8724</c:v>
                </c:pt>
                <c:pt idx="4">
                  <c:v>9278</c:v>
                </c:pt>
                <c:pt idx="5">
                  <c:v>9144</c:v>
                </c:pt>
                <c:pt idx="6">
                  <c:v>8476</c:v>
                </c:pt>
                <c:pt idx="7">
                  <c:v>7956</c:v>
                </c:pt>
                <c:pt idx="8">
                  <c:v>8479</c:v>
                </c:pt>
                <c:pt idx="9">
                  <c:v>8282</c:v>
                </c:pt>
                <c:pt idx="10">
                  <c:v>8329</c:v>
                </c:pt>
                <c:pt idx="11">
                  <c:v>7763</c:v>
                </c:pt>
              </c:numCache>
            </c:numRef>
          </c:val>
          <c:extLst>
            <c:ext xmlns:c16="http://schemas.microsoft.com/office/drawing/2014/chart" uri="{C3380CC4-5D6E-409C-BE32-E72D297353CC}">
              <c16:uniqueId val="{00000000-5AF7-4D79-B4E8-C295AC06A266}"/>
            </c:ext>
          </c:extLst>
        </c:ser>
        <c:dLbls>
          <c:showLegendKey val="0"/>
          <c:showVal val="0"/>
          <c:showCatName val="0"/>
          <c:showSerName val="0"/>
          <c:showPercent val="0"/>
          <c:showBubbleSize val="0"/>
        </c:dLbls>
        <c:gapWidth val="110"/>
        <c:axId val="1540023375"/>
        <c:axId val="1543138767"/>
      </c:barChart>
      <c:catAx>
        <c:axId val="15400233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crossAx val="1543138767"/>
        <c:crosses val="autoZero"/>
        <c:auto val="1"/>
        <c:lblAlgn val="ctr"/>
        <c:lblOffset val="100"/>
        <c:noMultiLvlLbl val="0"/>
      </c:catAx>
      <c:valAx>
        <c:axId val="1543138767"/>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crossAx val="15400233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960" b="0" i="0" u="none" strike="noStrike" kern="1200" spc="0" baseline="0">
                <a:solidFill>
                  <a:schemeClr val="tx1"/>
                </a:solidFill>
                <a:latin typeface="Arial" panose="020B0604020202020204" pitchFamily="34" charset="0"/>
                <a:ea typeface="+mn-ea"/>
                <a:cs typeface="Arial" panose="020B0604020202020204" pitchFamily="34" charset="0"/>
              </a:defRPr>
            </a:pPr>
            <a:r>
              <a:rPr lang="sv-SE" sz="1700" b="0" i="0" baseline="0" dirty="0">
                <a:solidFill>
                  <a:schemeClr val="tx1"/>
                </a:solidFill>
                <a:effectLst/>
              </a:rPr>
              <a:t>Produktionsvärde (i miljoner SEK) av får och lamm  2013 − 2024 </a:t>
            </a:r>
            <a:endParaRPr lang="sv-SE" sz="1700" dirty="0">
              <a:solidFill>
                <a:schemeClr val="tx1"/>
              </a:solidFill>
              <a:effectLst/>
            </a:endParaRPr>
          </a:p>
        </c:rich>
      </c:tx>
      <c:layout>
        <c:manualLayout>
          <c:xMode val="edge"/>
          <c:yMode val="edge"/>
          <c:x val="0.11141666666666668"/>
          <c:y val="0"/>
        </c:manualLayout>
      </c:layout>
      <c:overlay val="0"/>
      <c:spPr>
        <a:noFill/>
        <a:ln>
          <a:noFill/>
        </a:ln>
        <a:effectLst/>
      </c:spPr>
      <c:txPr>
        <a:bodyPr rot="0" spcFirstLastPara="1" vertOverflow="ellipsis" vert="horz" wrap="square" anchor="ctr" anchorCtr="1"/>
        <a:lstStyle/>
        <a:p>
          <a:pPr>
            <a:defRPr sz="960" b="0" i="0" u="none" strike="noStrike" kern="1200" spc="0" baseline="0">
              <a:solidFill>
                <a:schemeClr val="tx1"/>
              </a:solidFill>
              <a:latin typeface="Arial" panose="020B0604020202020204" pitchFamily="34" charset="0"/>
              <a:ea typeface="+mn-ea"/>
              <a:cs typeface="Arial" panose="020B0604020202020204" pitchFamily="34" charset="0"/>
            </a:defRPr>
          </a:pPr>
          <a:endParaRPr lang="sv-SE"/>
        </a:p>
      </c:txPr>
    </c:title>
    <c:autoTitleDeleted val="0"/>
    <c:plotArea>
      <c:layout>
        <c:manualLayout>
          <c:layoutTarget val="inner"/>
          <c:xMode val="edge"/>
          <c:yMode val="edge"/>
          <c:x val="9.2793963254593173E-2"/>
          <c:y val="0.21471381531853972"/>
          <c:w val="0.87665048118985123"/>
          <c:h val="0.69239087641218766"/>
        </c:manualLayout>
      </c:layout>
      <c:lineChart>
        <c:grouping val="standard"/>
        <c:varyColors val="0"/>
        <c:ser>
          <c:idx val="0"/>
          <c:order val="0"/>
          <c:tx>
            <c:strRef>
              <c:f>värde!$B$12</c:f>
              <c:strCache>
                <c:ptCount val="1"/>
                <c:pt idx="0">
                  <c:v>Sheep and goats</c:v>
                </c:pt>
              </c:strCache>
            </c:strRef>
          </c:tx>
          <c:spPr>
            <a:ln w="28575" cap="rnd">
              <a:solidFill>
                <a:schemeClr val="accent1"/>
              </a:solidFill>
              <a:round/>
            </a:ln>
            <a:effectLst/>
          </c:spPr>
          <c:marker>
            <c:symbol val="none"/>
          </c:marker>
          <c:cat>
            <c:numRef>
              <c:f>värde!$C$1:$N$1</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värde!$C$12:$N$12</c:f>
              <c:numCache>
                <c:formatCode>#,##0</c:formatCode>
                <c:ptCount val="12"/>
                <c:pt idx="0">
                  <c:v>217.06</c:v>
                </c:pt>
                <c:pt idx="1">
                  <c:v>230.89</c:v>
                </c:pt>
                <c:pt idx="2">
                  <c:v>247.24</c:v>
                </c:pt>
                <c:pt idx="3">
                  <c:v>254.45</c:v>
                </c:pt>
                <c:pt idx="4">
                  <c:v>281.95999999999998</c:v>
                </c:pt>
                <c:pt idx="5">
                  <c:v>282.7</c:v>
                </c:pt>
                <c:pt idx="6">
                  <c:v>261.95</c:v>
                </c:pt>
                <c:pt idx="7">
                  <c:v>286.68</c:v>
                </c:pt>
                <c:pt idx="8">
                  <c:v>272.70999999999998</c:v>
                </c:pt>
                <c:pt idx="9">
                  <c:v>322.83</c:v>
                </c:pt>
                <c:pt idx="10">
                  <c:v>350.68</c:v>
                </c:pt>
                <c:pt idx="11">
                  <c:v>282.51</c:v>
                </c:pt>
              </c:numCache>
            </c:numRef>
          </c:val>
          <c:smooth val="0"/>
          <c:extLst>
            <c:ext xmlns:c16="http://schemas.microsoft.com/office/drawing/2014/chart" uri="{C3380CC4-5D6E-409C-BE32-E72D297353CC}">
              <c16:uniqueId val="{00000000-D322-48B3-84E6-A3933FC84F75}"/>
            </c:ext>
          </c:extLst>
        </c:ser>
        <c:dLbls>
          <c:showLegendKey val="0"/>
          <c:showVal val="0"/>
          <c:showCatName val="0"/>
          <c:showSerName val="0"/>
          <c:showPercent val="0"/>
          <c:showBubbleSize val="0"/>
        </c:dLbls>
        <c:smooth val="0"/>
        <c:axId val="1074040239"/>
        <c:axId val="832429023"/>
      </c:lineChart>
      <c:catAx>
        <c:axId val="10740402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832429023"/>
        <c:crosses val="autoZero"/>
        <c:auto val="1"/>
        <c:lblAlgn val="ctr"/>
        <c:lblOffset val="100"/>
        <c:noMultiLvlLbl val="0"/>
      </c:catAx>
      <c:valAx>
        <c:axId val="83242902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solidFill>
              <a:srgbClr val="D9D9D9"/>
            </a:solidFill>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1074040239"/>
        <c:crosses val="autoZero"/>
        <c:crossBetween val="between"/>
      </c:valAx>
      <c:spPr>
        <a:noFill/>
        <a:ln>
          <a:noFill/>
        </a:ln>
        <a:effectLst/>
      </c:spPr>
    </c:plotArea>
    <c:plotVisOnly val="1"/>
    <c:dispBlanksAs val="gap"/>
    <c:showDLblsOverMax val="0"/>
    <c:extLst/>
  </c:chart>
  <c:spPr>
    <a:solidFill>
      <a:srgbClr val="F5F1E7"/>
    </a:solidFill>
    <a:ln w="9525" cap="flat" cmpd="sng" algn="ctr">
      <a:noFill/>
      <a:round/>
    </a:ln>
    <a:effectLst/>
  </c:spPr>
  <c:txPr>
    <a:bodyPr/>
    <a:lstStyle/>
    <a:p>
      <a:pPr>
        <a:defRPr sz="800">
          <a:latin typeface="Arial" panose="020B0604020202020204" pitchFamily="34" charset="0"/>
          <a:cs typeface="Arial" panose="020B0604020202020204" pitchFamily="34" charset="0"/>
        </a:defRPr>
      </a:pPr>
      <a:endParaRPr lang="sv-SE"/>
    </a:p>
  </c:txPr>
  <c:externalData r:id="rId4">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sv-SE" sz="1700" dirty="0">
                <a:solidFill>
                  <a:schemeClr val="tx1"/>
                </a:solidFill>
              </a:rPr>
              <a:t>Antal slaktade tackor</a:t>
            </a:r>
            <a:r>
              <a:rPr lang="sv-SE" sz="1700" baseline="0" dirty="0">
                <a:solidFill>
                  <a:schemeClr val="tx1"/>
                </a:solidFill>
              </a:rPr>
              <a:t> och baggar samt lamm 2013</a:t>
            </a:r>
            <a:r>
              <a:rPr lang="sv-SE" sz="1700" b="0" i="0" u="none" strike="noStrike" baseline="0" dirty="0">
                <a:solidFill>
                  <a:schemeClr val="tx1"/>
                </a:solidFill>
                <a:effectLst/>
              </a:rPr>
              <a:t> − </a:t>
            </a:r>
            <a:r>
              <a:rPr lang="sv-SE" sz="1700" baseline="0" dirty="0">
                <a:solidFill>
                  <a:schemeClr val="tx1"/>
                </a:solidFill>
              </a:rPr>
              <a:t>2024</a:t>
            </a:r>
            <a:endParaRPr lang="sv-SE" sz="1700" dirty="0">
              <a:solidFill>
                <a:schemeClr val="tx1"/>
              </a:solidFill>
            </a:endParaRPr>
          </a:p>
        </c:rich>
      </c:tx>
      <c:layout>
        <c:manualLayout>
          <c:xMode val="edge"/>
          <c:yMode val="edge"/>
          <c:x val="0.11081233595800526"/>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sv-SE"/>
        </a:p>
      </c:txPr>
    </c:title>
    <c:autoTitleDeleted val="0"/>
    <c:plotArea>
      <c:layout>
        <c:manualLayout>
          <c:layoutTarget val="inner"/>
          <c:xMode val="edge"/>
          <c:yMode val="edge"/>
          <c:x val="8.1264216972878389E-2"/>
          <c:y val="0.21170957382543956"/>
          <c:w val="0.88818022747156611"/>
          <c:h val="0.56255495146872403"/>
        </c:manualLayout>
      </c:layout>
      <c:barChart>
        <c:barDir val="col"/>
        <c:grouping val="stacked"/>
        <c:varyColors val="0"/>
        <c:ser>
          <c:idx val="0"/>
          <c:order val="0"/>
          <c:tx>
            <c:strRef>
              <c:f>produktion!$AP$3</c:f>
              <c:strCache>
                <c:ptCount val="1"/>
                <c:pt idx="0">
                  <c:v>Tackor och baggar</c:v>
                </c:pt>
              </c:strCache>
            </c:strRef>
          </c:tx>
          <c:spPr>
            <a:solidFill>
              <a:schemeClr val="accent1"/>
            </a:solidFill>
            <a:ln w="12700">
              <a:solidFill>
                <a:srgbClr val="2E614C"/>
              </a:solidFill>
            </a:ln>
            <a:effectLst/>
          </c:spPr>
          <c:invertIfNegative val="0"/>
          <c:cat>
            <c:strRef>
              <c:f>produktion!$AQ$2:$BB$2</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strCache>
            </c:strRef>
          </c:cat>
          <c:val>
            <c:numRef>
              <c:f>produktion!$AQ$3:$BB$3</c:f>
              <c:numCache>
                <c:formatCode>#,##0</c:formatCode>
                <c:ptCount val="12"/>
                <c:pt idx="0">
                  <c:v>34.68</c:v>
                </c:pt>
                <c:pt idx="1">
                  <c:v>34.92</c:v>
                </c:pt>
                <c:pt idx="2">
                  <c:v>33.380000000000003</c:v>
                </c:pt>
                <c:pt idx="3">
                  <c:v>33.21</c:v>
                </c:pt>
                <c:pt idx="4">
                  <c:v>37.630000000000003</c:v>
                </c:pt>
                <c:pt idx="5">
                  <c:v>43.07</c:v>
                </c:pt>
                <c:pt idx="6">
                  <c:v>38.35</c:v>
                </c:pt>
                <c:pt idx="7">
                  <c:v>33.380000000000003</c:v>
                </c:pt>
                <c:pt idx="8">
                  <c:v>31.1</c:v>
                </c:pt>
                <c:pt idx="9">
                  <c:v>34.93</c:v>
                </c:pt>
                <c:pt idx="10">
                  <c:v>37.299999999999997</c:v>
                </c:pt>
                <c:pt idx="11">
                  <c:v>33.44</c:v>
                </c:pt>
              </c:numCache>
            </c:numRef>
          </c:val>
          <c:extLst>
            <c:ext xmlns:c16="http://schemas.microsoft.com/office/drawing/2014/chart" uri="{C3380CC4-5D6E-409C-BE32-E72D297353CC}">
              <c16:uniqueId val="{00000000-6D20-408F-8B68-FCD4619186C0}"/>
            </c:ext>
          </c:extLst>
        </c:ser>
        <c:ser>
          <c:idx val="1"/>
          <c:order val="1"/>
          <c:tx>
            <c:strRef>
              <c:f>produktion!$AP$4</c:f>
              <c:strCache>
                <c:ptCount val="1"/>
                <c:pt idx="0">
                  <c:v>Lamm</c:v>
                </c:pt>
              </c:strCache>
            </c:strRef>
          </c:tx>
          <c:spPr>
            <a:solidFill>
              <a:srgbClr val="7FC1D4"/>
            </a:solidFill>
            <a:ln w="12700">
              <a:solidFill>
                <a:srgbClr val="07708C"/>
              </a:solidFill>
            </a:ln>
            <a:effectLst/>
          </c:spPr>
          <c:invertIfNegative val="0"/>
          <c:cat>
            <c:strRef>
              <c:f>produktion!$AQ$2:$BB$2</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strCache>
            </c:strRef>
          </c:cat>
          <c:val>
            <c:numRef>
              <c:f>produktion!$AQ$4:$BB$4</c:f>
              <c:numCache>
                <c:formatCode>#,##0</c:formatCode>
                <c:ptCount val="12"/>
                <c:pt idx="0">
                  <c:v>217.86</c:v>
                </c:pt>
                <c:pt idx="1">
                  <c:v>222.82</c:v>
                </c:pt>
                <c:pt idx="2">
                  <c:v>222.64</c:v>
                </c:pt>
                <c:pt idx="3">
                  <c:v>217.98</c:v>
                </c:pt>
                <c:pt idx="4">
                  <c:v>223.98</c:v>
                </c:pt>
                <c:pt idx="5">
                  <c:v>237.12</c:v>
                </c:pt>
                <c:pt idx="6">
                  <c:v>213.6</c:v>
                </c:pt>
                <c:pt idx="7">
                  <c:v>207.16</c:v>
                </c:pt>
                <c:pt idx="8">
                  <c:v>195.97</c:v>
                </c:pt>
                <c:pt idx="9">
                  <c:v>191.98</c:v>
                </c:pt>
                <c:pt idx="10">
                  <c:v>191.42</c:v>
                </c:pt>
                <c:pt idx="11">
                  <c:v>167.75</c:v>
                </c:pt>
              </c:numCache>
            </c:numRef>
          </c:val>
          <c:extLst>
            <c:ext xmlns:c16="http://schemas.microsoft.com/office/drawing/2014/chart" uri="{C3380CC4-5D6E-409C-BE32-E72D297353CC}">
              <c16:uniqueId val="{00000001-6D20-408F-8B68-FCD4619186C0}"/>
            </c:ext>
          </c:extLst>
        </c:ser>
        <c:dLbls>
          <c:showLegendKey val="0"/>
          <c:showVal val="0"/>
          <c:showCatName val="0"/>
          <c:showSerName val="0"/>
          <c:showPercent val="0"/>
          <c:showBubbleSize val="0"/>
        </c:dLbls>
        <c:gapWidth val="110"/>
        <c:overlap val="100"/>
        <c:axId val="1539973775"/>
        <c:axId val="1651479407"/>
      </c:barChart>
      <c:catAx>
        <c:axId val="15399737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crossAx val="1651479407"/>
        <c:crosses val="autoZero"/>
        <c:auto val="1"/>
        <c:lblAlgn val="ctr"/>
        <c:lblOffset val="100"/>
        <c:noMultiLvlLbl val="0"/>
      </c:catAx>
      <c:valAx>
        <c:axId val="165147940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crossAx val="15399737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sv-SE" sz="1700" dirty="0">
                <a:solidFill>
                  <a:schemeClr val="tx1"/>
                </a:solidFill>
              </a:rPr>
              <a:t>Kvantitet slaktade får och lamm   </a:t>
            </a:r>
            <a:r>
              <a:rPr lang="sv-SE" sz="1700" b="0" i="0" u="none" strike="noStrike" baseline="0" dirty="0">
                <a:solidFill>
                  <a:schemeClr val="tx1"/>
                </a:solidFill>
                <a:effectLst/>
              </a:rPr>
              <a:t>2013</a:t>
            </a:r>
            <a:r>
              <a:rPr lang="sv-SE" sz="1400" b="0" i="0" u="none" strike="noStrike" baseline="0" dirty="0">
                <a:solidFill>
                  <a:schemeClr val="tx1"/>
                </a:solidFill>
                <a:effectLst/>
              </a:rPr>
              <a:t> − </a:t>
            </a:r>
            <a:r>
              <a:rPr lang="sv-SE" sz="1700" b="0" i="0" u="none" strike="noStrike" baseline="0" dirty="0">
                <a:solidFill>
                  <a:schemeClr val="tx1"/>
                </a:solidFill>
                <a:effectLst/>
              </a:rPr>
              <a:t>2024, </a:t>
            </a:r>
            <a:r>
              <a:rPr lang="sv-SE" sz="1700" dirty="0">
                <a:solidFill>
                  <a:schemeClr val="tx1"/>
                </a:solidFill>
              </a:rPr>
              <a:t>1000 tal ton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sv-SE"/>
        </a:p>
      </c:txPr>
    </c:title>
    <c:autoTitleDeleted val="0"/>
    <c:plotArea>
      <c:layout/>
      <c:barChart>
        <c:barDir val="col"/>
        <c:grouping val="stacked"/>
        <c:varyColors val="0"/>
        <c:ser>
          <c:idx val="0"/>
          <c:order val="0"/>
          <c:tx>
            <c:strRef>
              <c:f>produktion!$AP$8</c:f>
              <c:strCache>
                <c:ptCount val="1"/>
                <c:pt idx="0">
                  <c:v>Får och lamm</c:v>
                </c:pt>
              </c:strCache>
            </c:strRef>
          </c:tx>
          <c:spPr>
            <a:solidFill>
              <a:schemeClr val="accent1"/>
            </a:solidFill>
            <a:ln>
              <a:noFill/>
            </a:ln>
            <a:effectLst/>
          </c:spPr>
          <c:invertIfNegative val="0"/>
          <c:cat>
            <c:strRef>
              <c:f>produktion!$AQ$2:$BB$2</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strCache>
            </c:strRef>
          </c:cat>
          <c:val>
            <c:numRef>
              <c:f>produktion!$AQ$8:$BB$8</c:f>
              <c:numCache>
                <c:formatCode>#\ ##0.0</c:formatCode>
                <c:ptCount val="12"/>
                <c:pt idx="0">
                  <c:v>4.8899999999999997</c:v>
                </c:pt>
                <c:pt idx="1">
                  <c:v>5.09</c:v>
                </c:pt>
                <c:pt idx="2">
                  <c:v>5.12</c:v>
                </c:pt>
                <c:pt idx="3">
                  <c:v>5.04</c:v>
                </c:pt>
                <c:pt idx="4">
                  <c:v>5.26</c:v>
                </c:pt>
                <c:pt idx="5">
                  <c:v>5.6</c:v>
                </c:pt>
                <c:pt idx="6">
                  <c:v>5.09</c:v>
                </c:pt>
                <c:pt idx="7">
                  <c:v>4.8600000000000003</c:v>
                </c:pt>
                <c:pt idx="8">
                  <c:v>4.72</c:v>
                </c:pt>
                <c:pt idx="9">
                  <c:v>4.67</c:v>
                </c:pt>
                <c:pt idx="10">
                  <c:v>4.7300000000000004</c:v>
                </c:pt>
                <c:pt idx="11">
                  <c:v>4.17</c:v>
                </c:pt>
              </c:numCache>
            </c:numRef>
          </c:val>
          <c:extLst>
            <c:ext xmlns:c16="http://schemas.microsoft.com/office/drawing/2014/chart" uri="{C3380CC4-5D6E-409C-BE32-E72D297353CC}">
              <c16:uniqueId val="{00000000-F729-47AE-A368-B571217CEB23}"/>
            </c:ext>
          </c:extLst>
        </c:ser>
        <c:dLbls>
          <c:showLegendKey val="0"/>
          <c:showVal val="0"/>
          <c:showCatName val="0"/>
          <c:showSerName val="0"/>
          <c:showPercent val="0"/>
          <c:showBubbleSize val="0"/>
        </c:dLbls>
        <c:gapWidth val="110"/>
        <c:overlap val="100"/>
        <c:axId val="1539973775"/>
        <c:axId val="1651479407"/>
      </c:barChart>
      <c:catAx>
        <c:axId val="15399737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crossAx val="1651479407"/>
        <c:crosses val="autoZero"/>
        <c:auto val="1"/>
        <c:lblAlgn val="ctr"/>
        <c:lblOffset val="100"/>
        <c:noMultiLvlLbl val="0"/>
      </c:catAx>
      <c:valAx>
        <c:axId val="1651479407"/>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crossAx val="15399737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1500" b="0" i="0" baseline="0" dirty="0">
                <a:solidFill>
                  <a:schemeClr val="tx1"/>
                </a:solidFill>
                <a:effectLst/>
              </a:rPr>
              <a:t>Areal jordbruksmark  brukad med ekologiska produktionsmetoder 2013 − 2024, Hektar</a:t>
            </a:r>
            <a:endParaRPr lang="sv-SE" sz="1500" dirty="0">
              <a:solidFill>
                <a:schemeClr val="tx1"/>
              </a:solidFill>
              <a:effectLst/>
            </a:endParaRPr>
          </a:p>
        </c:rich>
      </c:tx>
      <c:layout>
        <c:manualLayout>
          <c:xMode val="edge"/>
          <c:yMode val="edge"/>
          <c:x val="0.12249985273037878"/>
          <c:y val="3.9860494546331074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manualLayout>
          <c:layoutTarget val="inner"/>
          <c:xMode val="edge"/>
          <c:yMode val="edge"/>
          <c:x val="0.10428795340511765"/>
          <c:y val="0.19979101358411702"/>
          <c:w val="0.84621833931535939"/>
          <c:h val="0.61659549609590325"/>
        </c:manualLayout>
      </c:layout>
      <c:areaChart>
        <c:grouping val="stacked"/>
        <c:varyColors val="0"/>
        <c:ser>
          <c:idx val="0"/>
          <c:order val="0"/>
          <c:tx>
            <c:strRef>
              <c:f>'ekologisk odling'!$A$2</c:f>
              <c:strCache>
                <c:ptCount val="1"/>
                <c:pt idx="0">
                  <c:v>Omställd mark</c:v>
                </c:pt>
              </c:strCache>
            </c:strRef>
          </c:tx>
          <c:spPr>
            <a:solidFill>
              <a:schemeClr val="accent1"/>
            </a:solidFill>
            <a:ln>
              <a:solidFill>
                <a:schemeClr val="accent1"/>
              </a:solidFill>
            </a:ln>
            <a:effectLst/>
          </c:spPr>
          <c:cat>
            <c:strRef>
              <c:f>'ekologisk odling'!$B$1:$M$1</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strCache>
            </c:strRef>
          </c:cat>
          <c:val>
            <c:numRef>
              <c:f>'ekologisk odling'!$B$2:$M$2</c:f>
              <c:numCache>
                <c:formatCode>#,##0</c:formatCode>
                <c:ptCount val="12"/>
                <c:pt idx="0">
                  <c:v>460321</c:v>
                </c:pt>
                <c:pt idx="1">
                  <c:v>465301</c:v>
                </c:pt>
                <c:pt idx="2">
                  <c:v>466705</c:v>
                </c:pt>
                <c:pt idx="3">
                  <c:v>472567</c:v>
                </c:pt>
                <c:pt idx="4">
                  <c:v>495777</c:v>
                </c:pt>
                <c:pt idx="5">
                  <c:v>536533</c:v>
                </c:pt>
                <c:pt idx="6">
                  <c:v>556022</c:v>
                </c:pt>
                <c:pt idx="7">
                  <c:v>566636</c:v>
                </c:pt>
                <c:pt idx="8">
                  <c:v>570399</c:v>
                </c:pt>
                <c:pt idx="9">
                  <c:v>563982</c:v>
                </c:pt>
                <c:pt idx="10">
                  <c:v>518371</c:v>
                </c:pt>
                <c:pt idx="11">
                  <c:v>466403</c:v>
                </c:pt>
              </c:numCache>
            </c:numRef>
          </c:val>
          <c:extLst>
            <c:ext xmlns:c16="http://schemas.microsoft.com/office/drawing/2014/chart" uri="{C3380CC4-5D6E-409C-BE32-E72D297353CC}">
              <c16:uniqueId val="{00000000-C2C5-402E-BB5C-0649DE0C259D}"/>
            </c:ext>
          </c:extLst>
        </c:ser>
        <c:ser>
          <c:idx val="1"/>
          <c:order val="1"/>
          <c:tx>
            <c:strRef>
              <c:f>'ekologisk odling'!$A$3</c:f>
              <c:strCache>
                <c:ptCount val="1"/>
                <c:pt idx="0">
                  <c:v>Mark under omställning</c:v>
                </c:pt>
              </c:strCache>
            </c:strRef>
          </c:tx>
          <c:spPr>
            <a:solidFill>
              <a:srgbClr val="7FC1D4"/>
            </a:solidFill>
            <a:ln>
              <a:solidFill>
                <a:srgbClr val="07708C"/>
              </a:solidFill>
            </a:ln>
            <a:effectLst/>
          </c:spPr>
          <c:cat>
            <c:strRef>
              <c:f>'ekologisk odling'!$B$1:$M$1</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strCache>
            </c:strRef>
          </c:cat>
          <c:val>
            <c:numRef>
              <c:f>'ekologisk odling'!$B$3:$M$3</c:f>
              <c:numCache>
                <c:formatCode>#,##0</c:formatCode>
                <c:ptCount val="12"/>
                <c:pt idx="0">
                  <c:v>41202</c:v>
                </c:pt>
                <c:pt idx="1">
                  <c:v>36851</c:v>
                </c:pt>
                <c:pt idx="2">
                  <c:v>52500</c:v>
                </c:pt>
                <c:pt idx="3">
                  <c:v>80487</c:v>
                </c:pt>
                <c:pt idx="4">
                  <c:v>81412</c:v>
                </c:pt>
                <c:pt idx="5">
                  <c:v>72572</c:v>
                </c:pt>
                <c:pt idx="6">
                  <c:v>58258</c:v>
                </c:pt>
                <c:pt idx="7">
                  <c:v>44150</c:v>
                </c:pt>
                <c:pt idx="8">
                  <c:v>36496</c:v>
                </c:pt>
                <c:pt idx="9">
                  <c:v>33440</c:v>
                </c:pt>
                <c:pt idx="10">
                  <c:v>31910</c:v>
                </c:pt>
                <c:pt idx="11">
                  <c:v>29334</c:v>
                </c:pt>
              </c:numCache>
            </c:numRef>
          </c:val>
          <c:extLst>
            <c:ext xmlns:c16="http://schemas.microsoft.com/office/drawing/2014/chart" uri="{C3380CC4-5D6E-409C-BE32-E72D297353CC}">
              <c16:uniqueId val="{00000001-C2C5-402E-BB5C-0649DE0C259D}"/>
            </c:ext>
          </c:extLst>
        </c:ser>
        <c:dLbls>
          <c:showLegendKey val="0"/>
          <c:showVal val="0"/>
          <c:showCatName val="0"/>
          <c:showSerName val="0"/>
          <c:showPercent val="0"/>
          <c:showBubbleSize val="0"/>
        </c:dLbls>
        <c:axId val="133199520"/>
        <c:axId val="130385280"/>
      </c:areaChart>
      <c:catAx>
        <c:axId val="133199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sv-SE"/>
          </a:p>
        </c:txPr>
        <c:crossAx val="130385280"/>
        <c:crosses val="autoZero"/>
        <c:auto val="1"/>
        <c:lblAlgn val="ctr"/>
        <c:lblOffset val="100"/>
        <c:noMultiLvlLbl val="0"/>
      </c:catAx>
      <c:valAx>
        <c:axId val="1303852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crossAx val="133199520"/>
        <c:crosses val="autoZero"/>
        <c:crossBetween val="midCat"/>
      </c:valAx>
      <c:spPr>
        <a:noFill/>
        <a:ln>
          <a:noFill/>
        </a:ln>
        <a:effectLst/>
      </c:spPr>
    </c:plotArea>
    <c:legend>
      <c:legendPos val="b"/>
      <c:layout>
        <c:manualLayout>
          <c:xMode val="edge"/>
          <c:yMode val="edge"/>
          <c:x val="8.3195750780529015E-2"/>
          <c:y val="0.90825693810217301"/>
          <c:w val="0.83360830207944703"/>
          <c:h val="6.6664691991870917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5F1E7"/>
    </a:solidFill>
    <a:ln w="9525" cap="flat" cmpd="sng" algn="ctr">
      <a:noFill/>
      <a:round/>
    </a:ln>
    <a:effectLst/>
  </c:spPr>
  <c:txPr>
    <a:bodyPr/>
    <a:lstStyle/>
    <a:p>
      <a:pPr>
        <a:defRPr/>
      </a:pPr>
      <a:endParaRPr lang="sv-SE"/>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sz="1700" dirty="0">
                <a:solidFill>
                  <a:schemeClr val="tx1"/>
                </a:solidFill>
              </a:rPr>
              <a:t>Antal företag med </a:t>
            </a:r>
            <a:r>
              <a:rPr lang="en-US" sz="1700" dirty="0" err="1">
                <a:solidFill>
                  <a:schemeClr val="tx1"/>
                </a:solidFill>
              </a:rPr>
              <a:t>slaktkycklingar</a:t>
            </a:r>
            <a:r>
              <a:rPr lang="en-US" sz="1700" baseline="0" dirty="0">
                <a:solidFill>
                  <a:schemeClr val="tx1"/>
                </a:solidFill>
              </a:rPr>
              <a:t> 2013 − 2024</a:t>
            </a:r>
            <a:endParaRPr lang="en-US" sz="1700" dirty="0">
              <a:solidFill>
                <a:schemeClr val="tx1"/>
              </a:solidFill>
            </a:endParaRPr>
          </a:p>
        </c:rich>
      </c:tx>
      <c:layout>
        <c:manualLayout>
          <c:xMode val="edge"/>
          <c:yMode val="edge"/>
          <c:x val="0.14520122484689413"/>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sv-SE"/>
        </a:p>
      </c:txPr>
    </c:title>
    <c:autoTitleDeleted val="0"/>
    <c:plotArea>
      <c:layout>
        <c:manualLayout>
          <c:layoutTarget val="inner"/>
          <c:xMode val="edge"/>
          <c:yMode val="edge"/>
          <c:x val="6.7375328083989508E-2"/>
          <c:y val="0.20879629629629629"/>
          <c:w val="0.9159580052493439"/>
          <c:h val="0.68944444444444442"/>
        </c:manualLayout>
      </c:layout>
      <c:barChart>
        <c:barDir val="col"/>
        <c:grouping val="clustered"/>
        <c:varyColors val="0"/>
        <c:ser>
          <c:idx val="0"/>
          <c:order val="0"/>
          <c:tx>
            <c:strRef>
              <c:f>'djur och företag'!$B$83</c:f>
              <c:strCache>
                <c:ptCount val="1"/>
                <c:pt idx="0">
                  <c:v>Slaktkycklingar</c:v>
                </c:pt>
              </c:strCache>
            </c:strRef>
          </c:tx>
          <c:spPr>
            <a:solidFill>
              <a:schemeClr val="accent1"/>
            </a:solidFill>
            <a:ln>
              <a:noFill/>
            </a:ln>
            <a:effectLst/>
          </c:spPr>
          <c:invertIfNegative val="0"/>
          <c:cat>
            <c:strRef>
              <c:f>'djur och företag'!$Q$80:$AB$80</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strCache>
            </c:strRef>
          </c:cat>
          <c:val>
            <c:numRef>
              <c:f>'djur och företag'!$Q$83:$AB$83</c:f>
              <c:numCache>
                <c:formatCode>General</c:formatCode>
                <c:ptCount val="12"/>
                <c:pt idx="0">
                  <c:v>242</c:v>
                </c:pt>
                <c:pt idx="1">
                  <c:v>260</c:v>
                </c:pt>
                <c:pt idx="2">
                  <c:v>263</c:v>
                </c:pt>
                <c:pt idx="3">
                  <c:v>198</c:v>
                </c:pt>
                <c:pt idx="4">
                  <c:v>283</c:v>
                </c:pt>
                <c:pt idx="5">
                  <c:v>213</c:v>
                </c:pt>
                <c:pt idx="6">
                  <c:v>202</c:v>
                </c:pt>
                <c:pt idx="7">
                  <c:v>186</c:v>
                </c:pt>
                <c:pt idx="8">
                  <c:v>171</c:v>
                </c:pt>
                <c:pt idx="9">
                  <c:v>212</c:v>
                </c:pt>
                <c:pt idx="10">
                  <c:v>214</c:v>
                </c:pt>
                <c:pt idx="11">
                  <c:v>212</c:v>
                </c:pt>
              </c:numCache>
            </c:numRef>
          </c:val>
          <c:extLst>
            <c:ext xmlns:c16="http://schemas.microsoft.com/office/drawing/2014/chart" uri="{C3380CC4-5D6E-409C-BE32-E72D297353CC}">
              <c16:uniqueId val="{00000000-1399-4E93-B486-3EC687D0F023}"/>
            </c:ext>
          </c:extLst>
        </c:ser>
        <c:dLbls>
          <c:showLegendKey val="0"/>
          <c:showVal val="0"/>
          <c:showCatName val="0"/>
          <c:showSerName val="0"/>
          <c:showPercent val="0"/>
          <c:showBubbleSize val="0"/>
        </c:dLbls>
        <c:gapWidth val="110"/>
        <c:axId val="1815513503"/>
        <c:axId val="1647035807"/>
      </c:barChart>
      <c:catAx>
        <c:axId val="1815513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crossAx val="1647035807"/>
        <c:crosses val="autoZero"/>
        <c:auto val="1"/>
        <c:lblAlgn val="ctr"/>
        <c:lblOffset val="100"/>
        <c:noMultiLvlLbl val="0"/>
      </c:catAx>
      <c:valAx>
        <c:axId val="16470358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crossAx val="18155135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960" b="0" i="0" u="none" strike="noStrike" kern="1200" spc="0" baseline="0">
                <a:solidFill>
                  <a:schemeClr val="tx1"/>
                </a:solidFill>
                <a:latin typeface="Arial" panose="020B0604020202020204" pitchFamily="34" charset="0"/>
                <a:ea typeface="+mn-ea"/>
                <a:cs typeface="Arial" panose="020B0604020202020204" pitchFamily="34" charset="0"/>
              </a:defRPr>
            </a:pPr>
            <a:r>
              <a:rPr lang="sv-SE" sz="1700" b="0" i="0" baseline="0" dirty="0">
                <a:solidFill>
                  <a:schemeClr val="tx1"/>
                </a:solidFill>
                <a:effectLst/>
              </a:rPr>
              <a:t>Produktionsvärde (i miljoner SEK) av fjäderfäkött, 2013 − 2024 </a:t>
            </a:r>
            <a:endParaRPr lang="sv-SE" sz="1700" dirty="0">
              <a:solidFill>
                <a:schemeClr val="tx1"/>
              </a:solidFill>
              <a:effectLst/>
            </a:endParaRPr>
          </a:p>
        </c:rich>
      </c:tx>
      <c:layout>
        <c:manualLayout>
          <c:xMode val="edge"/>
          <c:yMode val="edge"/>
          <c:x val="0.11141666666666668"/>
          <c:y val="0"/>
        </c:manualLayout>
      </c:layout>
      <c:overlay val="0"/>
      <c:spPr>
        <a:noFill/>
        <a:ln>
          <a:noFill/>
        </a:ln>
        <a:effectLst/>
      </c:spPr>
      <c:txPr>
        <a:bodyPr rot="0" spcFirstLastPara="1" vertOverflow="ellipsis" vert="horz" wrap="square" anchor="ctr" anchorCtr="1"/>
        <a:lstStyle/>
        <a:p>
          <a:pPr>
            <a:defRPr sz="960" b="0" i="0" u="none" strike="noStrike" kern="1200" spc="0" baseline="0">
              <a:solidFill>
                <a:schemeClr val="tx1"/>
              </a:solidFill>
              <a:latin typeface="Arial" panose="020B0604020202020204" pitchFamily="34" charset="0"/>
              <a:ea typeface="+mn-ea"/>
              <a:cs typeface="Arial" panose="020B0604020202020204" pitchFamily="34" charset="0"/>
            </a:defRPr>
          </a:pPr>
          <a:endParaRPr lang="sv-SE"/>
        </a:p>
      </c:txPr>
    </c:title>
    <c:autoTitleDeleted val="0"/>
    <c:plotArea>
      <c:layout>
        <c:manualLayout>
          <c:layoutTarget val="inner"/>
          <c:xMode val="edge"/>
          <c:yMode val="edge"/>
          <c:x val="9.2793963254593173E-2"/>
          <c:y val="0.24947599371860701"/>
          <c:w val="0.87665048118985123"/>
          <c:h val="0.61415006292530261"/>
        </c:manualLayout>
      </c:layout>
      <c:lineChart>
        <c:grouping val="standard"/>
        <c:varyColors val="0"/>
        <c:ser>
          <c:idx val="0"/>
          <c:order val="0"/>
          <c:tx>
            <c:strRef>
              <c:f>värde!$B$13</c:f>
              <c:strCache>
                <c:ptCount val="1"/>
                <c:pt idx="0">
                  <c:v>Poultry</c:v>
                </c:pt>
              </c:strCache>
            </c:strRef>
          </c:tx>
          <c:spPr>
            <a:ln w="28575" cap="rnd">
              <a:solidFill>
                <a:schemeClr val="accent1"/>
              </a:solidFill>
              <a:round/>
            </a:ln>
            <a:effectLst/>
          </c:spPr>
          <c:marker>
            <c:symbol val="none"/>
          </c:marker>
          <c:cat>
            <c:numRef>
              <c:f>värde!$C$1:$N$1</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värde!$C$13:$N$13</c:f>
              <c:numCache>
                <c:formatCode>#,##0</c:formatCode>
                <c:ptCount val="12"/>
                <c:pt idx="0">
                  <c:v>1623.66</c:v>
                </c:pt>
                <c:pt idx="1">
                  <c:v>1645.55</c:v>
                </c:pt>
                <c:pt idx="2">
                  <c:v>1751.91</c:v>
                </c:pt>
                <c:pt idx="3">
                  <c:v>1921.19</c:v>
                </c:pt>
                <c:pt idx="4">
                  <c:v>1984.27</c:v>
                </c:pt>
                <c:pt idx="5">
                  <c:v>1977.79</c:v>
                </c:pt>
                <c:pt idx="6">
                  <c:v>2234.7399999999998</c:v>
                </c:pt>
                <c:pt idx="7">
                  <c:v>2229.65</c:v>
                </c:pt>
                <c:pt idx="8">
                  <c:v>2559.52</c:v>
                </c:pt>
                <c:pt idx="9">
                  <c:v>3415.76</c:v>
                </c:pt>
                <c:pt idx="10">
                  <c:v>3454.92</c:v>
                </c:pt>
                <c:pt idx="11">
                  <c:v>3206.5</c:v>
                </c:pt>
              </c:numCache>
            </c:numRef>
          </c:val>
          <c:smooth val="0"/>
          <c:extLst>
            <c:ext xmlns:c16="http://schemas.microsoft.com/office/drawing/2014/chart" uri="{C3380CC4-5D6E-409C-BE32-E72D297353CC}">
              <c16:uniqueId val="{00000000-FAC7-4D89-8ED7-834FAAEFE489}"/>
            </c:ext>
          </c:extLst>
        </c:ser>
        <c:dLbls>
          <c:showLegendKey val="0"/>
          <c:showVal val="0"/>
          <c:showCatName val="0"/>
          <c:showSerName val="0"/>
          <c:showPercent val="0"/>
          <c:showBubbleSize val="0"/>
        </c:dLbls>
        <c:smooth val="0"/>
        <c:axId val="1074040239"/>
        <c:axId val="832429023"/>
      </c:lineChart>
      <c:catAx>
        <c:axId val="10740402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832429023"/>
        <c:crosses val="autoZero"/>
        <c:auto val="1"/>
        <c:lblAlgn val="ctr"/>
        <c:lblOffset val="100"/>
        <c:noMultiLvlLbl val="0"/>
      </c:catAx>
      <c:valAx>
        <c:axId val="83242902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solidFill>
              <a:srgbClr val="D9D9D9"/>
            </a:solid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1074040239"/>
        <c:crosses val="autoZero"/>
        <c:crossBetween val="between"/>
      </c:valAx>
      <c:spPr>
        <a:noFill/>
        <a:ln>
          <a:noFill/>
        </a:ln>
        <a:effectLst/>
      </c:spPr>
    </c:plotArea>
    <c:plotVisOnly val="1"/>
    <c:dispBlanksAs val="gap"/>
    <c:showDLblsOverMax val="0"/>
    <c:extLst/>
  </c:chart>
  <c:spPr>
    <a:solidFill>
      <a:srgbClr val="F5F1E7"/>
    </a:solidFill>
    <a:ln w="9525" cap="flat" cmpd="sng" algn="ctr">
      <a:noFill/>
      <a:round/>
    </a:ln>
    <a:effectLst/>
  </c:spPr>
  <c:txPr>
    <a:bodyPr/>
    <a:lstStyle/>
    <a:p>
      <a:pPr>
        <a:defRPr sz="800">
          <a:latin typeface="Arial" panose="020B0604020202020204" pitchFamily="34" charset="0"/>
          <a:cs typeface="Arial" panose="020B0604020202020204" pitchFamily="34" charset="0"/>
        </a:defRPr>
      </a:pPr>
      <a:endParaRPr lang="sv-SE"/>
    </a:p>
  </c:txPr>
  <c:externalData r:id="rId4">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700" b="0" i="0" u="none" strike="noStrike" kern="1200" spc="0" baseline="0">
                <a:solidFill>
                  <a:schemeClr val="tx1"/>
                </a:solidFill>
                <a:latin typeface="Arial" panose="020B0604020202020204" pitchFamily="34" charset="0"/>
                <a:ea typeface="+mn-ea"/>
                <a:cs typeface="Arial" panose="020B0604020202020204" pitchFamily="34" charset="0"/>
              </a:defRPr>
            </a:pPr>
            <a:r>
              <a:rPr lang="en-US" sz="1700" b="0" i="0" baseline="0" dirty="0">
                <a:solidFill>
                  <a:schemeClr val="tx1"/>
                </a:solidFill>
                <a:effectLst/>
              </a:rPr>
              <a:t>Slaktad kvantitet av slaktkyckling</a:t>
            </a:r>
            <a:endParaRPr lang="sv-SE" sz="1700" dirty="0">
              <a:solidFill>
                <a:schemeClr val="tx1"/>
              </a:solidFill>
              <a:effectLst/>
            </a:endParaRPr>
          </a:p>
          <a:p>
            <a:pPr>
              <a:defRPr sz="1700">
                <a:solidFill>
                  <a:schemeClr val="tx1"/>
                </a:solidFill>
              </a:defRPr>
            </a:pPr>
            <a:r>
              <a:rPr lang="en-US" sz="1700" b="0" i="0" baseline="0" dirty="0">
                <a:solidFill>
                  <a:schemeClr val="tx1"/>
                </a:solidFill>
                <a:effectLst/>
              </a:rPr>
              <a:t>2013</a:t>
            </a:r>
            <a:r>
              <a:rPr lang="sv-SE" sz="1700" b="0" i="0" baseline="0" dirty="0">
                <a:solidFill>
                  <a:schemeClr val="tx1"/>
                </a:solidFill>
                <a:effectLst/>
              </a:rPr>
              <a:t> − </a:t>
            </a:r>
            <a:r>
              <a:rPr lang="en-US" sz="1700" b="0" i="0" baseline="0" dirty="0">
                <a:solidFill>
                  <a:schemeClr val="tx1"/>
                </a:solidFill>
                <a:effectLst/>
              </a:rPr>
              <a:t>2024, 1 000 ton </a:t>
            </a:r>
            <a:endParaRPr lang="sv-SE" sz="1700" dirty="0">
              <a:solidFill>
                <a:schemeClr val="tx1"/>
              </a:solidFill>
              <a:effectLst/>
            </a:endParaRPr>
          </a:p>
        </c:rich>
      </c:tx>
      <c:layout>
        <c:manualLayout>
          <c:xMode val="edge"/>
          <c:yMode val="edge"/>
          <c:x val="0.15726552145053724"/>
          <c:y val="0"/>
        </c:manualLayout>
      </c:layout>
      <c:overlay val="0"/>
      <c:spPr>
        <a:noFill/>
        <a:ln>
          <a:noFill/>
        </a:ln>
        <a:effectLst/>
      </c:spPr>
      <c:txPr>
        <a:bodyPr rot="0" spcFirstLastPara="1" vertOverflow="ellipsis" vert="horz" wrap="square" anchor="ctr" anchorCtr="1"/>
        <a:lstStyle/>
        <a:p>
          <a:pPr>
            <a:defRPr sz="1700" b="0" i="0" u="none" strike="noStrike" kern="1200" spc="0" baseline="0">
              <a:solidFill>
                <a:schemeClr val="tx1"/>
              </a:solidFill>
              <a:latin typeface="Arial" panose="020B0604020202020204" pitchFamily="34" charset="0"/>
              <a:ea typeface="+mn-ea"/>
              <a:cs typeface="Arial" panose="020B0604020202020204" pitchFamily="34" charset="0"/>
            </a:defRPr>
          </a:pPr>
          <a:endParaRPr lang="sv-SE"/>
        </a:p>
      </c:txPr>
    </c:title>
    <c:autoTitleDeleted val="0"/>
    <c:plotArea>
      <c:layout>
        <c:manualLayout>
          <c:layoutTarget val="inner"/>
          <c:xMode val="edge"/>
          <c:yMode val="edge"/>
          <c:x val="7.4252187226596669E-2"/>
          <c:y val="0.28651304725523169"/>
          <c:w val="0.89519225721784779"/>
          <c:h val="0.60547461270311509"/>
        </c:manualLayout>
      </c:layout>
      <c:lineChart>
        <c:grouping val="standard"/>
        <c:varyColors val="0"/>
        <c:ser>
          <c:idx val="0"/>
          <c:order val="0"/>
          <c:tx>
            <c:strRef>
              <c:f>produktion!$B$55</c:f>
              <c:strCache>
                <c:ptCount val="1"/>
                <c:pt idx="0">
                  <c:v>Kvantitet, 1 000 ton</c:v>
                </c:pt>
              </c:strCache>
            </c:strRef>
          </c:tx>
          <c:spPr>
            <a:ln w="15875" cap="rnd">
              <a:solidFill>
                <a:schemeClr val="accent1"/>
              </a:solidFill>
              <a:round/>
            </a:ln>
            <a:effectLst/>
          </c:spPr>
          <c:marker>
            <c:symbol val="none"/>
          </c:marker>
          <c:cat>
            <c:strRef>
              <c:f>produktion!$C$54:$N$54</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strCache>
            </c:strRef>
          </c:cat>
          <c:val>
            <c:numRef>
              <c:f>produktion!$C$55:$N$55</c:f>
              <c:numCache>
                <c:formatCode>General</c:formatCode>
                <c:ptCount val="12"/>
                <c:pt idx="0">
                  <c:v>117.4</c:v>
                </c:pt>
                <c:pt idx="1">
                  <c:v>126.54</c:v>
                </c:pt>
                <c:pt idx="2">
                  <c:v>136.86000000000001</c:v>
                </c:pt>
                <c:pt idx="3">
                  <c:v>148.49</c:v>
                </c:pt>
                <c:pt idx="4">
                  <c:v>148.54</c:v>
                </c:pt>
                <c:pt idx="5">
                  <c:v>146.28</c:v>
                </c:pt>
                <c:pt idx="6">
                  <c:v>155.18</c:v>
                </c:pt>
                <c:pt idx="7">
                  <c:v>162.06</c:v>
                </c:pt>
                <c:pt idx="8">
                  <c:v>173.75</c:v>
                </c:pt>
                <c:pt idx="9">
                  <c:v>167.17</c:v>
                </c:pt>
                <c:pt idx="10">
                  <c:v>166.88</c:v>
                </c:pt>
                <c:pt idx="11">
                  <c:v>173.95</c:v>
                </c:pt>
              </c:numCache>
            </c:numRef>
          </c:val>
          <c:smooth val="0"/>
          <c:extLst>
            <c:ext xmlns:c16="http://schemas.microsoft.com/office/drawing/2014/chart" uri="{C3380CC4-5D6E-409C-BE32-E72D297353CC}">
              <c16:uniqueId val="{00000000-8B21-4E12-BFEB-4DA72A57433F}"/>
            </c:ext>
          </c:extLst>
        </c:ser>
        <c:dLbls>
          <c:showLegendKey val="0"/>
          <c:showVal val="0"/>
          <c:showCatName val="0"/>
          <c:showSerName val="0"/>
          <c:showPercent val="0"/>
          <c:showBubbleSize val="0"/>
        </c:dLbls>
        <c:smooth val="0"/>
        <c:axId val="1074040239"/>
        <c:axId val="832429023"/>
      </c:lineChart>
      <c:catAx>
        <c:axId val="10740402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832429023"/>
        <c:crosses val="autoZero"/>
        <c:auto val="1"/>
        <c:lblAlgn val="ctr"/>
        <c:lblOffset val="100"/>
        <c:noMultiLvlLbl val="0"/>
      </c:catAx>
      <c:valAx>
        <c:axId val="83242902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solidFill>
              <a:srgbClr val="D9D9D9"/>
            </a:solid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1074040239"/>
        <c:crosses val="autoZero"/>
        <c:crossBetween val="between"/>
      </c:valAx>
      <c:spPr>
        <a:noFill/>
        <a:ln>
          <a:noFill/>
        </a:ln>
        <a:effectLst/>
      </c:spPr>
    </c:plotArea>
    <c:plotVisOnly val="1"/>
    <c:dispBlanksAs val="gap"/>
    <c:showDLblsOverMax val="0"/>
    <c:extLst/>
  </c:chart>
  <c:spPr>
    <a:solidFill>
      <a:srgbClr val="F5F1E7"/>
    </a:solidFill>
    <a:ln w="9525" cap="flat" cmpd="sng" algn="ctr">
      <a:noFill/>
      <a:round/>
    </a:ln>
    <a:effectLst/>
  </c:spPr>
  <c:txPr>
    <a:bodyPr/>
    <a:lstStyle/>
    <a:p>
      <a:pPr>
        <a:defRPr sz="800">
          <a:latin typeface="Arial" panose="020B0604020202020204" pitchFamily="34" charset="0"/>
          <a:cs typeface="Arial" panose="020B0604020202020204" pitchFamily="34" charset="0"/>
        </a:defRPr>
      </a:pPr>
      <a:endParaRPr lang="sv-SE"/>
    </a:p>
  </c:txPr>
  <c:externalData r:id="rId4">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sv-SE" sz="1700" b="0" i="0" baseline="0" dirty="0">
                <a:solidFill>
                  <a:schemeClr val="tx1"/>
                </a:solidFill>
                <a:effectLst/>
              </a:rPr>
              <a:t>Andel värphöns samt andel företag med värphöns fördelat efter besättningsstorlek 2024, procent</a:t>
            </a:r>
            <a:endParaRPr lang="sv-SE" sz="1700" dirty="0">
              <a:solidFill>
                <a:schemeClr val="tx1"/>
              </a:solidFill>
              <a:effectLst/>
            </a:endParaRPr>
          </a:p>
        </c:rich>
      </c:tx>
      <c:layout>
        <c:manualLayout>
          <c:xMode val="edge"/>
          <c:yMode val="edge"/>
          <c:x val="0.11442410323709537"/>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sv-SE"/>
        </a:p>
      </c:txPr>
    </c:title>
    <c:autoTitleDeleted val="0"/>
    <c:plotArea>
      <c:layout/>
      <c:barChart>
        <c:barDir val="col"/>
        <c:grouping val="clustered"/>
        <c:varyColors val="0"/>
        <c:ser>
          <c:idx val="0"/>
          <c:order val="0"/>
          <c:tx>
            <c:strRef>
              <c:f>'djur och företag'!$E$117</c:f>
              <c:strCache>
                <c:ptCount val="1"/>
                <c:pt idx="0">
                  <c:v>Antal höns</c:v>
                </c:pt>
              </c:strCache>
            </c:strRef>
          </c:tx>
          <c:spPr>
            <a:solidFill>
              <a:schemeClr val="accent1"/>
            </a:solidFill>
            <a:ln w="12700">
              <a:solidFill>
                <a:srgbClr val="2E614C"/>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'djur och företag'!$B$118:$B$120</c:f>
              <c:strCache>
                <c:ptCount val="3"/>
                <c:pt idx="0">
                  <c:v>1-49 höns</c:v>
                </c:pt>
                <c:pt idx="1">
                  <c:v>50-4 999 höns</c:v>
                </c:pt>
                <c:pt idx="2">
                  <c:v>4999 höns</c:v>
                </c:pt>
              </c:strCache>
            </c:strRef>
          </c:cat>
          <c:val>
            <c:numRef>
              <c:f>'djur och företag'!$E$118:$E$120</c:f>
              <c:numCache>
                <c:formatCode>0%</c:formatCode>
                <c:ptCount val="3"/>
                <c:pt idx="0">
                  <c:v>6.250107224614246E-3</c:v>
                </c:pt>
                <c:pt idx="1">
                  <c:v>1.3121184823906725E-2</c:v>
                </c:pt>
                <c:pt idx="2">
                  <c:v>0.98062870795147905</c:v>
                </c:pt>
              </c:numCache>
            </c:numRef>
          </c:val>
          <c:extLst>
            <c:ext xmlns:c16="http://schemas.microsoft.com/office/drawing/2014/chart" uri="{C3380CC4-5D6E-409C-BE32-E72D297353CC}">
              <c16:uniqueId val="{00000000-6E5B-4399-A3DB-6051FE27751F}"/>
            </c:ext>
          </c:extLst>
        </c:ser>
        <c:ser>
          <c:idx val="1"/>
          <c:order val="1"/>
          <c:tx>
            <c:strRef>
              <c:f>'djur och företag'!$F$117</c:f>
              <c:strCache>
                <c:ptCount val="1"/>
                <c:pt idx="0">
                  <c:v>Företag med höns</c:v>
                </c:pt>
              </c:strCache>
            </c:strRef>
          </c:tx>
          <c:spPr>
            <a:solidFill>
              <a:srgbClr val="7FC1D4"/>
            </a:solidFill>
            <a:ln w="12700">
              <a:solidFill>
                <a:srgbClr val="07708C"/>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'djur och företag'!$B$118:$B$120</c:f>
              <c:strCache>
                <c:ptCount val="3"/>
                <c:pt idx="0">
                  <c:v>1-49 höns</c:v>
                </c:pt>
                <c:pt idx="1">
                  <c:v>50-4 999 höns</c:v>
                </c:pt>
                <c:pt idx="2">
                  <c:v>4999 höns</c:v>
                </c:pt>
              </c:strCache>
            </c:strRef>
          </c:cat>
          <c:val>
            <c:numRef>
              <c:f>'djur och företag'!$F$118:$F$120</c:f>
              <c:numCache>
                <c:formatCode>0%</c:formatCode>
                <c:ptCount val="3"/>
                <c:pt idx="0">
                  <c:v>0.88042430086788814</c:v>
                </c:pt>
                <c:pt idx="1">
                  <c:v>7.9074252651880422E-2</c:v>
                </c:pt>
                <c:pt idx="2">
                  <c:v>4.0501446480231434E-2</c:v>
                </c:pt>
              </c:numCache>
            </c:numRef>
          </c:val>
          <c:extLst>
            <c:ext xmlns:c16="http://schemas.microsoft.com/office/drawing/2014/chart" uri="{C3380CC4-5D6E-409C-BE32-E72D297353CC}">
              <c16:uniqueId val="{00000001-6E5B-4399-A3DB-6051FE27751F}"/>
            </c:ext>
          </c:extLst>
        </c:ser>
        <c:dLbls>
          <c:showLegendKey val="0"/>
          <c:showVal val="0"/>
          <c:showCatName val="0"/>
          <c:showSerName val="0"/>
          <c:showPercent val="0"/>
          <c:showBubbleSize val="0"/>
        </c:dLbls>
        <c:gapWidth val="219"/>
        <c:overlap val="-27"/>
        <c:axId val="1809908863"/>
        <c:axId val="1655257311"/>
      </c:barChart>
      <c:catAx>
        <c:axId val="18099088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sv-SE"/>
          </a:p>
        </c:txPr>
        <c:crossAx val="1655257311"/>
        <c:crosses val="autoZero"/>
        <c:auto val="1"/>
        <c:lblAlgn val="ctr"/>
        <c:lblOffset val="100"/>
        <c:noMultiLvlLbl val="0"/>
      </c:catAx>
      <c:valAx>
        <c:axId val="1655257311"/>
        <c:scaling>
          <c:orientation val="minMax"/>
        </c:scaling>
        <c:delete val="1"/>
        <c:axPos val="l"/>
        <c:numFmt formatCode="0%" sourceLinked="1"/>
        <c:majorTickMark val="none"/>
        <c:minorTickMark val="none"/>
        <c:tickLblPos val="nextTo"/>
        <c:crossAx val="18099088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sz="1700" dirty="0">
                <a:solidFill>
                  <a:schemeClr val="tx1"/>
                </a:solidFill>
              </a:rPr>
              <a:t>Antal </a:t>
            </a:r>
            <a:r>
              <a:rPr lang="en-US" sz="1700" dirty="0" err="1">
                <a:solidFill>
                  <a:schemeClr val="tx1"/>
                </a:solidFill>
              </a:rPr>
              <a:t>höns</a:t>
            </a:r>
            <a:r>
              <a:rPr lang="en-US" sz="1700" dirty="0">
                <a:solidFill>
                  <a:schemeClr val="tx1"/>
                </a:solidFill>
              </a:rPr>
              <a:t>, (</a:t>
            </a:r>
            <a:r>
              <a:rPr lang="en-US" sz="1700" dirty="0" err="1">
                <a:solidFill>
                  <a:schemeClr val="tx1"/>
                </a:solidFill>
              </a:rPr>
              <a:t>miljoner</a:t>
            </a:r>
            <a:r>
              <a:rPr lang="en-US" sz="1700" baseline="0" dirty="0">
                <a:solidFill>
                  <a:schemeClr val="tx1"/>
                </a:solidFill>
              </a:rPr>
              <a:t> </a:t>
            </a:r>
            <a:r>
              <a:rPr lang="en-US" sz="1700" baseline="0" dirty="0" err="1">
                <a:solidFill>
                  <a:schemeClr val="tx1"/>
                </a:solidFill>
              </a:rPr>
              <a:t>styck</a:t>
            </a:r>
            <a:r>
              <a:rPr lang="en-US" sz="1700" baseline="0" dirty="0">
                <a:solidFill>
                  <a:schemeClr val="tx1"/>
                </a:solidFill>
              </a:rPr>
              <a:t>) 2013 − 2024</a:t>
            </a:r>
            <a:endParaRPr lang="en-US" sz="1700" dirty="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sv-SE"/>
        </a:p>
      </c:txPr>
    </c:title>
    <c:autoTitleDeleted val="0"/>
    <c:plotArea>
      <c:layout/>
      <c:barChart>
        <c:barDir val="col"/>
        <c:grouping val="clustered"/>
        <c:varyColors val="0"/>
        <c:ser>
          <c:idx val="0"/>
          <c:order val="0"/>
          <c:tx>
            <c:strRef>
              <c:f>'djur och företag'!$B$81</c:f>
              <c:strCache>
                <c:ptCount val="1"/>
                <c:pt idx="0">
                  <c:v>Höns</c:v>
                </c:pt>
              </c:strCache>
            </c:strRef>
          </c:tx>
          <c:spPr>
            <a:solidFill>
              <a:schemeClr val="accent1"/>
            </a:solidFill>
            <a:ln>
              <a:noFill/>
            </a:ln>
            <a:effectLst/>
          </c:spPr>
          <c:invertIfNegative val="0"/>
          <c:cat>
            <c:strRef>
              <c:f>'djur och företag'!$C$80:$N$80</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strCache>
            </c:strRef>
          </c:cat>
          <c:val>
            <c:numRef>
              <c:f>'djur och företag'!$C$81:$N$81</c:f>
              <c:numCache>
                <c:formatCode>General</c:formatCode>
                <c:ptCount val="12"/>
                <c:pt idx="0">
                  <c:v>6873650</c:v>
                </c:pt>
                <c:pt idx="1">
                  <c:v>6549379</c:v>
                </c:pt>
                <c:pt idx="2">
                  <c:v>7571087</c:v>
                </c:pt>
                <c:pt idx="3">
                  <c:v>8174310</c:v>
                </c:pt>
                <c:pt idx="4">
                  <c:v>7293848</c:v>
                </c:pt>
                <c:pt idx="5">
                  <c:v>7699306</c:v>
                </c:pt>
                <c:pt idx="6">
                  <c:v>8909127</c:v>
                </c:pt>
                <c:pt idx="7">
                  <c:v>8403424</c:v>
                </c:pt>
                <c:pt idx="8">
                  <c:v>6363416</c:v>
                </c:pt>
                <c:pt idx="9">
                  <c:v>7918867</c:v>
                </c:pt>
                <c:pt idx="10">
                  <c:v>7717074</c:v>
                </c:pt>
                <c:pt idx="11">
                  <c:v>8043862</c:v>
                </c:pt>
              </c:numCache>
            </c:numRef>
          </c:val>
          <c:extLst>
            <c:ext xmlns:c16="http://schemas.microsoft.com/office/drawing/2014/chart" uri="{C3380CC4-5D6E-409C-BE32-E72D297353CC}">
              <c16:uniqueId val="{00000000-8C08-4E66-8B64-25D718EDAD49}"/>
            </c:ext>
          </c:extLst>
        </c:ser>
        <c:dLbls>
          <c:showLegendKey val="0"/>
          <c:showVal val="0"/>
          <c:showCatName val="0"/>
          <c:showSerName val="0"/>
          <c:showPercent val="0"/>
          <c:showBubbleSize val="0"/>
        </c:dLbls>
        <c:gapWidth val="150"/>
        <c:axId val="1815513503"/>
        <c:axId val="1647035807"/>
      </c:barChart>
      <c:catAx>
        <c:axId val="1815513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crossAx val="1647035807"/>
        <c:crosses val="autoZero"/>
        <c:auto val="1"/>
        <c:lblAlgn val="ctr"/>
        <c:lblOffset val="100"/>
        <c:noMultiLvlLbl val="0"/>
      </c:catAx>
      <c:valAx>
        <c:axId val="16470358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crossAx val="1815513503"/>
        <c:crosses val="autoZero"/>
        <c:crossBetween val="between"/>
        <c:dispUnits>
          <c:builtInUnit val="millions"/>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700" dirty="0">
                <a:solidFill>
                  <a:schemeClr val="tx1"/>
                </a:solidFill>
              </a:rPr>
              <a:t>Antal företag med </a:t>
            </a:r>
            <a:r>
              <a:rPr lang="en-US" sz="1700" dirty="0" err="1">
                <a:solidFill>
                  <a:schemeClr val="tx1"/>
                </a:solidFill>
              </a:rPr>
              <a:t>höns</a:t>
            </a:r>
            <a:r>
              <a:rPr lang="en-US" sz="1700" baseline="0" dirty="0">
                <a:solidFill>
                  <a:schemeClr val="tx1"/>
                </a:solidFill>
              </a:rPr>
              <a:t> 2013 − 2024</a:t>
            </a:r>
            <a:endParaRPr lang="en-US" sz="1700" dirty="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'djur och företag'!$B$81</c:f>
              <c:strCache>
                <c:ptCount val="1"/>
                <c:pt idx="0">
                  <c:v>Höns</c:v>
                </c:pt>
              </c:strCache>
            </c:strRef>
          </c:tx>
          <c:spPr>
            <a:solidFill>
              <a:schemeClr val="accent1"/>
            </a:solidFill>
            <a:ln>
              <a:noFill/>
            </a:ln>
            <a:effectLst/>
          </c:spPr>
          <c:invertIfNegative val="0"/>
          <c:cat>
            <c:strRef>
              <c:f>'djur och företag'!$Q$80:$AB$80</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strCache>
            </c:strRef>
          </c:cat>
          <c:val>
            <c:numRef>
              <c:f>'djur och företag'!$Q$81:$AB$81</c:f>
              <c:numCache>
                <c:formatCode>General</c:formatCode>
                <c:ptCount val="12"/>
                <c:pt idx="0">
                  <c:v>4149</c:v>
                </c:pt>
                <c:pt idx="1">
                  <c:v>3878</c:v>
                </c:pt>
                <c:pt idx="2">
                  <c:v>2927</c:v>
                </c:pt>
                <c:pt idx="3">
                  <c:v>2897</c:v>
                </c:pt>
                <c:pt idx="4">
                  <c:v>2911</c:v>
                </c:pt>
                <c:pt idx="5">
                  <c:v>3197</c:v>
                </c:pt>
                <c:pt idx="6">
                  <c:v>2408</c:v>
                </c:pt>
                <c:pt idx="7">
                  <c:v>2451</c:v>
                </c:pt>
                <c:pt idx="8">
                  <c:v>2912</c:v>
                </c:pt>
                <c:pt idx="9">
                  <c:v>3778</c:v>
                </c:pt>
                <c:pt idx="10">
                  <c:v>4091</c:v>
                </c:pt>
                <c:pt idx="11">
                  <c:v>4148</c:v>
                </c:pt>
              </c:numCache>
            </c:numRef>
          </c:val>
          <c:extLst>
            <c:ext xmlns:c16="http://schemas.microsoft.com/office/drawing/2014/chart" uri="{C3380CC4-5D6E-409C-BE32-E72D297353CC}">
              <c16:uniqueId val="{00000000-6EBB-40F8-BBBF-1D0563FFE7D9}"/>
            </c:ext>
          </c:extLst>
        </c:ser>
        <c:dLbls>
          <c:showLegendKey val="0"/>
          <c:showVal val="0"/>
          <c:showCatName val="0"/>
          <c:showSerName val="0"/>
          <c:showPercent val="0"/>
          <c:showBubbleSize val="0"/>
        </c:dLbls>
        <c:gapWidth val="150"/>
        <c:axId val="1815513503"/>
        <c:axId val="1647035807"/>
      </c:barChart>
      <c:catAx>
        <c:axId val="1815513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647035807"/>
        <c:crosses val="autoZero"/>
        <c:auto val="1"/>
        <c:lblAlgn val="ctr"/>
        <c:lblOffset val="100"/>
        <c:noMultiLvlLbl val="0"/>
      </c:catAx>
      <c:valAx>
        <c:axId val="16470358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crossAx val="18155135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700" b="0" i="0" u="none" strike="noStrike" kern="1200" spc="0" baseline="0">
                <a:solidFill>
                  <a:schemeClr val="tx1"/>
                </a:solidFill>
                <a:latin typeface="Arial" panose="020B0604020202020204" pitchFamily="34" charset="0"/>
                <a:ea typeface="+mn-ea"/>
                <a:cs typeface="Arial" panose="020B0604020202020204" pitchFamily="34" charset="0"/>
              </a:defRPr>
            </a:pPr>
            <a:r>
              <a:rPr lang="en-US" sz="1700" b="0" i="0" baseline="0" dirty="0">
                <a:solidFill>
                  <a:schemeClr val="tx1"/>
                </a:solidFill>
                <a:effectLst/>
              </a:rPr>
              <a:t>Kvantitet invägda ägg (1 000 ton), </a:t>
            </a:r>
            <a:endParaRPr lang="sv-SE" sz="1700" dirty="0">
              <a:solidFill>
                <a:schemeClr val="tx1"/>
              </a:solidFill>
              <a:effectLst/>
            </a:endParaRPr>
          </a:p>
          <a:p>
            <a:pPr>
              <a:defRPr sz="1700">
                <a:solidFill>
                  <a:schemeClr val="tx1"/>
                </a:solidFill>
              </a:defRPr>
            </a:pPr>
            <a:r>
              <a:rPr lang="en-US" sz="1700" b="0" i="0" baseline="0" dirty="0">
                <a:solidFill>
                  <a:schemeClr val="tx1"/>
                </a:solidFill>
                <a:effectLst/>
              </a:rPr>
              <a:t>2013</a:t>
            </a:r>
            <a:r>
              <a:rPr lang="sv-SE" sz="1700" b="0" i="0" baseline="0" dirty="0">
                <a:solidFill>
                  <a:schemeClr val="tx1"/>
                </a:solidFill>
                <a:effectLst/>
              </a:rPr>
              <a:t> − </a:t>
            </a:r>
            <a:r>
              <a:rPr lang="en-US" sz="1700" b="0" i="0" baseline="0" dirty="0">
                <a:solidFill>
                  <a:schemeClr val="tx1"/>
                </a:solidFill>
                <a:effectLst/>
              </a:rPr>
              <a:t>2024</a:t>
            </a:r>
            <a:endParaRPr lang="sv-SE" sz="1700" dirty="0">
              <a:solidFill>
                <a:schemeClr val="tx1"/>
              </a:solidFill>
              <a:effectLst/>
            </a:endParaRPr>
          </a:p>
        </c:rich>
      </c:tx>
      <c:layout>
        <c:manualLayout>
          <c:xMode val="edge"/>
          <c:yMode val="edge"/>
          <c:x val="0.19379235860464686"/>
          <c:y val="0"/>
        </c:manualLayout>
      </c:layout>
      <c:overlay val="0"/>
      <c:spPr>
        <a:noFill/>
        <a:ln>
          <a:noFill/>
        </a:ln>
        <a:effectLst/>
      </c:spPr>
      <c:txPr>
        <a:bodyPr rot="0" spcFirstLastPara="1" vertOverflow="ellipsis" vert="horz" wrap="square" anchor="ctr" anchorCtr="1"/>
        <a:lstStyle/>
        <a:p>
          <a:pPr>
            <a:defRPr sz="1700" b="0" i="0" u="none" strike="noStrike" kern="1200" spc="0" baseline="0">
              <a:solidFill>
                <a:schemeClr val="tx1"/>
              </a:solidFill>
              <a:latin typeface="Arial" panose="020B0604020202020204" pitchFamily="34" charset="0"/>
              <a:ea typeface="+mn-ea"/>
              <a:cs typeface="Arial" panose="020B0604020202020204" pitchFamily="34" charset="0"/>
            </a:defRPr>
          </a:pPr>
          <a:endParaRPr lang="sv-SE"/>
        </a:p>
      </c:txPr>
    </c:title>
    <c:autoTitleDeleted val="0"/>
    <c:plotArea>
      <c:layout>
        <c:manualLayout>
          <c:layoutTarget val="inner"/>
          <c:xMode val="edge"/>
          <c:yMode val="edge"/>
          <c:x val="7.4252187226596669E-2"/>
          <c:y val="0.22301309698096783"/>
          <c:w val="0.89519225721784779"/>
          <c:h val="0.69166026985320306"/>
        </c:manualLayout>
      </c:layout>
      <c:lineChart>
        <c:grouping val="standard"/>
        <c:varyColors val="0"/>
        <c:ser>
          <c:idx val="0"/>
          <c:order val="0"/>
          <c:tx>
            <c:strRef>
              <c:f>produktion!$B$59</c:f>
              <c:strCache>
                <c:ptCount val="1"/>
                <c:pt idx="0">
                  <c:v>Kvantitet invägd ägg, 1 000 ton</c:v>
                </c:pt>
              </c:strCache>
            </c:strRef>
          </c:tx>
          <c:spPr>
            <a:ln w="28575" cap="rnd">
              <a:solidFill>
                <a:schemeClr val="accent1"/>
              </a:solidFill>
              <a:round/>
            </a:ln>
            <a:effectLst/>
          </c:spPr>
          <c:marker>
            <c:symbol val="none"/>
          </c:marker>
          <c:cat>
            <c:strRef>
              <c:f>produktion!$C$54:$N$54</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strCache>
            </c:strRef>
          </c:cat>
          <c:val>
            <c:numRef>
              <c:f>produktion!$C$59:$N$59</c:f>
              <c:numCache>
                <c:formatCode>General</c:formatCode>
                <c:ptCount val="12"/>
                <c:pt idx="0">
                  <c:v>103.4</c:v>
                </c:pt>
                <c:pt idx="1">
                  <c:v>99.8</c:v>
                </c:pt>
                <c:pt idx="2">
                  <c:v>105.83</c:v>
                </c:pt>
                <c:pt idx="3">
                  <c:v>120.71</c:v>
                </c:pt>
                <c:pt idx="4">
                  <c:v>118.19</c:v>
                </c:pt>
                <c:pt idx="5">
                  <c:v>122.79</c:v>
                </c:pt>
                <c:pt idx="6">
                  <c:v>130.30000000000001</c:v>
                </c:pt>
                <c:pt idx="7">
                  <c:v>129.74</c:v>
                </c:pt>
                <c:pt idx="8">
                  <c:v>111.47</c:v>
                </c:pt>
                <c:pt idx="9">
                  <c:v>134.61000000000001</c:v>
                </c:pt>
                <c:pt idx="10">
                  <c:v>114.67</c:v>
                </c:pt>
                <c:pt idx="11">
                  <c:v>110.16</c:v>
                </c:pt>
              </c:numCache>
            </c:numRef>
          </c:val>
          <c:smooth val="0"/>
          <c:extLst>
            <c:ext xmlns:c16="http://schemas.microsoft.com/office/drawing/2014/chart" uri="{C3380CC4-5D6E-409C-BE32-E72D297353CC}">
              <c16:uniqueId val="{00000000-FC20-4B2B-AC00-72F504D5E597}"/>
            </c:ext>
          </c:extLst>
        </c:ser>
        <c:dLbls>
          <c:showLegendKey val="0"/>
          <c:showVal val="0"/>
          <c:showCatName val="0"/>
          <c:showSerName val="0"/>
          <c:showPercent val="0"/>
          <c:showBubbleSize val="0"/>
        </c:dLbls>
        <c:smooth val="0"/>
        <c:axId val="1074040239"/>
        <c:axId val="832429023"/>
      </c:lineChart>
      <c:catAx>
        <c:axId val="10740402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832429023"/>
        <c:crosses val="autoZero"/>
        <c:auto val="1"/>
        <c:lblAlgn val="ctr"/>
        <c:lblOffset val="100"/>
        <c:noMultiLvlLbl val="0"/>
      </c:catAx>
      <c:valAx>
        <c:axId val="83242902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solidFill>
              <a:srgbClr val="D9D9D9"/>
            </a:solid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1074040239"/>
        <c:crosses val="autoZero"/>
        <c:crossBetween val="between"/>
      </c:valAx>
      <c:spPr>
        <a:noFill/>
        <a:ln>
          <a:noFill/>
        </a:ln>
        <a:effectLst/>
      </c:spPr>
    </c:plotArea>
    <c:plotVisOnly val="1"/>
    <c:dispBlanksAs val="gap"/>
    <c:showDLblsOverMax val="0"/>
    <c:extLst/>
  </c:chart>
  <c:spPr>
    <a:solidFill>
      <a:srgbClr val="F5F1E7"/>
    </a:solidFill>
    <a:ln w="9525" cap="flat" cmpd="sng" algn="ctr">
      <a:noFill/>
      <a:round/>
    </a:ln>
    <a:effectLst/>
  </c:spPr>
  <c:txPr>
    <a:bodyPr/>
    <a:lstStyle/>
    <a:p>
      <a:pPr>
        <a:defRPr sz="800">
          <a:latin typeface="Arial" panose="020B0604020202020204" pitchFamily="34" charset="0"/>
          <a:cs typeface="Arial" panose="020B0604020202020204" pitchFamily="34" charset="0"/>
        </a:defRPr>
      </a:pPr>
      <a:endParaRPr lang="sv-SE"/>
    </a:p>
  </c:txPr>
  <c:externalData r:id="rId4">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960" b="0" i="0" u="none" strike="noStrike" kern="1200" spc="0" baseline="0">
                <a:solidFill>
                  <a:schemeClr val="tx1"/>
                </a:solidFill>
                <a:latin typeface="Arial" panose="020B0604020202020204" pitchFamily="34" charset="0"/>
                <a:ea typeface="+mn-ea"/>
                <a:cs typeface="Arial" panose="020B0604020202020204" pitchFamily="34" charset="0"/>
              </a:defRPr>
            </a:pPr>
            <a:r>
              <a:rPr lang="sv-SE" sz="1700" b="0" i="0" baseline="0" dirty="0">
                <a:solidFill>
                  <a:schemeClr val="tx1"/>
                </a:solidFill>
                <a:effectLst/>
              </a:rPr>
              <a:t>Produktionsvärde (i miljoner SEK) av ägg, 2013 − 2024  </a:t>
            </a:r>
            <a:endParaRPr lang="sv-SE" sz="1700" dirty="0">
              <a:solidFill>
                <a:schemeClr val="tx1"/>
              </a:solidFill>
              <a:effectLst/>
            </a:endParaRPr>
          </a:p>
        </c:rich>
      </c:tx>
      <c:layout>
        <c:manualLayout>
          <c:xMode val="edge"/>
          <c:yMode val="edge"/>
          <c:x val="0.11141666666666668"/>
          <c:y val="0"/>
        </c:manualLayout>
      </c:layout>
      <c:overlay val="0"/>
      <c:spPr>
        <a:noFill/>
        <a:ln>
          <a:noFill/>
        </a:ln>
        <a:effectLst/>
      </c:spPr>
      <c:txPr>
        <a:bodyPr rot="0" spcFirstLastPara="1" vertOverflow="ellipsis" vert="horz" wrap="square" anchor="ctr" anchorCtr="1"/>
        <a:lstStyle/>
        <a:p>
          <a:pPr>
            <a:defRPr sz="960" b="0" i="0" u="none" strike="noStrike" kern="1200" spc="0" baseline="0">
              <a:solidFill>
                <a:schemeClr val="tx1"/>
              </a:solidFill>
              <a:latin typeface="Arial" panose="020B0604020202020204" pitchFamily="34" charset="0"/>
              <a:ea typeface="+mn-ea"/>
              <a:cs typeface="Arial" panose="020B0604020202020204" pitchFamily="34" charset="0"/>
            </a:defRPr>
          </a:pPr>
          <a:endParaRPr lang="sv-SE"/>
        </a:p>
      </c:txPr>
    </c:title>
    <c:autoTitleDeleted val="0"/>
    <c:plotArea>
      <c:layout>
        <c:manualLayout>
          <c:layoutTarget val="inner"/>
          <c:xMode val="edge"/>
          <c:yMode val="edge"/>
          <c:x val="9.2793963254593173E-2"/>
          <c:y val="0.20640224100032317"/>
          <c:w val="0.87665048118985123"/>
          <c:h val="0.65722437839757597"/>
        </c:manualLayout>
      </c:layout>
      <c:lineChart>
        <c:grouping val="standard"/>
        <c:varyColors val="0"/>
        <c:ser>
          <c:idx val="0"/>
          <c:order val="0"/>
          <c:tx>
            <c:strRef>
              <c:f>värde!$B$15</c:f>
              <c:strCache>
                <c:ptCount val="1"/>
                <c:pt idx="0">
                  <c:v>Eggs</c:v>
                </c:pt>
              </c:strCache>
            </c:strRef>
          </c:tx>
          <c:spPr>
            <a:ln w="28575" cap="rnd">
              <a:solidFill>
                <a:schemeClr val="accent1"/>
              </a:solidFill>
              <a:round/>
            </a:ln>
            <a:effectLst/>
          </c:spPr>
          <c:marker>
            <c:symbol val="none"/>
          </c:marker>
          <c:cat>
            <c:numRef>
              <c:f>värde!$C$1:$N$1</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värde!$C$15:$N$15</c:f>
              <c:numCache>
                <c:formatCode>#,##0</c:formatCode>
                <c:ptCount val="12"/>
                <c:pt idx="0">
                  <c:v>1828.68</c:v>
                </c:pt>
                <c:pt idx="1">
                  <c:v>1593.52</c:v>
                </c:pt>
                <c:pt idx="2">
                  <c:v>1776.66</c:v>
                </c:pt>
                <c:pt idx="3">
                  <c:v>1934.62</c:v>
                </c:pt>
                <c:pt idx="4">
                  <c:v>1884.36</c:v>
                </c:pt>
                <c:pt idx="5">
                  <c:v>1997.45</c:v>
                </c:pt>
                <c:pt idx="6">
                  <c:v>2172.3200000000002</c:v>
                </c:pt>
                <c:pt idx="7">
                  <c:v>2014.4</c:v>
                </c:pt>
                <c:pt idx="8">
                  <c:v>1896.82</c:v>
                </c:pt>
                <c:pt idx="9">
                  <c:v>2603.2800000000002</c:v>
                </c:pt>
                <c:pt idx="10">
                  <c:v>2418.91</c:v>
                </c:pt>
                <c:pt idx="11">
                  <c:v>2305.84</c:v>
                </c:pt>
              </c:numCache>
            </c:numRef>
          </c:val>
          <c:smooth val="0"/>
          <c:extLst>
            <c:ext xmlns:c16="http://schemas.microsoft.com/office/drawing/2014/chart" uri="{C3380CC4-5D6E-409C-BE32-E72D297353CC}">
              <c16:uniqueId val="{00000000-B567-470C-BF9E-986D60B359F7}"/>
            </c:ext>
          </c:extLst>
        </c:ser>
        <c:dLbls>
          <c:showLegendKey val="0"/>
          <c:showVal val="0"/>
          <c:showCatName val="0"/>
          <c:showSerName val="0"/>
          <c:showPercent val="0"/>
          <c:showBubbleSize val="0"/>
        </c:dLbls>
        <c:smooth val="0"/>
        <c:axId val="1074040239"/>
        <c:axId val="832429023"/>
      </c:lineChart>
      <c:catAx>
        <c:axId val="10740402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832429023"/>
        <c:crosses val="autoZero"/>
        <c:auto val="1"/>
        <c:lblAlgn val="ctr"/>
        <c:lblOffset val="100"/>
        <c:noMultiLvlLbl val="0"/>
      </c:catAx>
      <c:valAx>
        <c:axId val="83242902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solidFill>
              <a:srgbClr val="D9D9D9"/>
            </a:solid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074040239"/>
        <c:crosses val="autoZero"/>
        <c:crossBetween val="between"/>
      </c:valAx>
      <c:spPr>
        <a:noFill/>
        <a:ln>
          <a:noFill/>
        </a:ln>
        <a:effectLst/>
      </c:spPr>
    </c:plotArea>
    <c:plotVisOnly val="1"/>
    <c:dispBlanksAs val="gap"/>
    <c:showDLblsOverMax val="0"/>
    <c:extLst/>
  </c:chart>
  <c:spPr>
    <a:solidFill>
      <a:srgbClr val="F5F1E7"/>
    </a:solidFill>
    <a:ln w="9525" cap="flat" cmpd="sng" algn="ctr">
      <a:noFill/>
      <a:round/>
    </a:ln>
    <a:effectLst/>
  </c:spPr>
  <c:txPr>
    <a:bodyPr/>
    <a:lstStyle/>
    <a:p>
      <a:pPr>
        <a:defRPr sz="800">
          <a:latin typeface="Arial" panose="020B0604020202020204" pitchFamily="34" charset="0"/>
          <a:cs typeface="Arial" panose="020B0604020202020204" pitchFamily="34" charset="0"/>
        </a:defRPr>
      </a:pPr>
      <a:endParaRPr lang="sv-SE"/>
    </a:p>
  </c:txPr>
  <c:externalData r:id="rId4">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960" b="0" i="0" u="none" strike="noStrike" kern="1200" spc="0" baseline="0">
                <a:solidFill>
                  <a:schemeClr val="tx1"/>
                </a:solidFill>
                <a:latin typeface="Arial" panose="020B0604020202020204" pitchFamily="34" charset="0"/>
                <a:ea typeface="+mn-ea"/>
                <a:cs typeface="Arial" panose="020B0604020202020204" pitchFamily="34" charset="0"/>
              </a:defRPr>
            </a:pPr>
            <a:r>
              <a:rPr lang="sv-SE" sz="1700" b="0" i="0" baseline="0" dirty="0">
                <a:solidFill>
                  <a:schemeClr val="tx1"/>
                </a:solidFill>
                <a:effectLst/>
              </a:rPr>
              <a:t>Antal ekologiskt hållna djur 2013 </a:t>
            </a:r>
            <a:r>
              <a:rPr lang="sv-SE" sz="1700" b="0" i="0" u="none" strike="noStrike" baseline="0" dirty="0">
                <a:effectLst/>
              </a:rPr>
              <a:t>−</a:t>
            </a:r>
            <a:r>
              <a:rPr lang="sv-SE" sz="960" b="0" i="0" u="none" strike="noStrike" baseline="0" dirty="0">
                <a:effectLst/>
              </a:rPr>
              <a:t> </a:t>
            </a:r>
            <a:r>
              <a:rPr lang="sv-SE" sz="1700" b="0" i="0" baseline="0" dirty="0">
                <a:solidFill>
                  <a:schemeClr val="tx1"/>
                </a:solidFill>
                <a:effectLst/>
              </a:rPr>
              <a:t>2024</a:t>
            </a:r>
            <a:endParaRPr lang="sv-SE" sz="1700" dirty="0">
              <a:solidFill>
                <a:schemeClr val="tx1"/>
              </a:solidFill>
              <a:effectLst/>
            </a:endParaRPr>
          </a:p>
        </c:rich>
      </c:tx>
      <c:layout>
        <c:manualLayout>
          <c:xMode val="edge"/>
          <c:yMode val="edge"/>
          <c:x val="0.12799445262141707"/>
          <c:y val="4.4807878283456047E-3"/>
        </c:manualLayout>
      </c:layout>
      <c:overlay val="0"/>
      <c:spPr>
        <a:noFill/>
        <a:ln>
          <a:noFill/>
        </a:ln>
        <a:effectLst/>
      </c:spPr>
      <c:txPr>
        <a:bodyPr rot="0" spcFirstLastPara="1" vertOverflow="ellipsis" vert="horz" wrap="square" anchor="ctr" anchorCtr="1"/>
        <a:lstStyle/>
        <a:p>
          <a:pPr>
            <a:defRPr sz="960" b="0" i="0" u="none" strike="noStrike" kern="1200" spc="0" baseline="0">
              <a:solidFill>
                <a:schemeClr val="tx1"/>
              </a:solidFill>
              <a:latin typeface="Arial" panose="020B0604020202020204" pitchFamily="34" charset="0"/>
              <a:ea typeface="+mn-ea"/>
              <a:cs typeface="Arial" panose="020B0604020202020204" pitchFamily="34" charset="0"/>
            </a:defRPr>
          </a:pPr>
          <a:endParaRPr lang="sv-SE"/>
        </a:p>
      </c:txPr>
    </c:title>
    <c:autoTitleDeleted val="0"/>
    <c:plotArea>
      <c:layout>
        <c:manualLayout>
          <c:layoutTarget val="inner"/>
          <c:xMode val="edge"/>
          <c:yMode val="edge"/>
          <c:x val="7.3966845655352734E-2"/>
          <c:y val="0.1341130768968184"/>
          <c:w val="0.90573327115979463"/>
          <c:h val="0.51815018965728321"/>
        </c:manualLayout>
      </c:layout>
      <c:lineChart>
        <c:grouping val="standard"/>
        <c:varyColors val="0"/>
        <c:ser>
          <c:idx val="0"/>
          <c:order val="0"/>
          <c:tx>
            <c:strRef>
              <c:f>'ekologisk produktion'!$D$3</c:f>
              <c:strCache>
                <c:ptCount val="1"/>
                <c:pt idx="0">
                  <c:v>Kor för mjölkproduktion</c:v>
                </c:pt>
              </c:strCache>
            </c:strRef>
          </c:tx>
          <c:spPr>
            <a:ln w="19050" cap="rnd">
              <a:solidFill>
                <a:schemeClr val="accent1"/>
              </a:solidFill>
              <a:prstDash val="lgDash"/>
              <a:round/>
            </a:ln>
            <a:effectLst/>
          </c:spPr>
          <c:marker>
            <c:symbol val="none"/>
          </c:marker>
          <c:cat>
            <c:strRef>
              <c:f>'ekologisk produktion'!$E$2:$P$2</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strCache>
            </c:strRef>
          </c:cat>
          <c:val>
            <c:numRef>
              <c:f>'ekologisk produktion'!$E$3:$P$3</c:f>
              <c:numCache>
                <c:formatCode>#,##0</c:formatCode>
                <c:ptCount val="12"/>
                <c:pt idx="0">
                  <c:v>48193</c:v>
                </c:pt>
                <c:pt idx="1">
                  <c:v>46902</c:v>
                </c:pt>
                <c:pt idx="2">
                  <c:v>47652</c:v>
                </c:pt>
                <c:pt idx="3">
                  <c:v>49062</c:v>
                </c:pt>
                <c:pt idx="4">
                  <c:v>52908</c:v>
                </c:pt>
                <c:pt idx="5">
                  <c:v>58702</c:v>
                </c:pt>
                <c:pt idx="6">
                  <c:v>56744</c:v>
                </c:pt>
                <c:pt idx="7">
                  <c:v>57187</c:v>
                </c:pt>
                <c:pt idx="8">
                  <c:v>57298</c:v>
                </c:pt>
                <c:pt idx="9">
                  <c:v>54329</c:v>
                </c:pt>
                <c:pt idx="10">
                  <c:v>42232</c:v>
                </c:pt>
                <c:pt idx="11">
                  <c:v>34629</c:v>
                </c:pt>
              </c:numCache>
            </c:numRef>
          </c:val>
          <c:smooth val="0"/>
          <c:extLst>
            <c:ext xmlns:c16="http://schemas.microsoft.com/office/drawing/2014/chart" uri="{C3380CC4-5D6E-409C-BE32-E72D297353CC}">
              <c16:uniqueId val="{00000000-C65B-4FDF-B342-5BF71BD13CE4}"/>
            </c:ext>
          </c:extLst>
        </c:ser>
        <c:ser>
          <c:idx val="1"/>
          <c:order val="1"/>
          <c:tx>
            <c:strRef>
              <c:f>'ekologisk produktion'!$D$4</c:f>
              <c:strCache>
                <c:ptCount val="1"/>
                <c:pt idx="0">
                  <c:v>Kor för uppfödning av kalvar</c:v>
                </c:pt>
              </c:strCache>
            </c:strRef>
          </c:tx>
          <c:spPr>
            <a:ln w="25400" cap="rnd">
              <a:solidFill>
                <a:srgbClr val="07708C"/>
              </a:solidFill>
              <a:prstDash val="sysDash"/>
              <a:round/>
            </a:ln>
            <a:effectLst/>
          </c:spPr>
          <c:marker>
            <c:symbol val="none"/>
          </c:marker>
          <c:cat>
            <c:strRef>
              <c:f>'ekologisk produktion'!$E$2:$P$2</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strCache>
            </c:strRef>
          </c:cat>
          <c:val>
            <c:numRef>
              <c:f>'ekologisk produktion'!$E$4:$P$4</c:f>
              <c:numCache>
                <c:formatCode>#,##0</c:formatCode>
                <c:ptCount val="12"/>
                <c:pt idx="0">
                  <c:v>64615</c:v>
                </c:pt>
                <c:pt idx="1">
                  <c:v>64225</c:v>
                </c:pt>
                <c:pt idx="2">
                  <c:v>64383</c:v>
                </c:pt>
                <c:pt idx="3">
                  <c:v>67398</c:v>
                </c:pt>
                <c:pt idx="4">
                  <c:v>70054</c:v>
                </c:pt>
                <c:pt idx="5">
                  <c:v>75021</c:v>
                </c:pt>
                <c:pt idx="6">
                  <c:v>74796</c:v>
                </c:pt>
                <c:pt idx="7">
                  <c:v>74103</c:v>
                </c:pt>
                <c:pt idx="8">
                  <c:v>74371</c:v>
                </c:pt>
                <c:pt idx="9">
                  <c:v>74748</c:v>
                </c:pt>
                <c:pt idx="10">
                  <c:v>70467</c:v>
                </c:pt>
                <c:pt idx="11">
                  <c:v>64607</c:v>
                </c:pt>
              </c:numCache>
            </c:numRef>
          </c:val>
          <c:smooth val="0"/>
          <c:extLst>
            <c:ext xmlns:c16="http://schemas.microsoft.com/office/drawing/2014/chart" uri="{C3380CC4-5D6E-409C-BE32-E72D297353CC}">
              <c16:uniqueId val="{00000001-C65B-4FDF-B342-5BF71BD13CE4}"/>
            </c:ext>
          </c:extLst>
        </c:ser>
        <c:ser>
          <c:idx val="2"/>
          <c:order val="2"/>
          <c:tx>
            <c:strRef>
              <c:f>'ekologisk produktion'!$D$5</c:f>
              <c:strCache>
                <c:ptCount val="1"/>
                <c:pt idx="0">
                  <c:v>Summa får och lamm</c:v>
                </c:pt>
              </c:strCache>
            </c:strRef>
          </c:tx>
          <c:spPr>
            <a:ln w="25400" cap="rnd">
              <a:solidFill>
                <a:srgbClr val="2E614C"/>
              </a:solidFill>
              <a:prstDash val="solid"/>
              <a:round/>
            </a:ln>
            <a:effectLst/>
          </c:spPr>
          <c:marker>
            <c:symbol val="none"/>
          </c:marker>
          <c:cat>
            <c:strRef>
              <c:f>'ekologisk produktion'!$E$2:$P$2</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strCache>
            </c:strRef>
          </c:cat>
          <c:val>
            <c:numRef>
              <c:f>'ekologisk produktion'!$E$5:$P$5</c:f>
              <c:numCache>
                <c:formatCode>#,##0</c:formatCode>
                <c:ptCount val="12"/>
                <c:pt idx="0">
                  <c:v>118760</c:v>
                </c:pt>
                <c:pt idx="1">
                  <c:v>121667</c:v>
                </c:pt>
                <c:pt idx="2">
                  <c:v>121877</c:v>
                </c:pt>
                <c:pt idx="3">
                  <c:v>130719</c:v>
                </c:pt>
                <c:pt idx="4">
                  <c:v>126724</c:v>
                </c:pt>
                <c:pt idx="5">
                  <c:v>128914</c:v>
                </c:pt>
                <c:pt idx="6">
                  <c:v>119166</c:v>
                </c:pt>
                <c:pt idx="7">
                  <c:v>110113</c:v>
                </c:pt>
                <c:pt idx="8">
                  <c:v>106419</c:v>
                </c:pt>
                <c:pt idx="9">
                  <c:v>99663</c:v>
                </c:pt>
                <c:pt idx="10">
                  <c:v>90262</c:v>
                </c:pt>
                <c:pt idx="11">
                  <c:v>79997</c:v>
                </c:pt>
              </c:numCache>
            </c:numRef>
          </c:val>
          <c:smooth val="0"/>
          <c:extLst>
            <c:ext xmlns:c16="http://schemas.microsoft.com/office/drawing/2014/chart" uri="{C3380CC4-5D6E-409C-BE32-E72D297353CC}">
              <c16:uniqueId val="{00000002-C65B-4FDF-B342-5BF71BD13CE4}"/>
            </c:ext>
          </c:extLst>
        </c:ser>
        <c:ser>
          <c:idx val="3"/>
          <c:order val="3"/>
          <c:tx>
            <c:strRef>
              <c:f>'ekologisk produktion'!$D$6</c:f>
              <c:strCache>
                <c:ptCount val="1"/>
                <c:pt idx="0">
                  <c:v>Summa grisar</c:v>
                </c:pt>
              </c:strCache>
            </c:strRef>
          </c:tx>
          <c:spPr>
            <a:ln w="28575" cap="rnd" cmpd="dbl">
              <a:solidFill>
                <a:srgbClr val="07708C"/>
              </a:solidFill>
              <a:round/>
            </a:ln>
            <a:effectLst/>
          </c:spPr>
          <c:marker>
            <c:symbol val="none"/>
          </c:marker>
          <c:cat>
            <c:strRef>
              <c:f>'ekologisk produktion'!$E$2:$P$2</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strCache>
            </c:strRef>
          </c:cat>
          <c:val>
            <c:numRef>
              <c:f>'ekologisk produktion'!$E$6:$P$6</c:f>
              <c:numCache>
                <c:formatCode>#,##0</c:formatCode>
                <c:ptCount val="12"/>
                <c:pt idx="0">
                  <c:v>20548</c:v>
                </c:pt>
                <c:pt idx="1">
                  <c:v>19666</c:v>
                </c:pt>
                <c:pt idx="2">
                  <c:v>26739</c:v>
                </c:pt>
                <c:pt idx="3">
                  <c:v>28953</c:v>
                </c:pt>
                <c:pt idx="4">
                  <c:v>30766</c:v>
                </c:pt>
                <c:pt idx="5">
                  <c:v>33579</c:v>
                </c:pt>
                <c:pt idx="6">
                  <c:v>36649</c:v>
                </c:pt>
                <c:pt idx="7">
                  <c:v>35564</c:v>
                </c:pt>
                <c:pt idx="8">
                  <c:v>37389</c:v>
                </c:pt>
                <c:pt idx="9">
                  <c:v>33377</c:v>
                </c:pt>
                <c:pt idx="10">
                  <c:v>23302</c:v>
                </c:pt>
                <c:pt idx="11">
                  <c:v>18291</c:v>
                </c:pt>
              </c:numCache>
            </c:numRef>
          </c:val>
          <c:smooth val="0"/>
          <c:extLst>
            <c:ext xmlns:c16="http://schemas.microsoft.com/office/drawing/2014/chart" uri="{C3380CC4-5D6E-409C-BE32-E72D297353CC}">
              <c16:uniqueId val="{00000003-C65B-4FDF-B342-5BF71BD13CE4}"/>
            </c:ext>
          </c:extLst>
        </c:ser>
        <c:ser>
          <c:idx val="4"/>
          <c:order val="4"/>
          <c:tx>
            <c:strRef>
              <c:f>'ekologisk produktion'!$D$7</c:f>
              <c:strCache>
                <c:ptCount val="1"/>
                <c:pt idx="0">
                  <c:v>Värphöns tio tal</c:v>
                </c:pt>
              </c:strCache>
            </c:strRef>
          </c:tx>
          <c:spPr>
            <a:ln w="25400" cap="rnd">
              <a:solidFill>
                <a:srgbClr val="07708C"/>
              </a:solidFill>
              <a:prstDash val="dashDot"/>
              <a:round/>
            </a:ln>
            <a:effectLst/>
          </c:spPr>
          <c:marker>
            <c:symbol val="none"/>
          </c:marker>
          <c:cat>
            <c:strRef>
              <c:f>'ekologisk produktion'!$E$2:$P$2</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strCache>
            </c:strRef>
          </c:cat>
          <c:val>
            <c:numRef>
              <c:f>'ekologisk produktion'!$E$7:$P$7</c:f>
              <c:numCache>
                <c:formatCode>#,##0</c:formatCode>
                <c:ptCount val="12"/>
                <c:pt idx="0">
                  <c:v>86837.8</c:v>
                </c:pt>
                <c:pt idx="1">
                  <c:v>90000.2</c:v>
                </c:pt>
                <c:pt idx="2">
                  <c:v>111415.9</c:v>
                </c:pt>
                <c:pt idx="3">
                  <c:v>127285.5</c:v>
                </c:pt>
                <c:pt idx="4">
                  <c:v>124101</c:v>
                </c:pt>
                <c:pt idx="5">
                  <c:v>128310.5</c:v>
                </c:pt>
                <c:pt idx="6">
                  <c:v>126097.7</c:v>
                </c:pt>
                <c:pt idx="7">
                  <c:v>122254.3</c:v>
                </c:pt>
                <c:pt idx="8">
                  <c:v>116085.6</c:v>
                </c:pt>
                <c:pt idx="9">
                  <c:v>113176.2</c:v>
                </c:pt>
                <c:pt idx="10">
                  <c:v>92255.7</c:v>
                </c:pt>
                <c:pt idx="11">
                  <c:v>90946</c:v>
                </c:pt>
              </c:numCache>
            </c:numRef>
          </c:val>
          <c:smooth val="0"/>
          <c:extLst>
            <c:ext xmlns:c16="http://schemas.microsoft.com/office/drawing/2014/chart" uri="{C3380CC4-5D6E-409C-BE32-E72D297353CC}">
              <c16:uniqueId val="{00000004-C65B-4FDF-B342-5BF71BD13CE4}"/>
            </c:ext>
          </c:extLst>
        </c:ser>
        <c:ser>
          <c:idx val="5"/>
          <c:order val="5"/>
          <c:tx>
            <c:strRef>
              <c:f>'ekologisk produktion'!$D$8</c:f>
              <c:strCache>
                <c:ptCount val="1"/>
                <c:pt idx="0">
                  <c:v>Slaktkycklingar</c:v>
                </c:pt>
              </c:strCache>
            </c:strRef>
          </c:tx>
          <c:spPr>
            <a:ln w="31750" cap="sq">
              <a:solidFill>
                <a:srgbClr val="2E614C"/>
              </a:solidFill>
              <a:prstDash val="sysDot"/>
              <a:round/>
            </a:ln>
            <a:effectLst/>
          </c:spPr>
          <c:marker>
            <c:symbol val="none"/>
          </c:marker>
          <c:cat>
            <c:strRef>
              <c:f>'ekologisk produktion'!$E$2:$P$2</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strCache>
            </c:strRef>
          </c:cat>
          <c:val>
            <c:numRef>
              <c:f>'ekologisk produktion'!$E$8:$P$8</c:f>
              <c:numCache>
                <c:formatCode>#,##0</c:formatCode>
                <c:ptCount val="12"/>
                <c:pt idx="0">
                  <c:v>26014</c:v>
                </c:pt>
                <c:pt idx="1">
                  <c:v>28599</c:v>
                </c:pt>
                <c:pt idx="2">
                  <c:v>52410</c:v>
                </c:pt>
                <c:pt idx="3">
                  <c:v>145218</c:v>
                </c:pt>
                <c:pt idx="4">
                  <c:v>171478</c:v>
                </c:pt>
                <c:pt idx="5">
                  <c:v>128435</c:v>
                </c:pt>
                <c:pt idx="6">
                  <c:v>134643</c:v>
                </c:pt>
                <c:pt idx="7">
                  <c:v>148860</c:v>
                </c:pt>
                <c:pt idx="8">
                  <c:v>147611</c:v>
                </c:pt>
                <c:pt idx="9">
                  <c:v>145338</c:v>
                </c:pt>
                <c:pt idx="10">
                  <c:v>116050</c:v>
                </c:pt>
                <c:pt idx="11">
                  <c:v>96314</c:v>
                </c:pt>
              </c:numCache>
            </c:numRef>
          </c:val>
          <c:smooth val="0"/>
          <c:extLst>
            <c:ext xmlns:c16="http://schemas.microsoft.com/office/drawing/2014/chart" uri="{C3380CC4-5D6E-409C-BE32-E72D297353CC}">
              <c16:uniqueId val="{00000005-C65B-4FDF-B342-5BF71BD13CE4}"/>
            </c:ext>
          </c:extLst>
        </c:ser>
        <c:dLbls>
          <c:showLegendKey val="0"/>
          <c:showVal val="0"/>
          <c:showCatName val="0"/>
          <c:showSerName val="0"/>
          <c:showPercent val="0"/>
          <c:showBubbleSize val="0"/>
        </c:dLbls>
        <c:smooth val="0"/>
        <c:axId val="1074040239"/>
        <c:axId val="832429023"/>
      </c:lineChart>
      <c:catAx>
        <c:axId val="10740402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832429023"/>
        <c:crosses val="autoZero"/>
        <c:auto val="1"/>
        <c:lblAlgn val="ctr"/>
        <c:lblOffset val="100"/>
        <c:noMultiLvlLbl val="0"/>
      </c:catAx>
      <c:valAx>
        <c:axId val="832429023"/>
        <c:scaling>
          <c:orientation val="minMax"/>
          <c:max val="18000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solidFill>
              <a:srgbClr val="D9D9D9"/>
            </a:solid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10740402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extLst/>
  </c:chart>
  <c:spPr>
    <a:solidFill>
      <a:srgbClr val="F5F1E7"/>
    </a:solidFill>
    <a:ln w="9525" cap="flat" cmpd="sng" algn="ctr">
      <a:noFill/>
      <a:round/>
    </a:ln>
    <a:effectLst/>
  </c:spPr>
  <c:txPr>
    <a:bodyPr/>
    <a:lstStyle/>
    <a:p>
      <a:pPr>
        <a:defRPr sz="800">
          <a:latin typeface="Arial" panose="020B0604020202020204" pitchFamily="34" charset="0"/>
          <a:cs typeface="Arial" panose="020B0604020202020204" pitchFamily="34" charset="0"/>
        </a:defRPr>
      </a:pPr>
      <a:endParaRPr lang="sv-SE"/>
    </a:p>
  </c:txPr>
  <c:externalData r:id="rId4">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960" b="0" i="0" u="none" strike="noStrike" kern="1200" spc="0" baseline="0">
                <a:solidFill>
                  <a:schemeClr val="tx1"/>
                </a:solidFill>
                <a:latin typeface="Arial" panose="020B0604020202020204" pitchFamily="34" charset="0"/>
                <a:ea typeface="+mn-ea"/>
                <a:cs typeface="Arial" panose="020B0604020202020204" pitchFamily="34" charset="0"/>
              </a:defRPr>
            </a:pPr>
            <a:r>
              <a:rPr lang="sv-SE" sz="1700" b="0" i="0" baseline="0" dirty="0">
                <a:solidFill>
                  <a:schemeClr val="tx1"/>
                </a:solidFill>
                <a:effectLst/>
              </a:rPr>
              <a:t>Andel ekologisk produktion </a:t>
            </a:r>
          </a:p>
          <a:p>
            <a:pPr marL="0" marR="0" lvl="0" indent="0" algn="ctr" defTabSz="914400" rtl="0" eaLnBrk="1" fontAlgn="auto" latinLnBrk="0" hangingPunct="1">
              <a:lnSpc>
                <a:spcPct val="100000"/>
              </a:lnSpc>
              <a:spcBef>
                <a:spcPts val="0"/>
              </a:spcBef>
              <a:spcAft>
                <a:spcPts val="0"/>
              </a:spcAft>
              <a:buClrTx/>
              <a:buSzTx/>
              <a:buFontTx/>
              <a:buNone/>
              <a:tabLst/>
              <a:defRPr>
                <a:solidFill>
                  <a:schemeClr val="tx1"/>
                </a:solidFill>
              </a:defRPr>
            </a:pPr>
            <a:r>
              <a:rPr lang="sv-SE" sz="1700" b="0" i="0" baseline="0" dirty="0">
                <a:solidFill>
                  <a:schemeClr val="tx1"/>
                </a:solidFill>
                <a:effectLst/>
              </a:rPr>
              <a:t>2013 − 2024, procent</a:t>
            </a:r>
            <a:endParaRPr lang="sv-SE" sz="1700" dirty="0">
              <a:solidFill>
                <a:schemeClr val="tx1"/>
              </a:solidFill>
              <a:effectLst/>
            </a:endParaRPr>
          </a:p>
        </c:rich>
      </c:tx>
      <c:layout>
        <c:manualLayout>
          <c:xMode val="edge"/>
          <c:yMode val="edge"/>
          <c:x val="0.1438981722359117"/>
          <c:y val="0"/>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960" b="0" i="0" u="none" strike="noStrike" kern="1200" spc="0" baseline="0">
              <a:solidFill>
                <a:schemeClr val="tx1"/>
              </a:solidFill>
              <a:latin typeface="Arial" panose="020B0604020202020204" pitchFamily="34" charset="0"/>
              <a:ea typeface="+mn-ea"/>
              <a:cs typeface="Arial" panose="020B0604020202020204" pitchFamily="34" charset="0"/>
            </a:defRPr>
          </a:pPr>
          <a:endParaRPr lang="sv-SE"/>
        </a:p>
      </c:txPr>
    </c:title>
    <c:autoTitleDeleted val="0"/>
    <c:plotArea>
      <c:layout>
        <c:manualLayout>
          <c:layoutTarget val="inner"/>
          <c:xMode val="edge"/>
          <c:yMode val="edge"/>
          <c:x val="7.8329248386344738E-2"/>
          <c:y val="0.26139634449498178"/>
          <c:w val="0.92076646196512357"/>
          <c:h val="0.53127826126725552"/>
        </c:manualLayout>
      </c:layout>
      <c:lineChart>
        <c:grouping val="standard"/>
        <c:varyColors val="0"/>
        <c:ser>
          <c:idx val="0"/>
          <c:order val="0"/>
          <c:tx>
            <c:strRef>
              <c:f>'Ekologisk produktion'!$AM$9</c:f>
              <c:strCache>
                <c:ptCount val="1"/>
                <c:pt idx="0">
                  <c:v>Nötkreatur</c:v>
                </c:pt>
              </c:strCache>
            </c:strRef>
          </c:tx>
          <c:spPr>
            <a:ln w="25400" cap="rnd">
              <a:solidFill>
                <a:srgbClr val="2E614C"/>
              </a:solidFill>
              <a:round/>
            </a:ln>
            <a:effectLst/>
          </c:spPr>
          <c:marker>
            <c:symbol val="none"/>
          </c:marker>
          <c:cat>
            <c:numRef>
              <c:f>'Ekologisk produktion'!$AN$8:$AY$8</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'Ekologisk produktion'!$AN$9:$AY$9</c:f>
              <c:numCache>
                <c:formatCode>General</c:formatCode>
                <c:ptCount val="12"/>
                <c:pt idx="0">
                  <c:v>14.6</c:v>
                </c:pt>
                <c:pt idx="1">
                  <c:v>14.5</c:v>
                </c:pt>
                <c:pt idx="2">
                  <c:v>14.2</c:v>
                </c:pt>
                <c:pt idx="3">
                  <c:v>14.5</c:v>
                </c:pt>
                <c:pt idx="4">
                  <c:v>14.6</c:v>
                </c:pt>
                <c:pt idx="5">
                  <c:v>15.9</c:v>
                </c:pt>
                <c:pt idx="6">
                  <c:v>16</c:v>
                </c:pt>
                <c:pt idx="7">
                  <c:v>15.5</c:v>
                </c:pt>
                <c:pt idx="8">
                  <c:v>15.3</c:v>
                </c:pt>
                <c:pt idx="9">
                  <c:v>15</c:v>
                </c:pt>
                <c:pt idx="10">
                  <c:v>13.6</c:v>
                </c:pt>
                <c:pt idx="11">
                  <c:v>11.6</c:v>
                </c:pt>
              </c:numCache>
            </c:numRef>
          </c:val>
          <c:smooth val="0"/>
          <c:extLst>
            <c:ext xmlns:c16="http://schemas.microsoft.com/office/drawing/2014/chart" uri="{C3380CC4-5D6E-409C-BE32-E72D297353CC}">
              <c16:uniqueId val="{00000000-E191-45C3-8FEB-67BE1C972DAC}"/>
            </c:ext>
          </c:extLst>
        </c:ser>
        <c:ser>
          <c:idx val="1"/>
          <c:order val="1"/>
          <c:tx>
            <c:strRef>
              <c:f>'Ekologisk produktion'!$AM$10</c:f>
              <c:strCache>
                <c:ptCount val="1"/>
                <c:pt idx="0">
                  <c:v>Gris</c:v>
                </c:pt>
              </c:strCache>
            </c:strRef>
          </c:tx>
          <c:spPr>
            <a:ln w="22225" cap="rnd">
              <a:solidFill>
                <a:srgbClr val="07708C"/>
              </a:solidFill>
              <a:prstDash val="sysDash"/>
              <a:round/>
            </a:ln>
            <a:effectLst/>
          </c:spPr>
          <c:marker>
            <c:symbol val="none"/>
          </c:marker>
          <c:cat>
            <c:numRef>
              <c:f>'Ekologisk produktion'!$AN$8:$AY$8</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'Ekologisk produktion'!$AN$10:$AY$10</c:f>
              <c:numCache>
                <c:formatCode>General</c:formatCode>
                <c:ptCount val="12"/>
                <c:pt idx="0">
                  <c:v>1.7</c:v>
                </c:pt>
                <c:pt idx="1">
                  <c:v>1.7</c:v>
                </c:pt>
                <c:pt idx="2">
                  <c:v>1.9</c:v>
                </c:pt>
                <c:pt idx="3">
                  <c:v>2.1</c:v>
                </c:pt>
                <c:pt idx="4">
                  <c:v>2</c:v>
                </c:pt>
                <c:pt idx="5">
                  <c:v>2.2000000000000002</c:v>
                </c:pt>
                <c:pt idx="6">
                  <c:v>2.6</c:v>
                </c:pt>
                <c:pt idx="7">
                  <c:v>2.7</c:v>
                </c:pt>
                <c:pt idx="8">
                  <c:v>2.6</c:v>
                </c:pt>
                <c:pt idx="9">
                  <c:v>2.5</c:v>
                </c:pt>
                <c:pt idx="10">
                  <c:v>1.9</c:v>
                </c:pt>
                <c:pt idx="11">
                  <c:v>1</c:v>
                </c:pt>
              </c:numCache>
            </c:numRef>
          </c:val>
          <c:smooth val="0"/>
          <c:extLst>
            <c:ext xmlns:c16="http://schemas.microsoft.com/office/drawing/2014/chart" uri="{C3380CC4-5D6E-409C-BE32-E72D297353CC}">
              <c16:uniqueId val="{00000001-E191-45C3-8FEB-67BE1C972DAC}"/>
            </c:ext>
          </c:extLst>
        </c:ser>
        <c:ser>
          <c:idx val="2"/>
          <c:order val="2"/>
          <c:tx>
            <c:strRef>
              <c:f>'Ekologisk produktion'!$AM$11</c:f>
              <c:strCache>
                <c:ptCount val="1"/>
                <c:pt idx="0">
                  <c:v>Får och lamm</c:v>
                </c:pt>
              </c:strCache>
            </c:strRef>
          </c:tx>
          <c:spPr>
            <a:ln w="28575" cap="rnd">
              <a:solidFill>
                <a:srgbClr val="2E614C"/>
              </a:solidFill>
              <a:prstDash val="sysDot"/>
              <a:round/>
            </a:ln>
            <a:effectLst/>
          </c:spPr>
          <c:marker>
            <c:symbol val="none"/>
          </c:marker>
          <c:cat>
            <c:numRef>
              <c:f>'Ekologisk produktion'!$AN$8:$AY$8</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'Ekologisk produktion'!$AN$11:$AY$11</c:f>
              <c:numCache>
                <c:formatCode>General</c:formatCode>
                <c:ptCount val="12"/>
                <c:pt idx="0">
                  <c:v>21.9</c:v>
                </c:pt>
                <c:pt idx="1">
                  <c:v>22.5</c:v>
                </c:pt>
                <c:pt idx="2">
                  <c:v>22.1</c:v>
                </c:pt>
                <c:pt idx="3">
                  <c:v>22.6</c:v>
                </c:pt>
                <c:pt idx="4">
                  <c:v>21.1</c:v>
                </c:pt>
                <c:pt idx="5">
                  <c:v>21.2</c:v>
                </c:pt>
                <c:pt idx="6">
                  <c:v>20.9</c:v>
                </c:pt>
                <c:pt idx="7">
                  <c:v>20.399999999999999</c:v>
                </c:pt>
                <c:pt idx="8">
                  <c:v>19.5</c:v>
                </c:pt>
                <c:pt idx="9">
                  <c:v>18.3</c:v>
                </c:pt>
                <c:pt idx="10">
                  <c:v>15.9</c:v>
                </c:pt>
                <c:pt idx="11">
                  <c:v>15</c:v>
                </c:pt>
              </c:numCache>
            </c:numRef>
          </c:val>
          <c:smooth val="0"/>
          <c:extLst>
            <c:ext xmlns:c16="http://schemas.microsoft.com/office/drawing/2014/chart" uri="{C3380CC4-5D6E-409C-BE32-E72D297353CC}">
              <c16:uniqueId val="{00000002-E191-45C3-8FEB-67BE1C972DAC}"/>
            </c:ext>
          </c:extLst>
        </c:ser>
        <c:ser>
          <c:idx val="3"/>
          <c:order val="3"/>
          <c:tx>
            <c:strRef>
              <c:f>'Ekologisk produktion'!$AM$12</c:f>
              <c:strCache>
                <c:ptCount val="1"/>
                <c:pt idx="0">
                  <c:v>Slaktkyckling</c:v>
                </c:pt>
              </c:strCache>
            </c:strRef>
          </c:tx>
          <c:spPr>
            <a:ln w="31750" cap="rnd" cmpd="dbl">
              <a:solidFill>
                <a:srgbClr val="07708C"/>
              </a:solidFill>
              <a:round/>
            </a:ln>
            <a:effectLst/>
          </c:spPr>
          <c:marker>
            <c:symbol val="none"/>
          </c:marker>
          <c:cat>
            <c:numRef>
              <c:f>'Ekologisk produktion'!$AN$8:$AY$8</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'Ekologisk produktion'!$AN$12:$AY$12</c:f>
              <c:numCache>
                <c:formatCode>General</c:formatCode>
                <c:ptCount val="12"/>
                <c:pt idx="0">
                  <c:v>0.3</c:v>
                </c:pt>
                <c:pt idx="1">
                  <c:v>0.3</c:v>
                </c:pt>
                <c:pt idx="2">
                  <c:v>0.4</c:v>
                </c:pt>
                <c:pt idx="3">
                  <c:v>1</c:v>
                </c:pt>
                <c:pt idx="4">
                  <c:v>1.1000000000000001</c:v>
                </c:pt>
                <c:pt idx="5">
                  <c:v>0.8</c:v>
                </c:pt>
                <c:pt idx="6">
                  <c:v>0.9</c:v>
                </c:pt>
                <c:pt idx="7">
                  <c:v>0.9</c:v>
                </c:pt>
                <c:pt idx="8">
                  <c:v>0.8</c:v>
                </c:pt>
                <c:pt idx="9">
                  <c:v>0.8</c:v>
                </c:pt>
                <c:pt idx="10">
                  <c:v>0.6</c:v>
                </c:pt>
                <c:pt idx="11">
                  <c:v>0.6</c:v>
                </c:pt>
              </c:numCache>
            </c:numRef>
          </c:val>
          <c:smooth val="0"/>
          <c:extLst>
            <c:ext xmlns:c16="http://schemas.microsoft.com/office/drawing/2014/chart" uri="{C3380CC4-5D6E-409C-BE32-E72D297353CC}">
              <c16:uniqueId val="{00000003-E191-45C3-8FEB-67BE1C972DAC}"/>
            </c:ext>
          </c:extLst>
        </c:ser>
        <c:dLbls>
          <c:showLegendKey val="0"/>
          <c:showVal val="0"/>
          <c:showCatName val="0"/>
          <c:showSerName val="0"/>
          <c:showPercent val="0"/>
          <c:showBubbleSize val="0"/>
        </c:dLbls>
        <c:smooth val="0"/>
        <c:axId val="1074040239"/>
        <c:axId val="832429023"/>
      </c:lineChart>
      <c:catAx>
        <c:axId val="10740402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832429023"/>
        <c:crosses val="autoZero"/>
        <c:auto val="1"/>
        <c:lblAlgn val="ctr"/>
        <c:lblOffset val="100"/>
        <c:noMultiLvlLbl val="0"/>
      </c:catAx>
      <c:valAx>
        <c:axId val="83242902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solidFill>
              <a:srgbClr val="D9D9D9"/>
            </a:solidFill>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10740402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5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extLst/>
  </c:chart>
  <c:spPr>
    <a:solidFill>
      <a:srgbClr val="F5F1E7"/>
    </a:solidFill>
    <a:ln w="9525" cap="flat" cmpd="sng" algn="ctr">
      <a:noFill/>
      <a:round/>
    </a:ln>
    <a:effectLst/>
  </c:spPr>
  <c:txPr>
    <a:bodyPr/>
    <a:lstStyle/>
    <a:p>
      <a:pPr>
        <a:defRPr sz="800">
          <a:latin typeface="Arial" panose="020B0604020202020204" pitchFamily="34" charset="0"/>
          <a:cs typeface="Arial" panose="020B0604020202020204" pitchFamily="34" charset="0"/>
        </a:defRPr>
      </a:pPr>
      <a:endParaRPr lang="sv-SE"/>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1500" b="0" i="0" baseline="0" dirty="0">
                <a:solidFill>
                  <a:schemeClr val="tx1"/>
                </a:solidFill>
                <a:effectLst/>
              </a:rPr>
              <a:t>Andel jordbruksmark brukad med ekologiska produktionsmetoder 2013 − 2024 procent</a:t>
            </a:r>
            <a:endParaRPr lang="sv-SE" sz="1500" dirty="0">
              <a:solidFill>
                <a:schemeClr val="tx1"/>
              </a:solidFill>
              <a:effectLst/>
            </a:endParaRPr>
          </a:p>
        </c:rich>
      </c:tx>
      <c:layout>
        <c:manualLayout>
          <c:xMode val="edge"/>
          <c:yMode val="edge"/>
          <c:x val="0.11271085034932643"/>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'ekologisk odling'!$A$10</c:f>
              <c:strCache>
                <c:ptCount val="1"/>
                <c:pt idx="0">
                  <c:v>Ekologiskt brukad mark</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'ekologisk odling'!$B$9:$M$9</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strCache>
            </c:strRef>
          </c:cat>
          <c:val>
            <c:numRef>
              <c:f>'ekologisk odling'!$B$10:$M$10</c:f>
              <c:numCache>
                <c:formatCode>0.0</c:formatCode>
                <c:ptCount val="12"/>
                <c:pt idx="0">
                  <c:v>16.5</c:v>
                </c:pt>
                <c:pt idx="1">
                  <c:v>16.600000000000001</c:v>
                </c:pt>
                <c:pt idx="2">
                  <c:v>17.100000000000001</c:v>
                </c:pt>
                <c:pt idx="3">
                  <c:v>18.2</c:v>
                </c:pt>
                <c:pt idx="4">
                  <c:v>19.100000000000001</c:v>
                </c:pt>
                <c:pt idx="5">
                  <c:v>20.2</c:v>
                </c:pt>
                <c:pt idx="6">
                  <c:v>20.399999999999999</c:v>
                </c:pt>
                <c:pt idx="7">
                  <c:v>20.3</c:v>
                </c:pt>
                <c:pt idx="8">
                  <c:v>20.2</c:v>
                </c:pt>
                <c:pt idx="9">
                  <c:v>19.899999999999999</c:v>
                </c:pt>
                <c:pt idx="10">
                  <c:v>18.399999999999999</c:v>
                </c:pt>
                <c:pt idx="11">
                  <c:v>16.600000000000001</c:v>
                </c:pt>
              </c:numCache>
            </c:numRef>
          </c:val>
          <c:extLst>
            <c:ext xmlns:c16="http://schemas.microsoft.com/office/drawing/2014/chart" uri="{C3380CC4-5D6E-409C-BE32-E72D297353CC}">
              <c16:uniqueId val="{00000000-9A2C-4FCF-8A0D-FBB65176A443}"/>
            </c:ext>
          </c:extLst>
        </c:ser>
        <c:dLbls>
          <c:showLegendKey val="0"/>
          <c:showVal val="0"/>
          <c:showCatName val="0"/>
          <c:showSerName val="0"/>
          <c:showPercent val="0"/>
          <c:showBubbleSize val="0"/>
        </c:dLbls>
        <c:gapWidth val="100"/>
        <c:overlap val="-27"/>
        <c:axId val="420267536"/>
        <c:axId val="2092845680"/>
      </c:barChart>
      <c:catAx>
        <c:axId val="420267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sv-SE"/>
          </a:p>
        </c:txPr>
        <c:crossAx val="2092845680"/>
        <c:crosses val="autoZero"/>
        <c:auto val="1"/>
        <c:lblAlgn val="ctr"/>
        <c:lblOffset val="100"/>
        <c:noMultiLvlLbl val="0"/>
      </c:catAx>
      <c:valAx>
        <c:axId val="2092845680"/>
        <c:scaling>
          <c:orientation val="minMax"/>
          <c:max val="22"/>
          <c:min val="0"/>
        </c:scaling>
        <c:delete val="1"/>
        <c:axPos val="l"/>
        <c:numFmt formatCode="0" sourceLinked="0"/>
        <c:majorTickMark val="none"/>
        <c:minorTickMark val="none"/>
        <c:tickLblPos val="nextTo"/>
        <c:crossAx val="420267536"/>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5F1E7"/>
    </a:solidFill>
    <a:ln w="9525" cap="flat" cmpd="sng" algn="ctr">
      <a:noFill/>
      <a:round/>
    </a:ln>
    <a:effectLst/>
  </c:spPr>
  <c:txPr>
    <a:bodyPr/>
    <a:lstStyle/>
    <a:p>
      <a:pPr>
        <a:defRPr/>
      </a:pPr>
      <a:endParaRPr lang="sv-SE"/>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sv-SE"/>
        </a:p>
      </c:txPr>
    </c:title>
    <c:autoTitleDeleted val="0"/>
    <c:plotArea>
      <c:layout/>
      <c:barChart>
        <c:barDir val="col"/>
        <c:grouping val="clustered"/>
        <c:varyColors val="0"/>
        <c:ser>
          <c:idx val="0"/>
          <c:order val="0"/>
          <c:tx>
            <c:strRef>
              <c:f>'ekologisk produktion'!$BG$4</c:f>
              <c:strCache>
                <c:ptCount val="1"/>
                <c:pt idx="0">
                  <c:v>Kvantitet invägd ekologisk mjölk, 1 000 ton</c:v>
                </c:pt>
              </c:strCache>
            </c:strRef>
          </c:tx>
          <c:spPr>
            <a:solidFill>
              <a:schemeClr val="accent1"/>
            </a:solidFill>
            <a:ln>
              <a:noFill/>
            </a:ln>
            <a:effectLst/>
          </c:spPr>
          <c:invertIfNegative val="0"/>
          <c:cat>
            <c:strRef>
              <c:f>'ekologisk produktion'!$BH$3:$BS$3</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strCache>
            </c:strRef>
          </c:cat>
          <c:val>
            <c:numRef>
              <c:f>'ekologisk produktion'!$BH$4:$BS$4</c:f>
              <c:numCache>
                <c:formatCode>General</c:formatCode>
                <c:ptCount val="12"/>
                <c:pt idx="0">
                  <c:v>366.31</c:v>
                </c:pt>
                <c:pt idx="1">
                  <c:v>371.83</c:v>
                </c:pt>
                <c:pt idx="2">
                  <c:v>370.26</c:v>
                </c:pt>
                <c:pt idx="3">
                  <c:v>369.2</c:v>
                </c:pt>
                <c:pt idx="4">
                  <c:v>414.23</c:v>
                </c:pt>
                <c:pt idx="5">
                  <c:v>464.97</c:v>
                </c:pt>
                <c:pt idx="6">
                  <c:v>464.17</c:v>
                </c:pt>
                <c:pt idx="7">
                  <c:v>481.2</c:v>
                </c:pt>
                <c:pt idx="8">
                  <c:v>482.32</c:v>
                </c:pt>
                <c:pt idx="9">
                  <c:v>459.06</c:v>
                </c:pt>
                <c:pt idx="10">
                  <c:v>361.32</c:v>
                </c:pt>
                <c:pt idx="11">
                  <c:v>295.24</c:v>
                </c:pt>
              </c:numCache>
            </c:numRef>
          </c:val>
          <c:extLst>
            <c:ext xmlns:c16="http://schemas.microsoft.com/office/drawing/2014/chart" uri="{C3380CC4-5D6E-409C-BE32-E72D297353CC}">
              <c16:uniqueId val="{00000000-A09F-4B61-A8E3-35457C5639BF}"/>
            </c:ext>
          </c:extLst>
        </c:ser>
        <c:dLbls>
          <c:showLegendKey val="0"/>
          <c:showVal val="0"/>
          <c:showCatName val="0"/>
          <c:showSerName val="0"/>
          <c:showPercent val="0"/>
          <c:showBubbleSize val="0"/>
        </c:dLbls>
        <c:gapWidth val="150"/>
        <c:overlap val="-27"/>
        <c:axId val="1311970927"/>
        <c:axId val="100523199"/>
      </c:barChart>
      <c:catAx>
        <c:axId val="13119709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crossAx val="100523199"/>
        <c:crosses val="autoZero"/>
        <c:auto val="1"/>
        <c:lblAlgn val="ctr"/>
        <c:lblOffset val="100"/>
        <c:noMultiLvlLbl val="0"/>
      </c:catAx>
      <c:valAx>
        <c:axId val="100523199"/>
        <c:scaling>
          <c:orientation val="minMax"/>
          <c:max val="5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crossAx val="13119709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dirty="0" err="1">
                <a:solidFill>
                  <a:schemeClr val="tx1"/>
                </a:solidFill>
              </a:rPr>
              <a:t>Andel</a:t>
            </a:r>
            <a:r>
              <a:rPr lang="en-US" dirty="0">
                <a:solidFill>
                  <a:schemeClr val="tx1"/>
                </a:solidFill>
              </a:rPr>
              <a:t> </a:t>
            </a:r>
            <a:r>
              <a:rPr lang="en-US" dirty="0" err="1">
                <a:solidFill>
                  <a:schemeClr val="tx1"/>
                </a:solidFill>
              </a:rPr>
              <a:t>invägd</a:t>
            </a:r>
            <a:r>
              <a:rPr lang="en-US" dirty="0">
                <a:solidFill>
                  <a:schemeClr val="tx1"/>
                </a:solidFill>
              </a:rPr>
              <a:t> </a:t>
            </a:r>
            <a:r>
              <a:rPr lang="en-US" dirty="0" err="1">
                <a:solidFill>
                  <a:schemeClr val="tx1"/>
                </a:solidFill>
              </a:rPr>
              <a:t>ekologisk</a:t>
            </a:r>
            <a:r>
              <a:rPr lang="en-US" dirty="0">
                <a:solidFill>
                  <a:schemeClr val="tx1"/>
                </a:solidFill>
              </a:rPr>
              <a:t> </a:t>
            </a:r>
            <a:r>
              <a:rPr lang="en-US" dirty="0" err="1">
                <a:solidFill>
                  <a:schemeClr val="tx1"/>
                </a:solidFill>
              </a:rPr>
              <a:t>mjölk</a:t>
            </a:r>
            <a:r>
              <a:rPr lang="en-US" dirty="0">
                <a:solidFill>
                  <a:schemeClr val="tx1"/>
                </a:solidFill>
              </a:rPr>
              <a:t> av </a:t>
            </a:r>
            <a:r>
              <a:rPr lang="en-US" dirty="0" err="1">
                <a:solidFill>
                  <a:schemeClr val="tx1"/>
                </a:solidFill>
              </a:rPr>
              <a:t>totalt</a:t>
            </a:r>
            <a:r>
              <a:rPr lang="en-US" baseline="0" dirty="0">
                <a:solidFill>
                  <a:schemeClr val="tx1"/>
                </a:solidFill>
              </a:rPr>
              <a:t> </a:t>
            </a:r>
            <a:r>
              <a:rPr lang="en-US" baseline="0" dirty="0" err="1">
                <a:solidFill>
                  <a:schemeClr val="tx1"/>
                </a:solidFill>
              </a:rPr>
              <a:t>invägd</a:t>
            </a:r>
            <a:r>
              <a:rPr lang="en-US" baseline="0" dirty="0">
                <a:solidFill>
                  <a:schemeClr val="tx1"/>
                </a:solidFill>
              </a:rPr>
              <a:t> </a:t>
            </a:r>
            <a:r>
              <a:rPr lang="en-US" baseline="0" dirty="0" err="1">
                <a:solidFill>
                  <a:schemeClr val="tx1"/>
                </a:solidFill>
              </a:rPr>
              <a:t>mjölk</a:t>
            </a:r>
            <a:r>
              <a:rPr lang="en-US" dirty="0">
                <a:solidFill>
                  <a:schemeClr val="tx1"/>
                </a:solidFill>
              </a:rPr>
              <a:t>, </a:t>
            </a:r>
            <a:r>
              <a:rPr lang="en-US" dirty="0" err="1">
                <a:solidFill>
                  <a:schemeClr val="tx1"/>
                </a:solidFill>
              </a:rPr>
              <a:t>procent</a:t>
            </a:r>
            <a:endParaRPr lang="en-US" dirty="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sv-SE"/>
        </a:p>
      </c:txPr>
    </c:title>
    <c:autoTitleDeleted val="0"/>
    <c:plotArea>
      <c:layout/>
      <c:barChart>
        <c:barDir val="col"/>
        <c:grouping val="clustered"/>
        <c:varyColors val="0"/>
        <c:ser>
          <c:idx val="0"/>
          <c:order val="0"/>
          <c:tx>
            <c:strRef>
              <c:f>'ekologisk produktion'!$BG$5</c:f>
              <c:strCache>
                <c:ptCount val="1"/>
                <c:pt idx="0">
                  <c:v>Andel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'ekologisk produktion'!$BH$3:$BS$3</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strCache>
            </c:strRef>
          </c:cat>
          <c:val>
            <c:numRef>
              <c:f>'ekologisk produktion'!$BH$5:$BS$5</c:f>
              <c:numCache>
                <c:formatCode>0%</c:formatCode>
                <c:ptCount val="12"/>
                <c:pt idx="0">
                  <c:v>0.12772315202231521</c:v>
                </c:pt>
                <c:pt idx="1">
                  <c:v>0.1268503198294243</c:v>
                </c:pt>
                <c:pt idx="2">
                  <c:v>0.12623245919077036</c:v>
                </c:pt>
                <c:pt idx="3">
                  <c:v>0.12899033271260521</c:v>
                </c:pt>
                <c:pt idx="4">
                  <c:v>0.14706425340651696</c:v>
                </c:pt>
                <c:pt idx="5">
                  <c:v>0.16845335352488744</c:v>
                </c:pt>
                <c:pt idx="6">
                  <c:v>0.17163574780264682</c:v>
                </c:pt>
                <c:pt idx="7">
                  <c:v>0.17354674437559961</c:v>
                </c:pt>
                <c:pt idx="8">
                  <c:v>0.17335796594086739</c:v>
                </c:pt>
                <c:pt idx="9">
                  <c:v>0.16603492426324851</c:v>
                </c:pt>
                <c:pt idx="10">
                  <c:v>0.12819448435886791</c:v>
                </c:pt>
                <c:pt idx="11">
                  <c:v>0.10544624648649421</c:v>
                </c:pt>
              </c:numCache>
            </c:numRef>
          </c:val>
          <c:extLst>
            <c:ext xmlns:c16="http://schemas.microsoft.com/office/drawing/2014/chart" uri="{C3380CC4-5D6E-409C-BE32-E72D297353CC}">
              <c16:uniqueId val="{00000000-3787-48D4-A74B-E26581E59078}"/>
            </c:ext>
          </c:extLst>
        </c:ser>
        <c:dLbls>
          <c:showLegendKey val="0"/>
          <c:showVal val="0"/>
          <c:showCatName val="0"/>
          <c:showSerName val="0"/>
          <c:showPercent val="0"/>
          <c:showBubbleSize val="0"/>
        </c:dLbls>
        <c:gapWidth val="120"/>
        <c:overlap val="-27"/>
        <c:axId val="1230379407"/>
        <c:axId val="1217905471"/>
      </c:barChart>
      <c:catAx>
        <c:axId val="12303794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crossAx val="1217905471"/>
        <c:crosses val="autoZero"/>
        <c:auto val="1"/>
        <c:lblAlgn val="ctr"/>
        <c:lblOffset val="100"/>
        <c:noMultiLvlLbl val="0"/>
      </c:catAx>
      <c:valAx>
        <c:axId val="1217905471"/>
        <c:scaling>
          <c:orientation val="minMax"/>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crossAx val="1230379407"/>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dirty="0" err="1">
                <a:effectLst/>
              </a:rPr>
              <a:t>Andel</a:t>
            </a:r>
            <a:r>
              <a:rPr lang="en-US" sz="1800" b="0" i="0" baseline="0" dirty="0">
                <a:effectLst/>
              </a:rPr>
              <a:t> </a:t>
            </a:r>
            <a:r>
              <a:rPr lang="en-US" sz="1800" b="0" i="0" baseline="0" dirty="0" err="1">
                <a:effectLst/>
              </a:rPr>
              <a:t>ekologiskt</a:t>
            </a:r>
            <a:r>
              <a:rPr lang="en-US" sz="1800" b="0" i="0" baseline="0" dirty="0">
                <a:effectLst/>
              </a:rPr>
              <a:t> </a:t>
            </a:r>
            <a:r>
              <a:rPr lang="en-US" sz="1800" b="0" i="0" baseline="0" dirty="0" err="1">
                <a:effectLst/>
              </a:rPr>
              <a:t>hållna</a:t>
            </a:r>
            <a:r>
              <a:rPr lang="en-US" sz="1800" b="0" i="0" baseline="0" dirty="0">
                <a:effectLst/>
              </a:rPr>
              <a:t> </a:t>
            </a:r>
            <a:r>
              <a:rPr lang="en-US" sz="1800" b="0" i="0" baseline="0" dirty="0" err="1">
                <a:effectLst/>
              </a:rPr>
              <a:t>värphöns</a:t>
            </a:r>
            <a:r>
              <a:rPr lang="en-US" sz="1800" b="0" i="0" baseline="0" dirty="0">
                <a:effectLst/>
              </a:rPr>
              <a:t> av </a:t>
            </a:r>
            <a:r>
              <a:rPr lang="en-US" sz="1800" b="0" i="0" baseline="0" dirty="0" err="1">
                <a:effectLst/>
              </a:rPr>
              <a:t>totala</a:t>
            </a:r>
            <a:r>
              <a:rPr lang="en-US" sz="1800" b="0" i="0" baseline="0" dirty="0">
                <a:effectLst/>
              </a:rPr>
              <a:t> </a:t>
            </a:r>
            <a:r>
              <a:rPr lang="en-US" sz="1800" b="0" i="0" baseline="0" dirty="0" err="1">
                <a:effectLst/>
              </a:rPr>
              <a:t>antalet</a:t>
            </a:r>
            <a:r>
              <a:rPr lang="en-US" sz="1800" b="0" i="0" baseline="0" dirty="0">
                <a:effectLst/>
              </a:rPr>
              <a:t> </a:t>
            </a:r>
            <a:r>
              <a:rPr lang="en-US" sz="1800" b="0" i="0" baseline="0" dirty="0" err="1">
                <a:effectLst/>
              </a:rPr>
              <a:t>värphöns</a:t>
            </a:r>
            <a:r>
              <a:rPr lang="en-US" sz="1800" b="0" i="0" baseline="0" dirty="0">
                <a:effectLst/>
              </a:rPr>
              <a:t>, 2013</a:t>
            </a:r>
            <a:r>
              <a:rPr lang="sv-SE" sz="1800" b="0" i="0" baseline="0" dirty="0">
                <a:effectLst/>
              </a:rPr>
              <a:t> − </a:t>
            </a:r>
            <a:r>
              <a:rPr lang="en-US" sz="1800" b="0" i="0" baseline="0" dirty="0">
                <a:effectLst/>
              </a:rPr>
              <a:t>2024</a:t>
            </a:r>
            <a:endParaRPr lang="sv-SE" dirty="0">
              <a:effectLst/>
            </a:endParaRPr>
          </a:p>
        </c:rich>
      </c:tx>
      <c:layout>
        <c:manualLayout>
          <c:xMode val="edge"/>
          <c:yMode val="edge"/>
          <c:x val="0.1486854004289335"/>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'ekologisk produktion'!$AP$9</c:f>
              <c:strCache>
                <c:ptCount val="1"/>
                <c:pt idx="0">
                  <c:v>Andel ekoglogiska värphöns</c:v>
                </c:pt>
              </c:strCache>
            </c:strRef>
          </c:tx>
          <c:spPr>
            <a:solidFill>
              <a:schemeClr val="accent1"/>
            </a:solidFill>
            <a:ln>
              <a:noFill/>
            </a:ln>
            <a:effectLst/>
          </c:spPr>
          <c:invertIfNegative val="0"/>
          <c:cat>
            <c:numRef>
              <c:f>'ekologisk produktion'!$AQ$8:$BB$8</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'ekologisk produktion'!$AQ$9:$BB$9</c:f>
              <c:numCache>
                <c:formatCode>0%</c:formatCode>
                <c:ptCount val="12"/>
                <c:pt idx="0">
                  <c:v>0.13</c:v>
                </c:pt>
                <c:pt idx="1">
                  <c:v>0.14000000000000001</c:v>
                </c:pt>
                <c:pt idx="2">
                  <c:v>0.15</c:v>
                </c:pt>
                <c:pt idx="3">
                  <c:v>0.16</c:v>
                </c:pt>
                <c:pt idx="4">
                  <c:v>0.17</c:v>
                </c:pt>
                <c:pt idx="5">
                  <c:v>0.17</c:v>
                </c:pt>
                <c:pt idx="6">
                  <c:v>0.14000000000000001</c:v>
                </c:pt>
                <c:pt idx="7">
                  <c:v>0.15</c:v>
                </c:pt>
                <c:pt idx="8">
                  <c:v>0.18</c:v>
                </c:pt>
                <c:pt idx="9">
                  <c:v>0.14000000000000001</c:v>
                </c:pt>
                <c:pt idx="10">
                  <c:v>0.12</c:v>
                </c:pt>
                <c:pt idx="11">
                  <c:v>0.11</c:v>
                </c:pt>
              </c:numCache>
            </c:numRef>
          </c:val>
          <c:extLst>
            <c:ext xmlns:c16="http://schemas.microsoft.com/office/drawing/2014/chart" uri="{C3380CC4-5D6E-409C-BE32-E72D297353CC}">
              <c16:uniqueId val="{00000000-0A2B-42EE-AE87-45343DEF9DBB}"/>
            </c:ext>
          </c:extLst>
        </c:ser>
        <c:dLbls>
          <c:showLegendKey val="0"/>
          <c:showVal val="0"/>
          <c:showCatName val="0"/>
          <c:showSerName val="0"/>
          <c:showPercent val="0"/>
          <c:showBubbleSize val="0"/>
        </c:dLbls>
        <c:gapWidth val="150"/>
        <c:overlap val="-27"/>
        <c:axId val="1411671711"/>
        <c:axId val="1933401647"/>
      </c:barChart>
      <c:catAx>
        <c:axId val="141167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933401647"/>
        <c:crosses val="autoZero"/>
        <c:auto val="1"/>
        <c:lblAlgn val="ctr"/>
        <c:lblOffset val="100"/>
        <c:noMultiLvlLbl val="0"/>
      </c:catAx>
      <c:valAx>
        <c:axId val="193340164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4116717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1800" b="0" i="0" baseline="0" dirty="0">
                <a:effectLst/>
              </a:rPr>
              <a:t>Andel invägda ekologiska ägg av totalt invägda ägg i partihandeln, 2013 − 2024</a:t>
            </a:r>
            <a:endParaRPr lang="sv-SE"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'ekologisk produktion'!$AP$6</c:f>
              <c:strCache>
                <c:ptCount val="1"/>
                <c:pt idx="0">
                  <c:v>Andeöl</c:v>
                </c:pt>
              </c:strCache>
            </c:strRef>
          </c:tx>
          <c:spPr>
            <a:solidFill>
              <a:schemeClr val="accent1"/>
            </a:solidFill>
            <a:ln>
              <a:noFill/>
            </a:ln>
            <a:effectLst/>
          </c:spPr>
          <c:invertIfNegative val="0"/>
          <c:cat>
            <c:strRef>
              <c:f>'ekologisk produktion'!$AQ$4:$BB$4</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strCache>
            </c:strRef>
          </c:cat>
          <c:val>
            <c:numRef>
              <c:f>'ekologisk produktion'!$AQ$6:$BB$6</c:f>
              <c:numCache>
                <c:formatCode>0%</c:formatCode>
                <c:ptCount val="12"/>
                <c:pt idx="0">
                  <c:v>0.1281431334622824</c:v>
                </c:pt>
                <c:pt idx="1">
                  <c:v>0.13537074148296593</c:v>
                </c:pt>
                <c:pt idx="2">
                  <c:v>0.1611074364546915</c:v>
                </c:pt>
                <c:pt idx="3">
                  <c:v>0.17687018474028665</c:v>
                </c:pt>
                <c:pt idx="4">
                  <c:v>0.17243421609273205</c:v>
                </c:pt>
                <c:pt idx="5">
                  <c:v>0.16727746559166054</c:v>
                </c:pt>
                <c:pt idx="6">
                  <c:v>0.1570222563315426</c:v>
                </c:pt>
                <c:pt idx="7">
                  <c:v>0.15762293818406042</c:v>
                </c:pt>
                <c:pt idx="8">
                  <c:v>0.16470799318202206</c:v>
                </c:pt>
                <c:pt idx="9">
                  <c:v>0.13423965530049772</c:v>
                </c:pt>
                <c:pt idx="10">
                  <c:v>0.14040289526467256</c:v>
                </c:pt>
                <c:pt idx="11">
                  <c:v>0.1268155410312273</c:v>
                </c:pt>
              </c:numCache>
            </c:numRef>
          </c:val>
          <c:extLst>
            <c:ext xmlns:c16="http://schemas.microsoft.com/office/drawing/2014/chart" uri="{C3380CC4-5D6E-409C-BE32-E72D297353CC}">
              <c16:uniqueId val="{00000000-6968-4B84-AE72-5D0C6414ABB1}"/>
            </c:ext>
          </c:extLst>
        </c:ser>
        <c:dLbls>
          <c:showLegendKey val="0"/>
          <c:showVal val="0"/>
          <c:showCatName val="0"/>
          <c:showSerName val="0"/>
          <c:showPercent val="0"/>
          <c:showBubbleSize val="0"/>
        </c:dLbls>
        <c:gapWidth val="150"/>
        <c:overlap val="-27"/>
        <c:axId val="1514071967"/>
        <c:axId val="1933421199"/>
      </c:barChart>
      <c:catAx>
        <c:axId val="1514071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933421199"/>
        <c:crosses val="autoZero"/>
        <c:auto val="1"/>
        <c:lblAlgn val="ctr"/>
        <c:lblOffset val="100"/>
        <c:noMultiLvlLbl val="0"/>
      </c:catAx>
      <c:valAx>
        <c:axId val="193342119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5140719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700" b="0" i="0" u="none" strike="noStrike" kern="1200" spc="0" baseline="0">
                <a:solidFill>
                  <a:schemeClr val="tx1"/>
                </a:solidFill>
                <a:latin typeface="+mn-lt"/>
                <a:ea typeface="+mn-ea"/>
                <a:cs typeface="+mn-cs"/>
              </a:defRPr>
            </a:pPr>
            <a:r>
              <a:rPr lang="sv-SE" sz="1700" b="0" i="0" baseline="0" dirty="0">
                <a:solidFill>
                  <a:schemeClr val="tx1"/>
                </a:solidFill>
                <a:effectLst/>
              </a:rPr>
              <a:t>Produktionsvärde (i miljoner SEK) av vegetabilier i Sverige, 2013 − 2024</a:t>
            </a:r>
            <a:endParaRPr lang="sv-SE" sz="1700" dirty="0">
              <a:solidFill>
                <a:schemeClr val="tx1"/>
              </a:solidFill>
              <a:effectLst/>
            </a:endParaRPr>
          </a:p>
        </c:rich>
      </c:tx>
      <c:layout>
        <c:manualLayout>
          <c:xMode val="edge"/>
          <c:yMode val="edge"/>
          <c:x val="0.1271924487699907"/>
          <c:y val="0"/>
        </c:manualLayout>
      </c:layout>
      <c:overlay val="0"/>
      <c:spPr>
        <a:noFill/>
        <a:ln>
          <a:noFill/>
        </a:ln>
        <a:effectLst/>
      </c:spPr>
      <c:txPr>
        <a:bodyPr rot="0" spcFirstLastPara="1" vertOverflow="ellipsis" vert="horz" wrap="square" anchor="ctr" anchorCtr="1"/>
        <a:lstStyle/>
        <a:p>
          <a:pPr>
            <a:defRPr sz="1700" b="0" i="0" u="none" strike="noStrike" kern="1200" spc="0" baseline="0">
              <a:solidFill>
                <a:schemeClr val="tx1"/>
              </a:solidFill>
              <a:latin typeface="+mn-lt"/>
              <a:ea typeface="+mn-ea"/>
              <a:cs typeface="+mn-cs"/>
            </a:defRPr>
          </a:pPr>
          <a:endParaRPr lang="sv-SE"/>
        </a:p>
      </c:txPr>
    </c:title>
    <c:autoTitleDeleted val="0"/>
    <c:plotArea>
      <c:layout/>
      <c:lineChart>
        <c:grouping val="standard"/>
        <c:varyColors val="0"/>
        <c:ser>
          <c:idx val="0"/>
          <c:order val="0"/>
          <c:tx>
            <c:strRef>
              <c:f>'prodvärde veg'!$B$9</c:f>
              <c:strCache>
                <c:ptCount val="1"/>
                <c:pt idx="0">
                  <c:v>Crop output</c:v>
                </c:pt>
              </c:strCache>
            </c:strRef>
          </c:tx>
          <c:spPr>
            <a:ln w="28575" cap="rnd">
              <a:solidFill>
                <a:schemeClr val="accent1"/>
              </a:solidFill>
              <a:round/>
            </a:ln>
            <a:effectLst/>
          </c:spPr>
          <c:marker>
            <c:symbol val="none"/>
          </c:marker>
          <c:cat>
            <c:numRef>
              <c:f>'prodvärde veg'!$D$1:$O$1</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'prodvärde veg'!$D$9:$O$9</c:f>
              <c:numCache>
                <c:formatCode>#,##0</c:formatCode>
                <c:ptCount val="12"/>
                <c:pt idx="0">
                  <c:v>23548.32</c:v>
                </c:pt>
                <c:pt idx="1">
                  <c:v>25194.26</c:v>
                </c:pt>
                <c:pt idx="2">
                  <c:v>26031.83</c:v>
                </c:pt>
                <c:pt idx="3">
                  <c:v>24858.86</c:v>
                </c:pt>
                <c:pt idx="4">
                  <c:v>27692.3</c:v>
                </c:pt>
                <c:pt idx="5">
                  <c:v>26693.279999999999</c:v>
                </c:pt>
                <c:pt idx="6">
                  <c:v>29951.97</c:v>
                </c:pt>
                <c:pt idx="7">
                  <c:v>30266.7</c:v>
                </c:pt>
                <c:pt idx="8">
                  <c:v>34842.58</c:v>
                </c:pt>
                <c:pt idx="9">
                  <c:v>42368.71</c:v>
                </c:pt>
                <c:pt idx="10">
                  <c:v>36156.699999999997</c:v>
                </c:pt>
                <c:pt idx="11">
                  <c:v>38963.129999999997</c:v>
                </c:pt>
              </c:numCache>
            </c:numRef>
          </c:val>
          <c:smooth val="0"/>
          <c:extLst>
            <c:ext xmlns:c16="http://schemas.microsoft.com/office/drawing/2014/chart" uri="{C3380CC4-5D6E-409C-BE32-E72D297353CC}">
              <c16:uniqueId val="{00000000-46CC-47CD-9B17-005646A96147}"/>
            </c:ext>
          </c:extLst>
        </c:ser>
        <c:dLbls>
          <c:showLegendKey val="0"/>
          <c:showVal val="0"/>
          <c:showCatName val="0"/>
          <c:showSerName val="0"/>
          <c:showPercent val="0"/>
          <c:showBubbleSize val="0"/>
        </c:dLbls>
        <c:smooth val="0"/>
        <c:axId val="1544185919"/>
        <c:axId val="1933446575"/>
      </c:lineChart>
      <c:catAx>
        <c:axId val="15441859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crossAx val="1933446575"/>
        <c:crosses val="autoZero"/>
        <c:auto val="1"/>
        <c:lblAlgn val="ctr"/>
        <c:lblOffset val="100"/>
        <c:noMultiLvlLbl val="0"/>
      </c:catAx>
      <c:valAx>
        <c:axId val="193344657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crossAx val="15441859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sv-SE" sz="1700" b="0" i="0" baseline="0" dirty="0">
                <a:solidFill>
                  <a:schemeClr val="tx1"/>
                </a:solidFill>
                <a:effectLst/>
              </a:rPr>
              <a:t>Fördelningen av produktionsvärdet från vegetabilier femårsmedelvärde 2020 − 2024</a:t>
            </a:r>
            <a:endParaRPr lang="sv-SE" sz="1700" dirty="0">
              <a:solidFill>
                <a:schemeClr val="tx1"/>
              </a:solidFill>
              <a:effectLst/>
            </a:endParaRPr>
          </a:p>
        </c:rich>
      </c:tx>
      <c:layout>
        <c:manualLayout>
          <c:xMode val="edge"/>
          <c:yMode val="edge"/>
          <c:x val="0.12757763975155278"/>
          <c:y val="4.3360470614745633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sv-SE"/>
        </a:p>
      </c:txPr>
    </c:title>
    <c:autoTitleDeleted val="0"/>
    <c:plotArea>
      <c:layout>
        <c:manualLayout>
          <c:layoutTarget val="inner"/>
          <c:xMode val="edge"/>
          <c:yMode val="edge"/>
          <c:x val="0.35018261847703819"/>
          <c:y val="0.29847572581842891"/>
          <c:w val="0.34932420403971243"/>
          <c:h val="0.60966119084240522"/>
        </c:manualLayout>
      </c:layout>
      <c:pieChart>
        <c:varyColors val="1"/>
        <c:ser>
          <c:idx val="0"/>
          <c:order val="0"/>
          <c:tx>
            <c:strRef>
              <c:f>'prodvärde veg'!$C$1</c:f>
              <c:strCache>
                <c:ptCount val="1"/>
                <c:pt idx="0">
                  <c:v>Fem-årsmedelvärde</c:v>
                </c:pt>
              </c:strCache>
            </c:strRef>
          </c:tx>
          <c:dPt>
            <c:idx val="0"/>
            <c:bubble3D val="0"/>
            <c:spPr>
              <a:solidFill>
                <a:srgbClr val="67A073"/>
              </a:solidFill>
              <a:ln w="19050">
                <a:solidFill>
                  <a:schemeClr val="lt1"/>
                </a:solidFill>
              </a:ln>
              <a:effectLst/>
            </c:spPr>
            <c:extLst>
              <c:ext xmlns:c16="http://schemas.microsoft.com/office/drawing/2014/chart" uri="{C3380CC4-5D6E-409C-BE32-E72D297353CC}">
                <c16:uniqueId val="{00000001-BAA0-403C-ADD3-0F722B49A49E}"/>
              </c:ext>
            </c:extLst>
          </c:dPt>
          <c:dPt>
            <c:idx val="1"/>
            <c:bubble3D val="0"/>
            <c:spPr>
              <a:solidFill>
                <a:srgbClr val="07708C"/>
              </a:solidFill>
              <a:ln w="19050">
                <a:solidFill>
                  <a:schemeClr val="lt1"/>
                </a:solidFill>
              </a:ln>
              <a:effectLst/>
            </c:spPr>
            <c:extLst>
              <c:ext xmlns:c16="http://schemas.microsoft.com/office/drawing/2014/chart" uri="{C3380CC4-5D6E-409C-BE32-E72D297353CC}">
                <c16:uniqueId val="{00000003-BAA0-403C-ADD3-0F722B49A49E}"/>
              </c:ext>
            </c:extLst>
          </c:dPt>
          <c:dPt>
            <c:idx val="2"/>
            <c:bubble3D val="0"/>
            <c:spPr>
              <a:solidFill>
                <a:srgbClr val="514939"/>
              </a:solidFill>
              <a:ln w="19050">
                <a:solidFill>
                  <a:schemeClr val="lt1"/>
                </a:solidFill>
              </a:ln>
              <a:effectLst/>
            </c:spPr>
            <c:extLst>
              <c:ext xmlns:c16="http://schemas.microsoft.com/office/drawing/2014/chart" uri="{C3380CC4-5D6E-409C-BE32-E72D297353CC}">
                <c16:uniqueId val="{00000005-BAA0-403C-ADD3-0F722B49A49E}"/>
              </c:ext>
            </c:extLst>
          </c:dPt>
          <c:dPt>
            <c:idx val="3"/>
            <c:bubble3D val="0"/>
            <c:spPr>
              <a:solidFill>
                <a:srgbClr val="7FC1D4"/>
              </a:solidFill>
              <a:ln w="19050">
                <a:solidFill>
                  <a:schemeClr val="lt1"/>
                </a:solidFill>
              </a:ln>
              <a:effectLst/>
            </c:spPr>
            <c:extLst>
              <c:ext xmlns:c16="http://schemas.microsoft.com/office/drawing/2014/chart" uri="{C3380CC4-5D6E-409C-BE32-E72D297353CC}">
                <c16:uniqueId val="{00000007-BAA0-403C-ADD3-0F722B49A49E}"/>
              </c:ext>
            </c:extLst>
          </c:dPt>
          <c:dPt>
            <c:idx val="4"/>
            <c:bubble3D val="0"/>
            <c:spPr>
              <a:solidFill>
                <a:srgbClr val="2E614C"/>
              </a:solidFill>
              <a:ln w="19050">
                <a:solidFill>
                  <a:schemeClr val="lt1"/>
                </a:solidFill>
              </a:ln>
              <a:effectLst/>
            </c:spPr>
            <c:extLst>
              <c:ext xmlns:c16="http://schemas.microsoft.com/office/drawing/2014/chart" uri="{C3380CC4-5D6E-409C-BE32-E72D297353CC}">
                <c16:uniqueId val="{00000009-BAA0-403C-ADD3-0F722B49A49E}"/>
              </c:ext>
            </c:extLst>
          </c:dPt>
          <c:dPt>
            <c:idx val="5"/>
            <c:bubble3D val="0"/>
            <c:spPr>
              <a:pattFill prst="pct25">
                <a:fgClr>
                  <a:srgbClr val="514939"/>
                </a:fgClr>
                <a:bgClr>
                  <a:srgbClr val="FBEF74"/>
                </a:bgClr>
              </a:pattFill>
              <a:ln w="25400">
                <a:solidFill>
                  <a:schemeClr val="bg1"/>
                </a:solidFill>
              </a:ln>
              <a:effectLst/>
            </c:spPr>
            <c:extLst>
              <c:ext xmlns:c16="http://schemas.microsoft.com/office/drawing/2014/chart" uri="{C3380CC4-5D6E-409C-BE32-E72D297353CC}">
                <c16:uniqueId val="{0000000B-BAA0-403C-ADD3-0F722B49A49E}"/>
              </c:ext>
            </c:extLst>
          </c:dPt>
          <c:dLbls>
            <c:dLbl>
              <c:idx val="0"/>
              <c:layout>
                <c:manualLayout>
                  <c:x val="5.3586935409164843E-2"/>
                  <c:y val="4.859528152201306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AA0-403C-ADD3-0F722B49A49E}"/>
                </c:ext>
              </c:extLst>
            </c:dLbl>
            <c:dLbl>
              <c:idx val="2"/>
              <c:layout>
                <c:manualLayout>
                  <c:x val="-9.7972659667541553E-2"/>
                  <c:y val="-4.6574074074074073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AA0-403C-ADD3-0F722B49A49E}"/>
                </c:ext>
              </c:extLst>
            </c:dLbl>
            <c:dLbl>
              <c:idx val="3"/>
              <c:layout>
                <c:manualLayout>
                  <c:x val="-2.4913385826771654E-2"/>
                  <c:y val="2.2682647446938903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BAA0-403C-ADD3-0F722B49A49E}"/>
                </c:ext>
              </c:extLst>
            </c:dLbl>
            <c:dLbl>
              <c:idx val="4"/>
              <c:layout>
                <c:manualLayout>
                  <c:x val="-4.7212972861595988E-2"/>
                  <c:y val="4.4057310933837683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BAA0-403C-ADD3-0F722B49A49E}"/>
                </c:ext>
              </c:extLst>
            </c:dLbl>
            <c:dLbl>
              <c:idx val="5"/>
              <c:layout>
                <c:manualLayout>
                  <c:x val="0.12527066396241521"/>
                  <c:y val="1.166806364770812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BAA0-403C-ADD3-0F722B49A49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sv-SE"/>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'prodvärde veg'!$B$2:$B$7</c:f>
              <c:strCache>
                <c:ptCount val="6"/>
                <c:pt idx="0">
                  <c:v>Spannmål</c:v>
                </c:pt>
                <c:pt idx="1">
                  <c:v>Industrigrödor</c:v>
                </c:pt>
                <c:pt idx="2">
                  <c:v>Fodergrödor</c:v>
                </c:pt>
                <c:pt idx="3">
                  <c:v>Trädgårdsväxter</c:v>
                </c:pt>
                <c:pt idx="4">
                  <c:v>Potatis</c:v>
                </c:pt>
                <c:pt idx="5">
                  <c:v>Frukt</c:v>
                </c:pt>
              </c:strCache>
            </c:strRef>
          </c:cat>
          <c:val>
            <c:numRef>
              <c:f>'prodvärde veg'!$C$2:$C$7</c:f>
              <c:numCache>
                <c:formatCode>#,##0</c:formatCode>
                <c:ptCount val="6"/>
                <c:pt idx="0">
                  <c:v>11157.725999999999</c:v>
                </c:pt>
                <c:pt idx="1">
                  <c:v>2840.5280000000002</c:v>
                </c:pt>
                <c:pt idx="2">
                  <c:v>11099.856</c:v>
                </c:pt>
                <c:pt idx="3">
                  <c:v>7358.5280000000002</c:v>
                </c:pt>
                <c:pt idx="4">
                  <c:v>2679.3300000000004</c:v>
                </c:pt>
                <c:pt idx="5">
                  <c:v>1177.6980000000001</c:v>
                </c:pt>
              </c:numCache>
            </c:numRef>
          </c:val>
          <c:extLst>
            <c:ext xmlns:c16="http://schemas.microsoft.com/office/drawing/2014/chart" uri="{C3380CC4-5D6E-409C-BE32-E72D297353CC}">
              <c16:uniqueId val="{0000000C-BAA0-403C-ADD3-0F722B49A49E}"/>
            </c:ext>
          </c:extLst>
        </c:ser>
        <c:dLbls>
          <c:showLegendKey val="0"/>
          <c:showVal val="0"/>
          <c:showCatName val="0"/>
          <c:showSerName val="0"/>
          <c:showPercent val="0"/>
          <c:showBubbleSize val="0"/>
          <c:showLeaderLines val="1"/>
        </c:dLbls>
        <c:firstSliceAng val="0"/>
      </c:pieChart>
      <c:spPr>
        <a:noFill/>
        <a:ln w="28575">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sv-SE" sz="1700" dirty="0">
                <a:solidFill>
                  <a:schemeClr val="tx1"/>
                </a:solidFill>
              </a:rPr>
              <a:t>Antal företag </a:t>
            </a:r>
          </a:p>
          <a:p>
            <a:pPr>
              <a:defRPr>
                <a:solidFill>
                  <a:schemeClr val="tx1"/>
                </a:solidFill>
              </a:defRPr>
            </a:pPr>
            <a:r>
              <a:rPr lang="sv-SE" sz="1700" dirty="0">
                <a:solidFill>
                  <a:schemeClr val="tx1"/>
                </a:solidFill>
              </a:rPr>
              <a:t>som odlar olika spannmålsgrödor 2024</a:t>
            </a:r>
          </a:p>
        </c:rich>
      </c:tx>
      <c:layout>
        <c:manualLayout>
          <c:xMode val="edge"/>
          <c:yMode val="edge"/>
          <c:x val="0.13135647008533283"/>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sv-SE"/>
        </a:p>
      </c:txPr>
    </c:title>
    <c:autoTitleDeleted val="0"/>
    <c:plotArea>
      <c:layout>
        <c:manualLayout>
          <c:layoutTarget val="inner"/>
          <c:xMode val="edge"/>
          <c:yMode val="edge"/>
          <c:x val="0.18278634368813101"/>
          <c:y val="0.2311908394055214"/>
          <c:w val="0.79050652174079283"/>
          <c:h val="0.71481554629594923"/>
        </c:manualLayout>
      </c:layout>
      <c:barChart>
        <c:barDir val="bar"/>
        <c:grouping val="clustered"/>
        <c:varyColors val="0"/>
        <c:ser>
          <c:idx val="1"/>
          <c:order val="0"/>
          <c:tx>
            <c:strRef>
              <c:f>'areal spannmål'!$I$2</c:f>
              <c:strCache>
                <c:ptCount val="1"/>
                <c:pt idx="0">
                  <c:v>2024</c:v>
                </c:pt>
              </c:strCache>
            </c:strRef>
          </c:tx>
          <c:spPr>
            <a:solidFill>
              <a:srgbClr val="2E614C"/>
            </a:solidFill>
            <a:ln>
              <a:solidFill>
                <a:srgbClr val="2E614C"/>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'areal spannmål'!$G$3:$G$11</c:f>
              <c:strCache>
                <c:ptCount val="9"/>
                <c:pt idx="0">
                  <c:v>Blandsäd</c:v>
                </c:pt>
                <c:pt idx="1">
                  <c:v>Vårrågvete</c:v>
                </c:pt>
                <c:pt idx="2">
                  <c:v>Höstrågvete</c:v>
                </c:pt>
                <c:pt idx="3">
                  <c:v>Havre</c:v>
                </c:pt>
                <c:pt idx="4">
                  <c:v>Vårkorn</c:v>
                </c:pt>
                <c:pt idx="5">
                  <c:v>Höstkorn</c:v>
                </c:pt>
                <c:pt idx="6">
                  <c:v>Råg</c:v>
                </c:pt>
                <c:pt idx="7">
                  <c:v>Vårvete</c:v>
                </c:pt>
                <c:pt idx="8">
                  <c:v>Höstvete</c:v>
                </c:pt>
              </c:strCache>
            </c:strRef>
          </c:cat>
          <c:val>
            <c:numRef>
              <c:f>'areal spannmål'!$I$3:$I$11</c:f>
              <c:numCache>
                <c:formatCode>#,##0</c:formatCode>
                <c:ptCount val="9"/>
                <c:pt idx="0">
                  <c:v>994</c:v>
                </c:pt>
                <c:pt idx="1">
                  <c:v>180</c:v>
                </c:pt>
                <c:pt idx="2">
                  <c:v>1315</c:v>
                </c:pt>
                <c:pt idx="3">
                  <c:v>8838</c:v>
                </c:pt>
                <c:pt idx="4">
                  <c:v>11447</c:v>
                </c:pt>
                <c:pt idx="5">
                  <c:v>1140</c:v>
                </c:pt>
                <c:pt idx="6">
                  <c:v>1632</c:v>
                </c:pt>
                <c:pt idx="7">
                  <c:v>2970</c:v>
                </c:pt>
                <c:pt idx="8">
                  <c:v>8761</c:v>
                </c:pt>
              </c:numCache>
            </c:numRef>
          </c:val>
          <c:extLst>
            <c:ext xmlns:c16="http://schemas.microsoft.com/office/drawing/2014/chart" uri="{C3380CC4-5D6E-409C-BE32-E72D297353CC}">
              <c16:uniqueId val="{00000000-3D81-48FD-882B-9CC1D5E1A19A}"/>
            </c:ext>
          </c:extLst>
        </c:ser>
        <c:dLbls>
          <c:showLegendKey val="0"/>
          <c:showVal val="0"/>
          <c:showCatName val="0"/>
          <c:showSerName val="0"/>
          <c:showPercent val="0"/>
          <c:showBubbleSize val="0"/>
        </c:dLbls>
        <c:gapWidth val="120"/>
        <c:axId val="1382187295"/>
        <c:axId val="1217902143"/>
      </c:barChart>
      <c:catAx>
        <c:axId val="138218729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sv-SE"/>
          </a:p>
        </c:txPr>
        <c:crossAx val="1217902143"/>
        <c:crosses val="autoZero"/>
        <c:auto val="1"/>
        <c:lblAlgn val="ctr"/>
        <c:lblOffset val="100"/>
        <c:noMultiLvlLbl val="0"/>
      </c:catAx>
      <c:valAx>
        <c:axId val="1217902143"/>
        <c:scaling>
          <c:orientation val="minMax"/>
        </c:scaling>
        <c:delete val="1"/>
        <c:axPos val="b"/>
        <c:numFmt formatCode="#,##0" sourceLinked="1"/>
        <c:majorTickMark val="none"/>
        <c:minorTickMark val="none"/>
        <c:tickLblPos val="nextTo"/>
        <c:crossAx val="13821872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chemeClr val="tx1"/>
                </a:solidFill>
                <a:latin typeface="+mn-lt"/>
                <a:ea typeface="+mn-ea"/>
                <a:cs typeface="+mn-cs"/>
              </a:defRPr>
            </a:pPr>
            <a:r>
              <a:rPr lang="sv-SE" sz="1800" b="0" i="0" baseline="0" dirty="0">
                <a:solidFill>
                  <a:schemeClr val="tx1"/>
                </a:solidFill>
                <a:effectLst/>
              </a:rPr>
              <a:t>Areal av spannmålsgrödor (miljoner hektar) 2013 </a:t>
            </a:r>
            <a:r>
              <a:rPr lang="sv-SE" sz="1800" b="0" i="0" u="none" strike="noStrike" kern="1200" spc="0" baseline="0" dirty="0">
                <a:solidFill>
                  <a:schemeClr val="tx1"/>
                </a:solidFill>
                <a:effectLst/>
                <a:latin typeface="+mn-lt"/>
                <a:ea typeface="+mn-ea"/>
                <a:cs typeface="+mn-cs"/>
              </a:rPr>
              <a:t>− 2</a:t>
            </a:r>
            <a:r>
              <a:rPr lang="sv-SE" sz="1800" b="0" i="0" baseline="0" dirty="0">
                <a:solidFill>
                  <a:schemeClr val="tx1"/>
                </a:solidFill>
                <a:effectLst/>
              </a:rPr>
              <a:t>024</a:t>
            </a:r>
            <a:endParaRPr lang="sv-SE" dirty="0">
              <a:solidFill>
                <a:schemeClr val="tx1"/>
              </a:solidFill>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schemeClr val="tx1"/>
                </a:solidFill>
              </a:defRPr>
            </a:pPr>
            <a:endParaRPr lang="sv-SE" dirty="0">
              <a:solidFill>
                <a:schemeClr val="tx1"/>
              </a:solidFill>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chemeClr val="tx1"/>
              </a:solidFill>
              <a:latin typeface="+mn-lt"/>
              <a:ea typeface="+mn-ea"/>
              <a:cs typeface="+mn-cs"/>
            </a:defRPr>
          </a:pPr>
          <a:endParaRPr lang="sv-SE"/>
        </a:p>
      </c:txPr>
    </c:title>
    <c:autoTitleDeleted val="0"/>
    <c:plotArea>
      <c:layout>
        <c:manualLayout>
          <c:layoutTarget val="inner"/>
          <c:xMode val="edge"/>
          <c:yMode val="edge"/>
          <c:x val="7.7098913687031062E-2"/>
          <c:y val="0.22560948154318503"/>
          <c:w val="0.89619395684762582"/>
          <c:h val="0.57813471772343905"/>
        </c:manualLayout>
      </c:layout>
      <c:barChart>
        <c:barDir val="col"/>
        <c:grouping val="stacked"/>
        <c:varyColors val="0"/>
        <c:ser>
          <c:idx val="0"/>
          <c:order val="0"/>
          <c:tx>
            <c:strRef>
              <c:f>'areal spannmål'!$AD$3</c:f>
              <c:strCache>
                <c:ptCount val="1"/>
                <c:pt idx="0">
                  <c:v>Höstvete</c:v>
                </c:pt>
              </c:strCache>
            </c:strRef>
          </c:tx>
          <c:spPr>
            <a:solidFill>
              <a:srgbClr val="2E614C"/>
            </a:solidFill>
            <a:ln w="19050">
              <a:solidFill>
                <a:srgbClr val="2E614C"/>
              </a:solidFill>
            </a:ln>
            <a:effectLst/>
          </c:spPr>
          <c:invertIfNegative val="0"/>
          <c:cat>
            <c:strRef>
              <c:f>'areal spannmål'!$AE$2:$AP$2</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strCache>
            </c:strRef>
          </c:cat>
          <c:val>
            <c:numRef>
              <c:f>'areal spannmål'!$AE$3:$AP$3</c:f>
              <c:numCache>
                <c:formatCode>General</c:formatCode>
                <c:ptCount val="12"/>
                <c:pt idx="0">
                  <c:v>209860</c:v>
                </c:pt>
                <c:pt idx="1">
                  <c:v>379907</c:v>
                </c:pt>
                <c:pt idx="2">
                  <c:v>395241</c:v>
                </c:pt>
                <c:pt idx="3">
                  <c:v>375007</c:v>
                </c:pt>
                <c:pt idx="4">
                  <c:v>409105</c:v>
                </c:pt>
                <c:pt idx="5">
                  <c:v>295124</c:v>
                </c:pt>
                <c:pt idx="6">
                  <c:v>423434</c:v>
                </c:pt>
                <c:pt idx="7">
                  <c:v>401381</c:v>
                </c:pt>
                <c:pt idx="8">
                  <c:v>436857</c:v>
                </c:pt>
                <c:pt idx="9">
                  <c:v>417864</c:v>
                </c:pt>
                <c:pt idx="10">
                  <c:v>463952</c:v>
                </c:pt>
                <c:pt idx="11">
                  <c:v>414550</c:v>
                </c:pt>
              </c:numCache>
            </c:numRef>
          </c:val>
          <c:extLst>
            <c:ext xmlns:c16="http://schemas.microsoft.com/office/drawing/2014/chart" uri="{C3380CC4-5D6E-409C-BE32-E72D297353CC}">
              <c16:uniqueId val="{00000000-9196-439F-BF9B-BC365D0379F6}"/>
            </c:ext>
          </c:extLst>
        </c:ser>
        <c:ser>
          <c:idx val="1"/>
          <c:order val="1"/>
          <c:tx>
            <c:strRef>
              <c:f>'areal spannmål'!$AD$4</c:f>
              <c:strCache>
                <c:ptCount val="1"/>
                <c:pt idx="0">
                  <c:v>Vårvete</c:v>
                </c:pt>
              </c:strCache>
            </c:strRef>
          </c:tx>
          <c:spPr>
            <a:solidFill>
              <a:srgbClr val="7FC1D4"/>
            </a:solidFill>
            <a:ln>
              <a:solidFill>
                <a:srgbClr val="07708C"/>
              </a:solidFill>
            </a:ln>
            <a:effectLst/>
          </c:spPr>
          <c:invertIfNegative val="0"/>
          <c:dPt>
            <c:idx val="11"/>
            <c:invertIfNegative val="0"/>
            <c:bubble3D val="0"/>
            <c:spPr>
              <a:solidFill>
                <a:srgbClr val="7FC1D4"/>
              </a:solidFill>
              <a:ln w="12700">
                <a:solidFill>
                  <a:srgbClr val="07708C"/>
                </a:solidFill>
              </a:ln>
              <a:effectLst/>
            </c:spPr>
            <c:extLst>
              <c:ext xmlns:c16="http://schemas.microsoft.com/office/drawing/2014/chart" uri="{C3380CC4-5D6E-409C-BE32-E72D297353CC}">
                <c16:uniqueId val="{00000002-9196-439F-BF9B-BC365D0379F6}"/>
              </c:ext>
            </c:extLst>
          </c:dPt>
          <c:cat>
            <c:strRef>
              <c:f>'areal spannmål'!$AE$2:$AP$2</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strCache>
            </c:strRef>
          </c:cat>
          <c:val>
            <c:numRef>
              <c:f>'areal spannmål'!$AE$4:$AP$4</c:f>
              <c:numCache>
                <c:formatCode>General</c:formatCode>
                <c:ptCount val="12"/>
                <c:pt idx="0">
                  <c:v>116353</c:v>
                </c:pt>
                <c:pt idx="1">
                  <c:v>75282</c:v>
                </c:pt>
                <c:pt idx="2">
                  <c:v>64710</c:v>
                </c:pt>
                <c:pt idx="3">
                  <c:v>76192</c:v>
                </c:pt>
                <c:pt idx="4">
                  <c:v>66765</c:v>
                </c:pt>
                <c:pt idx="5">
                  <c:v>85939</c:v>
                </c:pt>
                <c:pt idx="6">
                  <c:v>48750</c:v>
                </c:pt>
                <c:pt idx="7">
                  <c:v>50090</c:v>
                </c:pt>
                <c:pt idx="8">
                  <c:v>44741</c:v>
                </c:pt>
                <c:pt idx="9">
                  <c:v>45039</c:v>
                </c:pt>
                <c:pt idx="10">
                  <c:v>51156</c:v>
                </c:pt>
                <c:pt idx="11">
                  <c:v>63193</c:v>
                </c:pt>
              </c:numCache>
            </c:numRef>
          </c:val>
          <c:extLst>
            <c:ext xmlns:c16="http://schemas.microsoft.com/office/drawing/2014/chart" uri="{C3380CC4-5D6E-409C-BE32-E72D297353CC}">
              <c16:uniqueId val="{00000003-9196-439F-BF9B-BC365D0379F6}"/>
            </c:ext>
          </c:extLst>
        </c:ser>
        <c:ser>
          <c:idx val="2"/>
          <c:order val="2"/>
          <c:tx>
            <c:strRef>
              <c:f>'areal spannmål'!$AD$5</c:f>
              <c:strCache>
                <c:ptCount val="1"/>
                <c:pt idx="0">
                  <c:v>Vårkorn</c:v>
                </c:pt>
              </c:strCache>
            </c:strRef>
          </c:tx>
          <c:spPr>
            <a:solidFill>
              <a:schemeClr val="accent3"/>
            </a:solidFill>
            <a:ln w="9525">
              <a:solidFill>
                <a:srgbClr val="2E614C"/>
              </a:solidFill>
            </a:ln>
            <a:effectLst/>
          </c:spPr>
          <c:invertIfNegative val="0"/>
          <c:cat>
            <c:strRef>
              <c:f>'areal spannmål'!$AE$2:$AP$2</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strCache>
            </c:strRef>
          </c:cat>
          <c:val>
            <c:numRef>
              <c:f>'areal spannmål'!$AE$5:$AP$5</c:f>
              <c:numCache>
                <c:formatCode>General</c:formatCode>
                <c:ptCount val="12"/>
                <c:pt idx="0">
                  <c:v>378867</c:v>
                </c:pt>
                <c:pt idx="1">
                  <c:v>321924</c:v>
                </c:pt>
                <c:pt idx="2">
                  <c:v>311779</c:v>
                </c:pt>
                <c:pt idx="3">
                  <c:v>308154</c:v>
                </c:pt>
                <c:pt idx="4">
                  <c:v>298548</c:v>
                </c:pt>
                <c:pt idx="5">
                  <c:v>382341</c:v>
                </c:pt>
                <c:pt idx="6">
                  <c:v>279325</c:v>
                </c:pt>
                <c:pt idx="7">
                  <c:v>278984</c:v>
                </c:pt>
                <c:pt idx="8">
                  <c:v>255696</c:v>
                </c:pt>
                <c:pt idx="9">
                  <c:v>259238</c:v>
                </c:pt>
                <c:pt idx="10">
                  <c:v>254890</c:v>
                </c:pt>
                <c:pt idx="11">
                  <c:v>273039</c:v>
                </c:pt>
              </c:numCache>
            </c:numRef>
          </c:val>
          <c:extLst>
            <c:ext xmlns:c16="http://schemas.microsoft.com/office/drawing/2014/chart" uri="{C3380CC4-5D6E-409C-BE32-E72D297353CC}">
              <c16:uniqueId val="{00000004-9196-439F-BF9B-BC365D0379F6}"/>
            </c:ext>
          </c:extLst>
        </c:ser>
        <c:ser>
          <c:idx val="3"/>
          <c:order val="3"/>
          <c:tx>
            <c:strRef>
              <c:f>'areal spannmål'!$AD$6</c:f>
              <c:strCache>
                <c:ptCount val="1"/>
                <c:pt idx="0">
                  <c:v>Havre</c:v>
                </c:pt>
              </c:strCache>
            </c:strRef>
          </c:tx>
          <c:spPr>
            <a:pattFill prst="wdDnDiag">
              <a:fgClr>
                <a:srgbClr val="07708C"/>
              </a:fgClr>
              <a:bgClr>
                <a:srgbClr val="C5E6EF"/>
              </a:bgClr>
            </a:pattFill>
            <a:ln>
              <a:solidFill>
                <a:srgbClr val="07708C"/>
              </a:solidFill>
            </a:ln>
            <a:effectLst/>
          </c:spPr>
          <c:invertIfNegative val="0"/>
          <c:cat>
            <c:strRef>
              <c:f>'areal spannmål'!$AE$2:$AP$2</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strCache>
            </c:strRef>
          </c:cat>
          <c:val>
            <c:numRef>
              <c:f>'areal spannmål'!$AE$6:$AP$6</c:f>
              <c:numCache>
                <c:formatCode>General</c:formatCode>
                <c:ptCount val="12"/>
                <c:pt idx="0">
                  <c:v>200581</c:v>
                </c:pt>
                <c:pt idx="1">
                  <c:v>164895</c:v>
                </c:pt>
                <c:pt idx="2">
                  <c:v>168055</c:v>
                </c:pt>
                <c:pt idx="3">
                  <c:v>180869</c:v>
                </c:pt>
                <c:pt idx="4">
                  <c:v>158175</c:v>
                </c:pt>
                <c:pt idx="5">
                  <c:v>163879</c:v>
                </c:pt>
                <c:pt idx="6">
                  <c:v>147884</c:v>
                </c:pt>
                <c:pt idx="7">
                  <c:v>184505</c:v>
                </c:pt>
                <c:pt idx="8">
                  <c:v>174422</c:v>
                </c:pt>
                <c:pt idx="9">
                  <c:v>158445</c:v>
                </c:pt>
                <c:pt idx="10">
                  <c:v>149176</c:v>
                </c:pt>
                <c:pt idx="11">
                  <c:v>163443</c:v>
                </c:pt>
              </c:numCache>
            </c:numRef>
          </c:val>
          <c:extLst>
            <c:ext xmlns:c16="http://schemas.microsoft.com/office/drawing/2014/chart" uri="{C3380CC4-5D6E-409C-BE32-E72D297353CC}">
              <c16:uniqueId val="{00000005-9196-439F-BF9B-BC365D0379F6}"/>
            </c:ext>
          </c:extLst>
        </c:ser>
        <c:ser>
          <c:idx val="4"/>
          <c:order val="4"/>
          <c:tx>
            <c:strRef>
              <c:f>'areal spannmål'!$AD$7</c:f>
              <c:strCache>
                <c:ptCount val="1"/>
                <c:pt idx="0">
                  <c:v>Rågvete</c:v>
                </c:pt>
              </c:strCache>
            </c:strRef>
          </c:tx>
          <c:spPr>
            <a:pattFill prst="pct5">
              <a:fgClr>
                <a:schemeClr val="bg1"/>
              </a:fgClr>
              <a:bgClr>
                <a:srgbClr val="2E614C"/>
              </a:bgClr>
            </a:pattFill>
            <a:ln>
              <a:solidFill>
                <a:srgbClr val="2E614C"/>
              </a:solidFill>
            </a:ln>
            <a:effectLst/>
          </c:spPr>
          <c:invertIfNegative val="0"/>
          <c:cat>
            <c:strRef>
              <c:f>'areal spannmål'!$AE$2:$AP$2</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strCache>
            </c:strRef>
          </c:cat>
          <c:val>
            <c:numRef>
              <c:f>'areal spannmål'!$AE$7:$AP$7</c:f>
              <c:numCache>
                <c:formatCode>General</c:formatCode>
                <c:ptCount val="12"/>
                <c:pt idx="0">
                  <c:v>23059</c:v>
                </c:pt>
                <c:pt idx="1">
                  <c:v>38309</c:v>
                </c:pt>
                <c:pt idx="2">
                  <c:v>42455</c:v>
                </c:pt>
                <c:pt idx="3">
                  <c:v>30794</c:v>
                </c:pt>
                <c:pt idx="4">
                  <c:v>27746</c:v>
                </c:pt>
                <c:pt idx="5">
                  <c:v>18102</c:v>
                </c:pt>
                <c:pt idx="6">
                  <c:v>28854</c:v>
                </c:pt>
                <c:pt idx="7">
                  <c:v>28650</c:v>
                </c:pt>
                <c:pt idx="8">
                  <c:v>30186</c:v>
                </c:pt>
                <c:pt idx="9">
                  <c:v>29247</c:v>
                </c:pt>
                <c:pt idx="10">
                  <c:v>32017</c:v>
                </c:pt>
                <c:pt idx="11">
                  <c:v>25190</c:v>
                </c:pt>
              </c:numCache>
            </c:numRef>
          </c:val>
          <c:extLst>
            <c:ext xmlns:c16="http://schemas.microsoft.com/office/drawing/2014/chart" uri="{C3380CC4-5D6E-409C-BE32-E72D297353CC}">
              <c16:uniqueId val="{00000006-9196-439F-BF9B-BC365D0379F6}"/>
            </c:ext>
          </c:extLst>
        </c:ser>
        <c:ser>
          <c:idx val="5"/>
          <c:order val="5"/>
          <c:tx>
            <c:strRef>
              <c:f>'areal spannmål'!$AD$8</c:f>
              <c:strCache>
                <c:ptCount val="1"/>
                <c:pt idx="0">
                  <c:v>Höstkorn, råg, blandsäd</c:v>
                </c:pt>
              </c:strCache>
            </c:strRef>
          </c:tx>
          <c:spPr>
            <a:pattFill prst="ltVert">
              <a:fgClr>
                <a:srgbClr val="514939"/>
              </a:fgClr>
              <a:bgClr>
                <a:srgbClr val="E6D7BD"/>
              </a:bgClr>
            </a:pattFill>
            <a:ln>
              <a:solidFill>
                <a:srgbClr val="514939"/>
              </a:solidFill>
            </a:ln>
            <a:effectLst/>
          </c:spPr>
          <c:invertIfNegative val="0"/>
          <c:cat>
            <c:strRef>
              <c:f>'areal spannmål'!$AE$2:$AP$2</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strCache>
            </c:strRef>
          </c:cat>
          <c:val>
            <c:numRef>
              <c:f>'areal spannmål'!$AE$8:$AP$8</c:f>
              <c:numCache>
                <c:formatCode>General</c:formatCode>
                <c:ptCount val="12"/>
                <c:pt idx="0">
                  <c:v>55771</c:v>
                </c:pt>
                <c:pt idx="1">
                  <c:v>54061</c:v>
                </c:pt>
                <c:pt idx="2">
                  <c:v>51991</c:v>
                </c:pt>
                <c:pt idx="3">
                  <c:v>48593</c:v>
                </c:pt>
                <c:pt idx="4">
                  <c:v>52314</c:v>
                </c:pt>
                <c:pt idx="5">
                  <c:v>46292</c:v>
                </c:pt>
                <c:pt idx="6">
                  <c:v>64928</c:v>
                </c:pt>
                <c:pt idx="7">
                  <c:v>63114</c:v>
                </c:pt>
                <c:pt idx="8">
                  <c:v>58457</c:v>
                </c:pt>
                <c:pt idx="9">
                  <c:v>52621</c:v>
                </c:pt>
                <c:pt idx="10">
                  <c:v>54605</c:v>
                </c:pt>
                <c:pt idx="11">
                  <c:v>57606</c:v>
                </c:pt>
              </c:numCache>
            </c:numRef>
          </c:val>
          <c:extLst>
            <c:ext xmlns:c16="http://schemas.microsoft.com/office/drawing/2014/chart" uri="{C3380CC4-5D6E-409C-BE32-E72D297353CC}">
              <c16:uniqueId val="{00000007-9196-439F-BF9B-BC365D0379F6}"/>
            </c:ext>
          </c:extLst>
        </c:ser>
        <c:dLbls>
          <c:showLegendKey val="0"/>
          <c:showVal val="0"/>
          <c:showCatName val="0"/>
          <c:showSerName val="0"/>
          <c:showPercent val="0"/>
          <c:showBubbleSize val="0"/>
        </c:dLbls>
        <c:gapWidth val="150"/>
        <c:overlap val="100"/>
        <c:axId val="1311975327"/>
        <c:axId val="1217900479"/>
      </c:barChart>
      <c:catAx>
        <c:axId val="13119753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217900479"/>
        <c:crosses val="autoZero"/>
        <c:auto val="1"/>
        <c:lblAlgn val="ctr"/>
        <c:lblOffset val="100"/>
        <c:noMultiLvlLbl val="0"/>
      </c:catAx>
      <c:valAx>
        <c:axId val="1217900479"/>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311975327"/>
        <c:crosses val="autoZero"/>
        <c:crossBetween val="between"/>
        <c:dispUnits>
          <c:builtInUnit val="millions"/>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700" b="0" i="0" u="none" strike="noStrike" kern="1200" spc="0" baseline="0">
                <a:solidFill>
                  <a:schemeClr val="tx1"/>
                </a:solidFill>
                <a:latin typeface="+mn-lt"/>
                <a:ea typeface="+mn-ea"/>
                <a:cs typeface="+mn-cs"/>
              </a:defRPr>
            </a:pPr>
            <a:r>
              <a:rPr lang="sv-SE" sz="1700" b="0" i="0" baseline="0" dirty="0">
                <a:solidFill>
                  <a:schemeClr val="tx1"/>
                </a:solidFill>
                <a:effectLst/>
              </a:rPr>
              <a:t>Totalskörd av spannmålsgrödor, </a:t>
            </a:r>
          </a:p>
          <a:p>
            <a:pPr marL="0" marR="0" lvl="0" indent="0" algn="ctr" defTabSz="914400" rtl="0" eaLnBrk="1" fontAlgn="auto" latinLnBrk="0" hangingPunct="1">
              <a:lnSpc>
                <a:spcPct val="100000"/>
              </a:lnSpc>
              <a:spcBef>
                <a:spcPts val="0"/>
              </a:spcBef>
              <a:spcAft>
                <a:spcPts val="0"/>
              </a:spcAft>
              <a:buClrTx/>
              <a:buSzTx/>
              <a:buFontTx/>
              <a:buNone/>
              <a:tabLst/>
              <a:defRPr sz="1700">
                <a:solidFill>
                  <a:schemeClr val="tx1"/>
                </a:solidFill>
              </a:defRPr>
            </a:pPr>
            <a:r>
              <a:rPr lang="sv-SE" sz="1700" b="0" i="0" baseline="0" dirty="0">
                <a:solidFill>
                  <a:schemeClr val="tx1"/>
                </a:solidFill>
                <a:effectLst/>
              </a:rPr>
              <a:t>(miljoner ton) 2013 − 2024</a:t>
            </a:r>
            <a:endParaRPr lang="sv-SE" sz="1700" dirty="0">
              <a:solidFill>
                <a:schemeClr val="tx1"/>
              </a:solidFill>
              <a:effectLst/>
            </a:endParaRPr>
          </a:p>
          <a:p>
            <a:pPr marL="0" marR="0" lvl="0" indent="0" algn="ctr" defTabSz="914400" rtl="0" eaLnBrk="1" fontAlgn="auto" latinLnBrk="0" hangingPunct="1">
              <a:lnSpc>
                <a:spcPct val="100000"/>
              </a:lnSpc>
              <a:spcBef>
                <a:spcPts val="0"/>
              </a:spcBef>
              <a:spcAft>
                <a:spcPts val="0"/>
              </a:spcAft>
              <a:buClrTx/>
              <a:buSzTx/>
              <a:buFontTx/>
              <a:buNone/>
              <a:tabLst/>
              <a:defRPr sz="1700">
                <a:solidFill>
                  <a:schemeClr val="tx1"/>
                </a:solidFill>
              </a:defRPr>
            </a:pPr>
            <a:endParaRPr lang="sv-SE" sz="1700" dirty="0">
              <a:solidFill>
                <a:schemeClr val="tx1"/>
              </a:solidFill>
            </a:endParaRPr>
          </a:p>
        </c:rich>
      </c:tx>
      <c:layout>
        <c:manualLayout>
          <c:xMode val="edge"/>
          <c:yMode val="edge"/>
          <c:x val="0.15185135634468611"/>
          <c:y val="0"/>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700" b="0" i="0" u="none" strike="noStrike" kern="1200" spc="0" baseline="0">
              <a:solidFill>
                <a:schemeClr val="tx1"/>
              </a:solidFill>
              <a:latin typeface="+mn-lt"/>
              <a:ea typeface="+mn-ea"/>
              <a:cs typeface="+mn-cs"/>
            </a:defRPr>
          </a:pPr>
          <a:endParaRPr lang="sv-SE"/>
        </a:p>
      </c:txPr>
    </c:title>
    <c:autoTitleDeleted val="0"/>
    <c:plotArea>
      <c:layout>
        <c:manualLayout>
          <c:layoutTarget val="inner"/>
          <c:xMode val="edge"/>
          <c:yMode val="edge"/>
          <c:x val="8.0290078743167306E-2"/>
          <c:y val="0.20292411835688615"/>
          <c:w val="0.89189736949403053"/>
          <c:h val="0.58806390861249735"/>
        </c:manualLayout>
      </c:layout>
      <c:barChart>
        <c:barDir val="col"/>
        <c:grouping val="stacked"/>
        <c:varyColors val="0"/>
        <c:ser>
          <c:idx val="0"/>
          <c:order val="0"/>
          <c:tx>
            <c:strRef>
              <c:f>'areal spannmål'!$AD$3</c:f>
              <c:strCache>
                <c:ptCount val="1"/>
                <c:pt idx="0">
                  <c:v>Höstvete</c:v>
                </c:pt>
              </c:strCache>
            </c:strRef>
          </c:tx>
          <c:spPr>
            <a:solidFill>
              <a:srgbClr val="2E614C"/>
            </a:solidFill>
            <a:ln w="9525">
              <a:solidFill>
                <a:srgbClr val="07708C"/>
              </a:solidFill>
            </a:ln>
            <a:effectLst/>
          </c:spPr>
          <c:invertIfNegative val="0"/>
          <c:cat>
            <c:strRef>
              <c:f>'areal spannmål'!$AR$2:$BC$2</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strCache>
            </c:strRef>
          </c:cat>
          <c:val>
            <c:numRef>
              <c:f>'areal spannmål'!$AR$3:$BC$3</c:f>
              <c:numCache>
                <c:formatCode>General</c:formatCode>
                <c:ptCount val="12"/>
                <c:pt idx="0">
                  <c:v>1319000</c:v>
                </c:pt>
                <c:pt idx="1">
                  <c:v>2750800</c:v>
                </c:pt>
                <c:pt idx="2">
                  <c:v>2984800</c:v>
                </c:pt>
                <c:pt idx="3">
                  <c:v>2502100</c:v>
                </c:pt>
                <c:pt idx="4">
                  <c:v>3000000</c:v>
                </c:pt>
                <c:pt idx="5">
                  <c:v>1399900</c:v>
                </c:pt>
                <c:pt idx="6">
                  <c:v>3262800</c:v>
                </c:pt>
                <c:pt idx="7">
                  <c:v>2990200</c:v>
                </c:pt>
                <c:pt idx="8">
                  <c:v>2877700</c:v>
                </c:pt>
                <c:pt idx="9">
                  <c:v>3018000</c:v>
                </c:pt>
                <c:pt idx="10">
                  <c:v>2635900</c:v>
                </c:pt>
                <c:pt idx="11">
                  <c:v>2708400</c:v>
                </c:pt>
              </c:numCache>
            </c:numRef>
          </c:val>
          <c:extLst>
            <c:ext xmlns:c16="http://schemas.microsoft.com/office/drawing/2014/chart" uri="{C3380CC4-5D6E-409C-BE32-E72D297353CC}">
              <c16:uniqueId val="{00000000-BF58-45BF-84E8-E665B4CF3B88}"/>
            </c:ext>
          </c:extLst>
        </c:ser>
        <c:ser>
          <c:idx val="1"/>
          <c:order val="1"/>
          <c:tx>
            <c:strRef>
              <c:f>'areal spannmål'!$AD$4</c:f>
              <c:strCache>
                <c:ptCount val="1"/>
                <c:pt idx="0">
                  <c:v>Vårvete</c:v>
                </c:pt>
              </c:strCache>
            </c:strRef>
          </c:tx>
          <c:spPr>
            <a:solidFill>
              <a:srgbClr val="7FC1D4"/>
            </a:solidFill>
            <a:ln>
              <a:solidFill>
                <a:srgbClr val="07708C"/>
              </a:solidFill>
            </a:ln>
            <a:effectLst/>
          </c:spPr>
          <c:invertIfNegative val="0"/>
          <c:cat>
            <c:strRef>
              <c:f>'areal spannmål'!$AR$2:$BC$2</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strCache>
            </c:strRef>
          </c:cat>
          <c:val>
            <c:numRef>
              <c:f>'areal spannmål'!$AR$4:$BC$4</c:f>
              <c:numCache>
                <c:formatCode>General</c:formatCode>
                <c:ptCount val="12"/>
                <c:pt idx="0">
                  <c:v>549600</c:v>
                </c:pt>
                <c:pt idx="1">
                  <c:v>335600</c:v>
                </c:pt>
                <c:pt idx="2">
                  <c:v>315600</c:v>
                </c:pt>
                <c:pt idx="3">
                  <c:v>339500</c:v>
                </c:pt>
                <c:pt idx="4">
                  <c:v>298600</c:v>
                </c:pt>
                <c:pt idx="5">
                  <c:v>220400</c:v>
                </c:pt>
                <c:pt idx="6">
                  <c:v>214000</c:v>
                </c:pt>
                <c:pt idx="7">
                  <c:v>224100</c:v>
                </c:pt>
                <c:pt idx="8">
                  <c:v>150100</c:v>
                </c:pt>
                <c:pt idx="9">
                  <c:v>210700</c:v>
                </c:pt>
                <c:pt idx="10">
                  <c:v>132300</c:v>
                </c:pt>
                <c:pt idx="11">
                  <c:v>222200</c:v>
                </c:pt>
              </c:numCache>
            </c:numRef>
          </c:val>
          <c:extLst>
            <c:ext xmlns:c16="http://schemas.microsoft.com/office/drawing/2014/chart" uri="{C3380CC4-5D6E-409C-BE32-E72D297353CC}">
              <c16:uniqueId val="{00000001-BF58-45BF-84E8-E665B4CF3B88}"/>
            </c:ext>
          </c:extLst>
        </c:ser>
        <c:ser>
          <c:idx val="2"/>
          <c:order val="2"/>
          <c:tx>
            <c:strRef>
              <c:f>'areal spannmål'!$AD$5</c:f>
              <c:strCache>
                <c:ptCount val="1"/>
                <c:pt idx="0">
                  <c:v>Vårkorn</c:v>
                </c:pt>
              </c:strCache>
            </c:strRef>
          </c:tx>
          <c:spPr>
            <a:solidFill>
              <a:schemeClr val="accent3"/>
            </a:solidFill>
            <a:ln w="9525">
              <a:solidFill>
                <a:srgbClr val="2E614C"/>
              </a:solidFill>
            </a:ln>
            <a:effectLst/>
          </c:spPr>
          <c:invertIfNegative val="0"/>
          <c:cat>
            <c:strRef>
              <c:f>'areal spannmål'!$AR$2:$BC$2</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strCache>
            </c:strRef>
          </c:cat>
          <c:val>
            <c:numRef>
              <c:f>'areal spannmål'!$AR$5:$BC$5</c:f>
              <c:numCache>
                <c:formatCode>General</c:formatCode>
                <c:ptCount val="12"/>
                <c:pt idx="0">
                  <c:v>1862000</c:v>
                </c:pt>
                <c:pt idx="1">
                  <c:v>1488400</c:v>
                </c:pt>
                <c:pt idx="2">
                  <c:v>1576200</c:v>
                </c:pt>
                <c:pt idx="3">
                  <c:v>1427600</c:v>
                </c:pt>
                <c:pt idx="4">
                  <c:v>1512100</c:v>
                </c:pt>
                <c:pt idx="5">
                  <c:v>1039900</c:v>
                </c:pt>
                <c:pt idx="6">
                  <c:v>1406100</c:v>
                </c:pt>
                <c:pt idx="7">
                  <c:v>1379900</c:v>
                </c:pt>
                <c:pt idx="8">
                  <c:v>934600</c:v>
                </c:pt>
                <c:pt idx="9">
                  <c:v>1379300</c:v>
                </c:pt>
                <c:pt idx="10">
                  <c:v>757400</c:v>
                </c:pt>
                <c:pt idx="11">
                  <c:v>1152900</c:v>
                </c:pt>
              </c:numCache>
            </c:numRef>
          </c:val>
          <c:extLst>
            <c:ext xmlns:c16="http://schemas.microsoft.com/office/drawing/2014/chart" uri="{C3380CC4-5D6E-409C-BE32-E72D297353CC}">
              <c16:uniqueId val="{00000002-BF58-45BF-84E8-E665B4CF3B88}"/>
            </c:ext>
          </c:extLst>
        </c:ser>
        <c:ser>
          <c:idx val="3"/>
          <c:order val="3"/>
          <c:tx>
            <c:strRef>
              <c:f>'areal spannmål'!$AD$6</c:f>
              <c:strCache>
                <c:ptCount val="1"/>
                <c:pt idx="0">
                  <c:v>Havre</c:v>
                </c:pt>
              </c:strCache>
            </c:strRef>
          </c:tx>
          <c:spPr>
            <a:pattFill prst="wdDnDiag">
              <a:fgClr>
                <a:srgbClr val="07708C"/>
              </a:fgClr>
              <a:bgClr>
                <a:srgbClr val="C5E6EF"/>
              </a:bgClr>
            </a:pattFill>
            <a:ln>
              <a:solidFill>
                <a:srgbClr val="07708C"/>
              </a:solidFill>
            </a:ln>
            <a:effectLst/>
          </c:spPr>
          <c:invertIfNegative val="0"/>
          <c:cat>
            <c:strRef>
              <c:f>'areal spannmål'!$AR$2:$BC$2</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strCache>
            </c:strRef>
          </c:cat>
          <c:val>
            <c:numRef>
              <c:f>'areal spannmål'!$AR$6:$BC$6</c:f>
              <c:numCache>
                <c:formatCode>General</c:formatCode>
                <c:ptCount val="12"/>
                <c:pt idx="0">
                  <c:v>851500</c:v>
                </c:pt>
                <c:pt idx="1">
                  <c:v>665900</c:v>
                </c:pt>
                <c:pt idx="2">
                  <c:v>744700</c:v>
                </c:pt>
                <c:pt idx="3">
                  <c:v>771500</c:v>
                </c:pt>
                <c:pt idx="4">
                  <c:v>676400</c:v>
                </c:pt>
                <c:pt idx="5">
                  <c:v>363500</c:v>
                </c:pt>
                <c:pt idx="6">
                  <c:v>671200</c:v>
                </c:pt>
                <c:pt idx="7">
                  <c:v>807600</c:v>
                </c:pt>
                <c:pt idx="8">
                  <c:v>551200</c:v>
                </c:pt>
                <c:pt idx="9">
                  <c:v>734800</c:v>
                </c:pt>
                <c:pt idx="10">
                  <c:v>411500</c:v>
                </c:pt>
                <c:pt idx="11">
                  <c:v>622500</c:v>
                </c:pt>
              </c:numCache>
            </c:numRef>
          </c:val>
          <c:extLst>
            <c:ext xmlns:c16="http://schemas.microsoft.com/office/drawing/2014/chart" uri="{C3380CC4-5D6E-409C-BE32-E72D297353CC}">
              <c16:uniqueId val="{00000003-BF58-45BF-84E8-E665B4CF3B88}"/>
            </c:ext>
          </c:extLst>
        </c:ser>
        <c:ser>
          <c:idx val="4"/>
          <c:order val="4"/>
          <c:tx>
            <c:strRef>
              <c:f>'areal spannmål'!$AD$7</c:f>
              <c:strCache>
                <c:ptCount val="1"/>
                <c:pt idx="0">
                  <c:v>Rågvete</c:v>
                </c:pt>
              </c:strCache>
            </c:strRef>
          </c:tx>
          <c:spPr>
            <a:pattFill prst="pct5">
              <a:fgClr>
                <a:schemeClr val="bg1"/>
              </a:fgClr>
              <a:bgClr>
                <a:srgbClr val="2E614C"/>
              </a:bgClr>
            </a:pattFill>
            <a:ln>
              <a:solidFill>
                <a:srgbClr val="2E614C"/>
              </a:solidFill>
            </a:ln>
            <a:effectLst/>
          </c:spPr>
          <c:invertIfNegative val="0"/>
          <c:cat>
            <c:strRef>
              <c:f>'areal spannmål'!$AR$2:$BC$2</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strCache>
            </c:strRef>
          </c:cat>
          <c:val>
            <c:numRef>
              <c:f>'areal spannmål'!$AR$7:$BC$7</c:f>
              <c:numCache>
                <c:formatCode>General</c:formatCode>
                <c:ptCount val="12"/>
                <c:pt idx="0">
                  <c:v>111700</c:v>
                </c:pt>
                <c:pt idx="1">
                  <c:v>226400</c:v>
                </c:pt>
                <c:pt idx="2">
                  <c:v>243800</c:v>
                </c:pt>
                <c:pt idx="3">
                  <c:v>158700</c:v>
                </c:pt>
                <c:pt idx="4">
                  <c:v>156500</c:v>
                </c:pt>
                <c:pt idx="5">
                  <c:v>66900</c:v>
                </c:pt>
                <c:pt idx="6">
                  <c:v>178300</c:v>
                </c:pt>
                <c:pt idx="7">
                  <c:v>167100</c:v>
                </c:pt>
                <c:pt idx="8">
                  <c:v>153400</c:v>
                </c:pt>
                <c:pt idx="9">
                  <c:v>162500</c:v>
                </c:pt>
                <c:pt idx="10">
                  <c:v>120200</c:v>
                </c:pt>
                <c:pt idx="11">
                  <c:v>124700</c:v>
                </c:pt>
              </c:numCache>
            </c:numRef>
          </c:val>
          <c:extLst>
            <c:ext xmlns:c16="http://schemas.microsoft.com/office/drawing/2014/chart" uri="{C3380CC4-5D6E-409C-BE32-E72D297353CC}">
              <c16:uniqueId val="{00000004-BF58-45BF-84E8-E665B4CF3B88}"/>
            </c:ext>
          </c:extLst>
        </c:ser>
        <c:ser>
          <c:idx val="5"/>
          <c:order val="5"/>
          <c:tx>
            <c:strRef>
              <c:f>'areal spannmål'!$AD$8</c:f>
              <c:strCache>
                <c:ptCount val="1"/>
                <c:pt idx="0">
                  <c:v>Höstkorn, råg, blandsäd</c:v>
                </c:pt>
              </c:strCache>
            </c:strRef>
          </c:tx>
          <c:spPr>
            <a:pattFill prst="dkVert">
              <a:fgClr>
                <a:srgbClr val="514939"/>
              </a:fgClr>
              <a:bgClr>
                <a:schemeClr val="accent3">
                  <a:lumMod val="40000"/>
                  <a:lumOff val="60000"/>
                </a:schemeClr>
              </a:bgClr>
            </a:pattFill>
            <a:ln>
              <a:solidFill>
                <a:srgbClr val="2E614C"/>
              </a:solidFill>
            </a:ln>
            <a:effectLst/>
          </c:spPr>
          <c:invertIfNegative val="0"/>
          <c:cat>
            <c:strRef>
              <c:f>'areal spannmål'!$AR$2:$BC$2</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strCache>
            </c:strRef>
          </c:cat>
          <c:val>
            <c:numRef>
              <c:f>'areal spannmål'!$AR$8:$BC$8</c:f>
              <c:numCache>
                <c:formatCode>General</c:formatCode>
                <c:ptCount val="12"/>
                <c:pt idx="0">
                  <c:v>291400</c:v>
                </c:pt>
                <c:pt idx="1">
                  <c:v>308300</c:v>
                </c:pt>
                <c:pt idx="2">
                  <c:v>297300</c:v>
                </c:pt>
                <c:pt idx="3">
                  <c:v>267300</c:v>
                </c:pt>
                <c:pt idx="4">
                  <c:v>306000</c:v>
                </c:pt>
                <c:pt idx="5">
                  <c:v>164900</c:v>
                </c:pt>
                <c:pt idx="6">
                  <c:v>404000</c:v>
                </c:pt>
                <c:pt idx="7">
                  <c:v>373100</c:v>
                </c:pt>
                <c:pt idx="8">
                  <c:v>298500</c:v>
                </c:pt>
                <c:pt idx="9">
                  <c:v>305700</c:v>
                </c:pt>
                <c:pt idx="10">
                  <c:v>255000</c:v>
                </c:pt>
                <c:pt idx="11">
                  <c:v>303500</c:v>
                </c:pt>
              </c:numCache>
            </c:numRef>
          </c:val>
          <c:extLst>
            <c:ext xmlns:c16="http://schemas.microsoft.com/office/drawing/2014/chart" uri="{C3380CC4-5D6E-409C-BE32-E72D297353CC}">
              <c16:uniqueId val="{00000005-BF58-45BF-84E8-E665B4CF3B88}"/>
            </c:ext>
          </c:extLst>
        </c:ser>
        <c:dLbls>
          <c:showLegendKey val="0"/>
          <c:showVal val="0"/>
          <c:showCatName val="0"/>
          <c:showSerName val="0"/>
          <c:showPercent val="0"/>
          <c:showBubbleSize val="0"/>
        </c:dLbls>
        <c:gapWidth val="110"/>
        <c:overlap val="100"/>
        <c:axId val="1311975327"/>
        <c:axId val="1217900479"/>
      </c:barChart>
      <c:catAx>
        <c:axId val="13119753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crossAx val="1217900479"/>
        <c:crosses val="autoZero"/>
        <c:auto val="1"/>
        <c:lblAlgn val="ctr"/>
        <c:lblOffset val="100"/>
        <c:noMultiLvlLbl val="0"/>
      </c:catAx>
      <c:valAx>
        <c:axId val="1217900479"/>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crossAx val="1311975327"/>
        <c:crosses val="autoZero"/>
        <c:crossBetween val="between"/>
        <c:dispUnits>
          <c:builtInUnit val="millions"/>
        </c:dispUnits>
      </c:valAx>
      <c:spPr>
        <a:noFill/>
        <a:ln>
          <a:noFill/>
        </a:ln>
        <a:effectLst/>
      </c:spPr>
    </c:plotArea>
    <c:legend>
      <c:legendPos val="b"/>
      <c:layout>
        <c:manualLayout>
          <c:xMode val="edge"/>
          <c:yMode val="edge"/>
          <c:x val="5.0000079635080207E-2"/>
          <c:y val="0.9145980760880682"/>
          <c:w val="0.89999984072983963"/>
          <c:h val="7.588613876037791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960" b="0" i="0" u="none" strike="noStrike" kern="1200" spc="0" baseline="0">
                <a:solidFill>
                  <a:schemeClr val="tx1"/>
                </a:solidFill>
                <a:latin typeface="Arial" panose="020B0604020202020204" pitchFamily="34" charset="0"/>
                <a:ea typeface="+mn-ea"/>
                <a:cs typeface="Arial" panose="020B0604020202020204" pitchFamily="34" charset="0"/>
              </a:defRPr>
            </a:pPr>
            <a:r>
              <a:rPr lang="sv-SE" sz="1700" b="0" i="0" baseline="0" dirty="0">
                <a:solidFill>
                  <a:schemeClr val="tx1"/>
                </a:solidFill>
                <a:effectLst/>
              </a:rPr>
              <a:t>Avkastning per hektar 2013 − 2024 </a:t>
            </a:r>
          </a:p>
          <a:p>
            <a:pPr>
              <a:defRPr>
                <a:solidFill>
                  <a:schemeClr val="tx1"/>
                </a:solidFill>
              </a:defRPr>
            </a:pPr>
            <a:r>
              <a:rPr lang="sv-SE" sz="1700" b="0" i="0" baseline="0" dirty="0">
                <a:solidFill>
                  <a:schemeClr val="tx1"/>
                </a:solidFill>
                <a:effectLst/>
              </a:rPr>
              <a:t>kilo per hektar</a:t>
            </a:r>
            <a:endParaRPr lang="sv-SE" sz="1700" b="0" dirty="0">
              <a:solidFill>
                <a:schemeClr val="tx1"/>
              </a:solidFill>
              <a:effectLst/>
            </a:endParaRPr>
          </a:p>
        </c:rich>
      </c:tx>
      <c:layout>
        <c:manualLayout>
          <c:xMode val="edge"/>
          <c:yMode val="edge"/>
          <c:x val="0.13993953884307817"/>
          <c:y val="0"/>
        </c:manualLayout>
      </c:layout>
      <c:overlay val="0"/>
      <c:spPr>
        <a:noFill/>
        <a:ln>
          <a:noFill/>
        </a:ln>
        <a:effectLst/>
      </c:spPr>
      <c:txPr>
        <a:bodyPr rot="0" spcFirstLastPara="1" vertOverflow="ellipsis" vert="horz" wrap="square" anchor="ctr" anchorCtr="1"/>
        <a:lstStyle/>
        <a:p>
          <a:pPr>
            <a:defRPr sz="960" b="0" i="0" u="none" strike="noStrike" kern="1200" spc="0" baseline="0">
              <a:solidFill>
                <a:schemeClr val="tx1"/>
              </a:solidFill>
              <a:latin typeface="Arial" panose="020B0604020202020204" pitchFamily="34" charset="0"/>
              <a:ea typeface="+mn-ea"/>
              <a:cs typeface="Arial" panose="020B0604020202020204" pitchFamily="34" charset="0"/>
            </a:defRPr>
          </a:pPr>
          <a:endParaRPr lang="sv-SE"/>
        </a:p>
      </c:txPr>
    </c:title>
    <c:autoTitleDeleted val="0"/>
    <c:plotArea>
      <c:layout>
        <c:manualLayout>
          <c:layoutTarget val="inner"/>
          <c:xMode val="edge"/>
          <c:yMode val="edge"/>
          <c:x val="6.5471469609605884E-2"/>
          <c:y val="0.22610879840155107"/>
          <c:w val="0.91143141752950174"/>
          <c:h val="0.60711867366512695"/>
        </c:manualLayout>
      </c:layout>
      <c:lineChart>
        <c:grouping val="standard"/>
        <c:varyColors val="0"/>
        <c:ser>
          <c:idx val="0"/>
          <c:order val="0"/>
          <c:tx>
            <c:strRef>
              <c:f>'areal spannmål'!$BL$3</c:f>
              <c:strCache>
                <c:ptCount val="1"/>
                <c:pt idx="0">
                  <c:v>Höstvete</c:v>
                </c:pt>
              </c:strCache>
            </c:strRef>
          </c:tx>
          <c:spPr>
            <a:ln w="15875" cap="rnd">
              <a:solidFill>
                <a:schemeClr val="accent1"/>
              </a:solidFill>
              <a:round/>
            </a:ln>
            <a:effectLst/>
          </c:spPr>
          <c:marker>
            <c:symbol val="none"/>
          </c:marker>
          <c:cat>
            <c:strRef>
              <c:f>'areal spannmål'!$BM$2:$BX$2</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strCache>
            </c:strRef>
          </c:cat>
          <c:val>
            <c:numRef>
              <c:f>'areal spannmål'!$BM$3:$BX$3</c:f>
              <c:numCache>
                <c:formatCode>General</c:formatCode>
                <c:ptCount val="12"/>
                <c:pt idx="0">
                  <c:v>6310</c:v>
                </c:pt>
                <c:pt idx="1">
                  <c:v>7250</c:v>
                </c:pt>
                <c:pt idx="2">
                  <c:v>7570</c:v>
                </c:pt>
                <c:pt idx="3">
                  <c:v>6680</c:v>
                </c:pt>
                <c:pt idx="4">
                  <c:v>7360</c:v>
                </c:pt>
                <c:pt idx="5">
                  <c:v>4790</c:v>
                </c:pt>
                <c:pt idx="6">
                  <c:v>7730</c:v>
                </c:pt>
                <c:pt idx="7">
                  <c:v>7450</c:v>
                </c:pt>
                <c:pt idx="8">
                  <c:v>6600</c:v>
                </c:pt>
                <c:pt idx="9">
                  <c:v>7220</c:v>
                </c:pt>
                <c:pt idx="10">
                  <c:v>5750</c:v>
                </c:pt>
                <c:pt idx="11">
                  <c:v>6540</c:v>
                </c:pt>
              </c:numCache>
            </c:numRef>
          </c:val>
          <c:smooth val="0"/>
          <c:extLst>
            <c:ext xmlns:c16="http://schemas.microsoft.com/office/drawing/2014/chart" uri="{C3380CC4-5D6E-409C-BE32-E72D297353CC}">
              <c16:uniqueId val="{00000000-EC47-47DB-8012-4838865C0A13}"/>
            </c:ext>
          </c:extLst>
        </c:ser>
        <c:ser>
          <c:idx val="2"/>
          <c:order val="1"/>
          <c:tx>
            <c:strRef>
              <c:f>'areal spannmål'!$BL$5</c:f>
              <c:strCache>
                <c:ptCount val="1"/>
                <c:pt idx="0">
                  <c:v>Vårkorn</c:v>
                </c:pt>
              </c:strCache>
            </c:strRef>
          </c:tx>
          <c:spPr>
            <a:ln w="25400" cap="rnd">
              <a:solidFill>
                <a:srgbClr val="2E614C"/>
              </a:solidFill>
              <a:prstDash val="sysDot"/>
              <a:round/>
            </a:ln>
            <a:effectLst/>
          </c:spPr>
          <c:marker>
            <c:symbol val="none"/>
          </c:marker>
          <c:cat>
            <c:strRef>
              <c:f>'areal spannmål'!$BM$2:$BX$2</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strCache>
            </c:strRef>
          </c:cat>
          <c:val>
            <c:numRef>
              <c:f>'areal spannmål'!$BM$5:$BX$5</c:f>
              <c:numCache>
                <c:formatCode>General</c:formatCode>
                <c:ptCount val="12"/>
                <c:pt idx="0">
                  <c:v>4980</c:v>
                </c:pt>
                <c:pt idx="1">
                  <c:v>4710</c:v>
                </c:pt>
                <c:pt idx="2">
                  <c:v>5200</c:v>
                </c:pt>
                <c:pt idx="3">
                  <c:v>4760</c:v>
                </c:pt>
                <c:pt idx="4">
                  <c:v>5210</c:v>
                </c:pt>
                <c:pt idx="5">
                  <c:v>3000</c:v>
                </c:pt>
                <c:pt idx="6">
                  <c:v>5180</c:v>
                </c:pt>
                <c:pt idx="7">
                  <c:v>5070</c:v>
                </c:pt>
                <c:pt idx="8">
                  <c:v>3770</c:v>
                </c:pt>
                <c:pt idx="9">
                  <c:v>5440</c:v>
                </c:pt>
                <c:pt idx="10">
                  <c:v>3150</c:v>
                </c:pt>
                <c:pt idx="11">
                  <c:v>4360</c:v>
                </c:pt>
              </c:numCache>
            </c:numRef>
          </c:val>
          <c:smooth val="0"/>
          <c:extLst>
            <c:ext xmlns:c16="http://schemas.microsoft.com/office/drawing/2014/chart" uri="{C3380CC4-5D6E-409C-BE32-E72D297353CC}">
              <c16:uniqueId val="{00000001-EC47-47DB-8012-4838865C0A13}"/>
            </c:ext>
          </c:extLst>
        </c:ser>
        <c:ser>
          <c:idx val="3"/>
          <c:order val="2"/>
          <c:tx>
            <c:strRef>
              <c:f>'areal spannmål'!$BL$6</c:f>
              <c:strCache>
                <c:ptCount val="1"/>
                <c:pt idx="0">
                  <c:v>Havre</c:v>
                </c:pt>
              </c:strCache>
            </c:strRef>
          </c:tx>
          <c:spPr>
            <a:ln w="19050" cap="rnd" cmpd="sng">
              <a:solidFill>
                <a:srgbClr val="07708C"/>
              </a:solidFill>
              <a:prstDash val="sysDash"/>
              <a:round/>
            </a:ln>
            <a:effectLst/>
          </c:spPr>
          <c:marker>
            <c:symbol val="none"/>
          </c:marker>
          <c:cat>
            <c:strRef>
              <c:f>'areal spannmål'!$BM$2:$BX$2</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strCache>
            </c:strRef>
          </c:cat>
          <c:val>
            <c:numRef>
              <c:f>'areal spannmål'!$BM$6:$BX$6</c:f>
              <c:numCache>
                <c:formatCode>General</c:formatCode>
                <c:ptCount val="12"/>
                <c:pt idx="0">
                  <c:v>4370</c:v>
                </c:pt>
                <c:pt idx="1">
                  <c:v>4170</c:v>
                </c:pt>
                <c:pt idx="2">
                  <c:v>4610</c:v>
                </c:pt>
                <c:pt idx="3">
                  <c:v>4450</c:v>
                </c:pt>
                <c:pt idx="4">
                  <c:v>4490</c:v>
                </c:pt>
                <c:pt idx="5">
                  <c:v>2570</c:v>
                </c:pt>
                <c:pt idx="6">
                  <c:v>4760</c:v>
                </c:pt>
                <c:pt idx="7">
                  <c:v>4530</c:v>
                </c:pt>
                <c:pt idx="8">
                  <c:v>3310</c:v>
                </c:pt>
                <c:pt idx="9">
                  <c:v>4780</c:v>
                </c:pt>
                <c:pt idx="10">
                  <c:v>2950</c:v>
                </c:pt>
                <c:pt idx="11">
                  <c:v>3950</c:v>
                </c:pt>
              </c:numCache>
            </c:numRef>
          </c:val>
          <c:smooth val="0"/>
          <c:extLst>
            <c:ext xmlns:c16="http://schemas.microsoft.com/office/drawing/2014/chart" uri="{C3380CC4-5D6E-409C-BE32-E72D297353CC}">
              <c16:uniqueId val="{00000002-EC47-47DB-8012-4838865C0A13}"/>
            </c:ext>
          </c:extLst>
        </c:ser>
        <c:dLbls>
          <c:showLegendKey val="0"/>
          <c:showVal val="0"/>
          <c:showCatName val="0"/>
          <c:showSerName val="0"/>
          <c:showPercent val="0"/>
          <c:showBubbleSize val="0"/>
        </c:dLbls>
        <c:smooth val="0"/>
        <c:axId val="1074040239"/>
        <c:axId val="832429023"/>
      </c:lineChart>
      <c:catAx>
        <c:axId val="10740402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832429023"/>
        <c:crosses val="autoZero"/>
        <c:auto val="1"/>
        <c:lblAlgn val="ctr"/>
        <c:lblOffset val="100"/>
        <c:noMultiLvlLbl val="0"/>
      </c:catAx>
      <c:valAx>
        <c:axId val="832429023"/>
        <c:scaling>
          <c:orientation val="minMax"/>
          <c:max val="8000"/>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solidFill>
              <a:srgbClr val="D9D9D9"/>
            </a:solidFill>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1074040239"/>
        <c:crosses val="autoZero"/>
        <c:crossBetween val="between"/>
      </c:valAx>
      <c:spPr>
        <a:noFill/>
        <a:ln>
          <a:noFill/>
        </a:ln>
        <a:effectLst/>
      </c:spPr>
    </c:plotArea>
    <c:legend>
      <c:legendPos val="b"/>
      <c:layout>
        <c:manualLayout>
          <c:xMode val="edge"/>
          <c:yMode val="edge"/>
          <c:x val="0.21412379044509564"/>
          <c:y val="0.91243305914328443"/>
          <c:w val="0.56652024121576039"/>
          <c:h val="7.3289722238772809E-2"/>
        </c:manualLayout>
      </c:layout>
      <c:overlay val="0"/>
      <c:spPr>
        <a:noFill/>
        <a:ln>
          <a:noFill/>
        </a:ln>
        <a:effectLst/>
      </c:spPr>
      <c:txPr>
        <a:bodyPr rot="0" spcFirstLastPara="1" vertOverflow="ellipsis" vert="horz" wrap="square" anchor="ctr" anchorCtr="1"/>
        <a:lstStyle/>
        <a:p>
          <a:pPr>
            <a:defRPr sz="85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extLst/>
  </c:chart>
  <c:spPr>
    <a:noFill/>
    <a:ln w="9525" cap="flat" cmpd="sng" algn="ctr">
      <a:noFill/>
      <a:round/>
    </a:ln>
    <a:effectLst/>
  </c:spPr>
  <c:txPr>
    <a:bodyPr/>
    <a:lstStyle/>
    <a:p>
      <a:pPr>
        <a:defRPr sz="800">
          <a:latin typeface="Arial" panose="020B0604020202020204" pitchFamily="34" charset="0"/>
          <a:cs typeface="Arial" panose="020B0604020202020204" pitchFamily="34" charset="0"/>
        </a:defRPr>
      </a:pPr>
      <a:endParaRPr lang="sv-SE"/>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960" b="0" i="0" u="none" strike="noStrike" kern="1200" spc="0" baseline="0">
                <a:solidFill>
                  <a:schemeClr val="tx1"/>
                </a:solidFill>
                <a:latin typeface="Arial" panose="020B0604020202020204" pitchFamily="34" charset="0"/>
                <a:ea typeface="+mn-ea"/>
                <a:cs typeface="Arial" panose="020B0604020202020204" pitchFamily="34" charset="0"/>
              </a:defRPr>
            </a:pPr>
            <a:r>
              <a:rPr lang="sv-SE" sz="1800">
                <a:solidFill>
                  <a:schemeClr val="tx1"/>
                </a:solidFill>
              </a:rPr>
              <a:t>Antal jordbruksföretag</a:t>
            </a:r>
            <a:r>
              <a:rPr lang="sv-SE" sz="1800" baseline="0">
                <a:solidFill>
                  <a:schemeClr val="tx1"/>
                </a:solidFill>
              </a:rPr>
              <a:t> 2013-2024</a:t>
            </a:r>
            <a:endParaRPr lang="sv-SE" sz="1800">
              <a:solidFill>
                <a:schemeClr val="tx1"/>
              </a:solidFill>
            </a:endParaRPr>
          </a:p>
        </c:rich>
      </c:tx>
      <c:layout>
        <c:manualLayout>
          <c:xMode val="edge"/>
          <c:yMode val="edge"/>
          <c:x val="0.18088853899450585"/>
          <c:y val="1.921229586935639E-2"/>
        </c:manualLayout>
      </c:layout>
      <c:overlay val="0"/>
      <c:spPr>
        <a:noFill/>
        <a:ln>
          <a:noFill/>
        </a:ln>
        <a:effectLst/>
      </c:spPr>
      <c:txPr>
        <a:bodyPr rot="0" spcFirstLastPara="1" vertOverflow="ellipsis" vert="horz" wrap="square" anchor="ctr" anchorCtr="1"/>
        <a:lstStyle/>
        <a:p>
          <a:pPr>
            <a:defRPr sz="960" b="0" i="0" u="none" strike="noStrike" kern="1200" spc="0" baseline="0">
              <a:solidFill>
                <a:schemeClr val="tx1"/>
              </a:solidFill>
              <a:latin typeface="Arial" panose="020B0604020202020204" pitchFamily="34" charset="0"/>
              <a:ea typeface="+mn-ea"/>
              <a:cs typeface="Arial" panose="020B0604020202020204" pitchFamily="34" charset="0"/>
            </a:defRPr>
          </a:pPr>
          <a:endParaRPr lang="sv-SE"/>
        </a:p>
      </c:txPr>
    </c:title>
    <c:autoTitleDeleted val="0"/>
    <c:plotArea>
      <c:layout>
        <c:manualLayout>
          <c:layoutTarget val="inner"/>
          <c:xMode val="edge"/>
          <c:yMode val="edge"/>
          <c:x val="0.1139652567130213"/>
          <c:y val="0.16185890308380041"/>
          <c:w val="0.85859477092730019"/>
          <c:h val="0.7351586527188424"/>
        </c:manualLayout>
      </c:layout>
      <c:barChart>
        <c:barDir val="col"/>
        <c:grouping val="clustered"/>
        <c:varyColors val="0"/>
        <c:ser>
          <c:idx val="0"/>
          <c:order val="0"/>
          <c:spPr>
            <a:solidFill>
              <a:schemeClr val="accent1"/>
            </a:solidFill>
            <a:ln w="3175">
              <a:solidFill>
                <a:schemeClr val="accent1"/>
              </a:solidFill>
            </a:ln>
            <a:effectLst/>
          </c:spPr>
          <c:invertIfNegative val="0"/>
          <c:cat>
            <c:numRef>
              <c:f>företag!$AP$1:$BA$1</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företag!$AP$2:$BA$2</c:f>
              <c:numCache>
                <c:formatCode>#,##0</c:formatCode>
                <c:ptCount val="12"/>
                <c:pt idx="0" formatCode="General">
                  <c:v>67146</c:v>
                </c:pt>
                <c:pt idx="1">
                  <c:v>65867</c:v>
                </c:pt>
                <c:pt idx="2">
                  <c:v>64582</c:v>
                </c:pt>
                <c:pt idx="3">
                  <c:v>62937</c:v>
                </c:pt>
                <c:pt idx="4">
                  <c:v>61837</c:v>
                </c:pt>
                <c:pt idx="5">
                  <c:v>61154</c:v>
                </c:pt>
                <c:pt idx="6">
                  <c:v>60574</c:v>
                </c:pt>
                <c:pt idx="7">
                  <c:v>58791</c:v>
                </c:pt>
                <c:pt idx="8">
                  <c:v>58753</c:v>
                </c:pt>
                <c:pt idx="9">
                  <c:v>58218</c:v>
                </c:pt>
                <c:pt idx="10">
                  <c:v>56171</c:v>
                </c:pt>
                <c:pt idx="11">
                  <c:v>55400</c:v>
                </c:pt>
              </c:numCache>
            </c:numRef>
          </c:val>
          <c:extLst>
            <c:ext xmlns:c16="http://schemas.microsoft.com/office/drawing/2014/chart" uri="{C3380CC4-5D6E-409C-BE32-E72D297353CC}">
              <c16:uniqueId val="{00000000-75B0-4103-93DA-99E648276C87}"/>
            </c:ext>
          </c:extLst>
        </c:ser>
        <c:dLbls>
          <c:showLegendKey val="0"/>
          <c:showVal val="0"/>
          <c:showCatName val="0"/>
          <c:showSerName val="0"/>
          <c:showPercent val="0"/>
          <c:showBubbleSize val="0"/>
        </c:dLbls>
        <c:gapWidth val="110"/>
        <c:overlap val="-25"/>
        <c:axId val="800228943"/>
        <c:axId val="832394911"/>
      </c:barChart>
      <c:catAx>
        <c:axId val="8002289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832394911"/>
        <c:crosses val="autoZero"/>
        <c:auto val="1"/>
        <c:lblAlgn val="ctr"/>
        <c:lblOffset val="100"/>
        <c:noMultiLvlLbl val="0"/>
      </c:catAx>
      <c:valAx>
        <c:axId val="832394911"/>
        <c:scaling>
          <c:orientation val="minMax"/>
          <c:max val="700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solidFill>
              <a:srgbClr val="D9D9D9"/>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800228943"/>
        <c:crosses val="autoZero"/>
        <c:crossBetween val="between"/>
      </c:valAx>
      <c:spPr>
        <a:noFill/>
        <a:ln w="25400">
          <a:noFill/>
        </a:ln>
        <a:effectLst/>
      </c:spPr>
    </c:plotArea>
    <c:plotVisOnly val="1"/>
    <c:dispBlanksAs val="gap"/>
    <c:showDLblsOverMax val="0"/>
    <c:extLst/>
  </c:chart>
  <c:spPr>
    <a:solidFill>
      <a:srgbClr val="F5F1E7"/>
    </a:solidFill>
    <a:ln w="9525" cap="flat" cmpd="sng" algn="ctr">
      <a:noFill/>
      <a:round/>
    </a:ln>
    <a:effectLst/>
  </c:spPr>
  <c:txPr>
    <a:bodyPr/>
    <a:lstStyle/>
    <a:p>
      <a:pPr>
        <a:defRPr sz="800">
          <a:latin typeface="Arial" panose="020B0604020202020204" pitchFamily="34" charset="0"/>
          <a:cs typeface="Arial" panose="020B0604020202020204" pitchFamily="34" charset="0"/>
        </a:defRPr>
      </a:pPr>
      <a:endParaRPr lang="sv-SE"/>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sv-SE" sz="1700" dirty="0">
                <a:solidFill>
                  <a:schemeClr val="tx1"/>
                </a:solidFill>
              </a:rPr>
              <a:t>Areal av oljeväxter</a:t>
            </a:r>
            <a:r>
              <a:rPr lang="sv-SE" sz="1700" baseline="0" dirty="0">
                <a:solidFill>
                  <a:schemeClr val="tx1"/>
                </a:solidFill>
              </a:rPr>
              <a:t> 2013-2024, hektar</a:t>
            </a:r>
            <a:endParaRPr lang="sv-SE" sz="1700" dirty="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sv-SE"/>
        </a:p>
      </c:txPr>
    </c:title>
    <c:autoTitleDeleted val="0"/>
    <c:plotArea>
      <c:layout/>
      <c:barChart>
        <c:barDir val="col"/>
        <c:grouping val="stacked"/>
        <c:varyColors val="0"/>
        <c:ser>
          <c:idx val="0"/>
          <c:order val="0"/>
          <c:tx>
            <c:strRef>
              <c:f>oljecäster!$A$2</c:f>
              <c:strCache>
                <c:ptCount val="1"/>
                <c:pt idx="0">
                  <c:v>Höstraps</c:v>
                </c:pt>
              </c:strCache>
            </c:strRef>
          </c:tx>
          <c:spPr>
            <a:solidFill>
              <a:schemeClr val="accent1"/>
            </a:solidFill>
            <a:ln>
              <a:solidFill>
                <a:srgbClr val="2E614C"/>
              </a:solidFill>
            </a:ln>
            <a:effectLst/>
          </c:spPr>
          <c:invertIfNegative val="0"/>
          <c:cat>
            <c:strRef>
              <c:f>oljecäster!$B$1:$M$1</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strCache>
            </c:strRef>
          </c:cat>
          <c:val>
            <c:numRef>
              <c:f>oljecäster!$B$2:$M$2</c:f>
              <c:numCache>
                <c:formatCode>#,##0</c:formatCode>
                <c:ptCount val="12"/>
                <c:pt idx="0">
                  <c:v>71638</c:v>
                </c:pt>
                <c:pt idx="1">
                  <c:v>79603</c:v>
                </c:pt>
                <c:pt idx="2">
                  <c:v>88172</c:v>
                </c:pt>
                <c:pt idx="3">
                  <c:v>83459</c:v>
                </c:pt>
                <c:pt idx="4">
                  <c:v>105535</c:v>
                </c:pt>
                <c:pt idx="5">
                  <c:v>88136</c:v>
                </c:pt>
                <c:pt idx="6">
                  <c:v>99646</c:v>
                </c:pt>
                <c:pt idx="7">
                  <c:v>92232</c:v>
                </c:pt>
                <c:pt idx="8">
                  <c:v>97001</c:v>
                </c:pt>
                <c:pt idx="9">
                  <c:v>110437</c:v>
                </c:pt>
                <c:pt idx="10">
                  <c:v>108556</c:v>
                </c:pt>
                <c:pt idx="11">
                  <c:v>75183</c:v>
                </c:pt>
              </c:numCache>
            </c:numRef>
          </c:val>
          <c:extLst>
            <c:ext xmlns:c16="http://schemas.microsoft.com/office/drawing/2014/chart" uri="{C3380CC4-5D6E-409C-BE32-E72D297353CC}">
              <c16:uniqueId val="{00000000-488A-4791-8EF8-536A48C23D0B}"/>
            </c:ext>
          </c:extLst>
        </c:ser>
        <c:ser>
          <c:idx val="1"/>
          <c:order val="1"/>
          <c:tx>
            <c:strRef>
              <c:f>oljecäster!$A$3</c:f>
              <c:strCache>
                <c:ptCount val="1"/>
                <c:pt idx="0">
                  <c:v>Rybs och vårraps</c:v>
                </c:pt>
              </c:strCache>
            </c:strRef>
          </c:tx>
          <c:spPr>
            <a:solidFill>
              <a:srgbClr val="7FC1D4"/>
            </a:solidFill>
            <a:ln>
              <a:solidFill>
                <a:srgbClr val="2E614C"/>
              </a:solidFill>
            </a:ln>
            <a:effectLst/>
          </c:spPr>
          <c:invertIfNegative val="0"/>
          <c:cat>
            <c:strRef>
              <c:f>oljecäster!$B$1:$M$1</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strCache>
            </c:strRef>
          </c:cat>
          <c:val>
            <c:numRef>
              <c:f>oljecäster!$B$3:$M$3</c:f>
              <c:numCache>
                <c:formatCode>#,##0</c:formatCode>
                <c:ptCount val="12"/>
                <c:pt idx="0">
                  <c:v>54019</c:v>
                </c:pt>
                <c:pt idx="1">
                  <c:v>16411</c:v>
                </c:pt>
                <c:pt idx="2">
                  <c:v>6353</c:v>
                </c:pt>
                <c:pt idx="3">
                  <c:v>9494</c:v>
                </c:pt>
                <c:pt idx="4">
                  <c:v>8787</c:v>
                </c:pt>
                <c:pt idx="5">
                  <c:v>11253</c:v>
                </c:pt>
                <c:pt idx="6">
                  <c:v>5926</c:v>
                </c:pt>
                <c:pt idx="7">
                  <c:v>6104</c:v>
                </c:pt>
                <c:pt idx="8">
                  <c:v>9126</c:v>
                </c:pt>
                <c:pt idx="9">
                  <c:v>17065</c:v>
                </c:pt>
                <c:pt idx="10">
                  <c:v>14029</c:v>
                </c:pt>
                <c:pt idx="11">
                  <c:v>19476</c:v>
                </c:pt>
              </c:numCache>
            </c:numRef>
          </c:val>
          <c:extLst>
            <c:ext xmlns:c16="http://schemas.microsoft.com/office/drawing/2014/chart" uri="{C3380CC4-5D6E-409C-BE32-E72D297353CC}">
              <c16:uniqueId val="{00000001-488A-4791-8EF8-536A48C23D0B}"/>
            </c:ext>
          </c:extLst>
        </c:ser>
        <c:ser>
          <c:idx val="2"/>
          <c:order val="2"/>
          <c:tx>
            <c:strRef>
              <c:f>oljecäster!$A$4</c:f>
              <c:strCache>
                <c:ptCount val="1"/>
                <c:pt idx="0">
                  <c:v>Oljelin</c:v>
                </c:pt>
              </c:strCache>
            </c:strRef>
          </c:tx>
          <c:spPr>
            <a:solidFill>
              <a:schemeClr val="accent3"/>
            </a:solidFill>
            <a:ln>
              <a:solidFill>
                <a:srgbClr val="2E614C"/>
              </a:solidFill>
            </a:ln>
            <a:effectLst/>
          </c:spPr>
          <c:invertIfNegative val="0"/>
          <c:cat>
            <c:strRef>
              <c:f>oljecäster!$B$1:$M$1</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strCache>
            </c:strRef>
          </c:cat>
          <c:val>
            <c:numRef>
              <c:f>oljecäster!$B$4:$M$4</c:f>
              <c:numCache>
                <c:formatCode>General</c:formatCode>
                <c:ptCount val="12"/>
                <c:pt idx="0">
                  <c:v>4839</c:v>
                </c:pt>
                <c:pt idx="1">
                  <c:v>6561</c:v>
                </c:pt>
                <c:pt idx="2">
                  <c:v>7097</c:v>
                </c:pt>
                <c:pt idx="3">
                  <c:v>8403</c:v>
                </c:pt>
                <c:pt idx="4">
                  <c:v>4539</c:v>
                </c:pt>
                <c:pt idx="5">
                  <c:v>3620</c:v>
                </c:pt>
                <c:pt idx="6">
                  <c:v>2190</c:v>
                </c:pt>
                <c:pt idx="7">
                  <c:v>2253</c:v>
                </c:pt>
                <c:pt idx="8">
                  <c:v>3710</c:v>
                </c:pt>
                <c:pt idx="9">
                  <c:v>5106</c:v>
                </c:pt>
                <c:pt idx="10">
                  <c:v>3581</c:v>
                </c:pt>
                <c:pt idx="11">
                  <c:v>2192</c:v>
                </c:pt>
              </c:numCache>
            </c:numRef>
          </c:val>
          <c:extLst>
            <c:ext xmlns:c16="http://schemas.microsoft.com/office/drawing/2014/chart" uri="{C3380CC4-5D6E-409C-BE32-E72D297353CC}">
              <c16:uniqueId val="{00000002-488A-4791-8EF8-536A48C23D0B}"/>
            </c:ext>
          </c:extLst>
        </c:ser>
        <c:dLbls>
          <c:showLegendKey val="0"/>
          <c:showVal val="0"/>
          <c:showCatName val="0"/>
          <c:showSerName val="0"/>
          <c:showPercent val="0"/>
          <c:showBubbleSize val="0"/>
        </c:dLbls>
        <c:gapWidth val="100"/>
        <c:overlap val="100"/>
        <c:axId val="2060108655"/>
        <c:axId val="2053961503"/>
      </c:barChart>
      <c:catAx>
        <c:axId val="20601086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2053961503"/>
        <c:crosses val="autoZero"/>
        <c:auto val="1"/>
        <c:lblAlgn val="ctr"/>
        <c:lblOffset val="100"/>
        <c:noMultiLvlLbl val="0"/>
      </c:catAx>
      <c:valAx>
        <c:axId val="205396150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20601086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700" b="0" i="0" u="none" strike="noStrike" kern="1200" spc="0" baseline="0">
                <a:solidFill>
                  <a:schemeClr val="tx1"/>
                </a:solidFill>
                <a:latin typeface="Arial" panose="020B0604020202020204" pitchFamily="34" charset="0"/>
                <a:ea typeface="+mn-ea"/>
                <a:cs typeface="Arial" panose="020B0604020202020204" pitchFamily="34" charset="0"/>
              </a:defRPr>
            </a:pPr>
            <a:r>
              <a:rPr lang="sv-SE" sz="1700" b="0" i="0" baseline="0" dirty="0">
                <a:solidFill>
                  <a:schemeClr val="tx1"/>
                </a:solidFill>
                <a:effectLst/>
              </a:rPr>
              <a:t>Hektarskörd av oljeväxter,     </a:t>
            </a:r>
          </a:p>
          <a:p>
            <a:pPr>
              <a:defRPr sz="1700">
                <a:solidFill>
                  <a:schemeClr val="tx1"/>
                </a:solidFill>
              </a:defRPr>
            </a:pPr>
            <a:r>
              <a:rPr lang="sv-SE" sz="1700" b="0" i="0" baseline="0" dirty="0">
                <a:solidFill>
                  <a:schemeClr val="tx1"/>
                </a:solidFill>
                <a:effectLst/>
              </a:rPr>
              <a:t>2013 − 2024, kilo per hektar</a:t>
            </a:r>
            <a:endParaRPr lang="sv-SE" sz="1700" dirty="0">
              <a:solidFill>
                <a:schemeClr val="tx1"/>
              </a:solidFill>
              <a:effectLst/>
            </a:endParaRPr>
          </a:p>
        </c:rich>
      </c:tx>
      <c:layout>
        <c:manualLayout>
          <c:xMode val="edge"/>
          <c:yMode val="edge"/>
          <c:x val="0.21469475666686702"/>
          <c:y val="0"/>
        </c:manualLayout>
      </c:layout>
      <c:overlay val="0"/>
      <c:spPr>
        <a:noFill/>
        <a:ln>
          <a:noFill/>
        </a:ln>
        <a:effectLst/>
      </c:spPr>
      <c:txPr>
        <a:bodyPr rot="0" spcFirstLastPara="1" vertOverflow="ellipsis" vert="horz" wrap="square" anchor="ctr" anchorCtr="1"/>
        <a:lstStyle/>
        <a:p>
          <a:pPr>
            <a:defRPr sz="1700" b="0" i="0" u="none" strike="noStrike" kern="1200" spc="0" baseline="0">
              <a:solidFill>
                <a:schemeClr val="tx1"/>
              </a:solidFill>
              <a:latin typeface="Arial" panose="020B0604020202020204" pitchFamily="34" charset="0"/>
              <a:ea typeface="+mn-ea"/>
              <a:cs typeface="Arial" panose="020B0604020202020204" pitchFamily="34" charset="0"/>
            </a:defRPr>
          </a:pPr>
          <a:endParaRPr lang="sv-SE"/>
        </a:p>
      </c:txPr>
    </c:title>
    <c:autoTitleDeleted val="0"/>
    <c:plotArea>
      <c:layout/>
      <c:lineChart>
        <c:grouping val="standard"/>
        <c:varyColors val="0"/>
        <c:ser>
          <c:idx val="0"/>
          <c:order val="0"/>
          <c:tx>
            <c:strRef>
              <c:f>oljecäster!$X$2</c:f>
              <c:strCache>
                <c:ptCount val="1"/>
                <c:pt idx="0">
                  <c:v>Höstraps</c:v>
                </c:pt>
              </c:strCache>
            </c:strRef>
          </c:tx>
          <c:spPr>
            <a:ln w="15875" cap="rnd">
              <a:solidFill>
                <a:schemeClr val="accent1"/>
              </a:solidFill>
              <a:round/>
            </a:ln>
            <a:effectLst/>
          </c:spPr>
          <c:marker>
            <c:symbol val="none"/>
          </c:marker>
          <c:cat>
            <c:strRef>
              <c:f>oljecäster!$Y$1:$AJ$1</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strCache>
            </c:strRef>
          </c:cat>
          <c:val>
            <c:numRef>
              <c:f>oljecäster!$Y$2:$AJ$2</c:f>
              <c:numCache>
                <c:formatCode>General</c:formatCode>
                <c:ptCount val="12"/>
                <c:pt idx="0">
                  <c:v>3230</c:v>
                </c:pt>
                <c:pt idx="1">
                  <c:v>3730</c:v>
                </c:pt>
                <c:pt idx="2">
                  <c:v>3940</c:v>
                </c:pt>
                <c:pt idx="3">
                  <c:v>3000</c:v>
                </c:pt>
                <c:pt idx="4">
                  <c:v>3430</c:v>
                </c:pt>
                <c:pt idx="5">
                  <c:v>2340</c:v>
                </c:pt>
                <c:pt idx="6">
                  <c:v>3740</c:v>
                </c:pt>
                <c:pt idx="7">
                  <c:v>3560</c:v>
                </c:pt>
                <c:pt idx="8">
                  <c:v>3380</c:v>
                </c:pt>
                <c:pt idx="9">
                  <c:v>3510</c:v>
                </c:pt>
                <c:pt idx="10">
                  <c:v>2560</c:v>
                </c:pt>
                <c:pt idx="11">
                  <c:v>3190</c:v>
                </c:pt>
              </c:numCache>
            </c:numRef>
          </c:val>
          <c:smooth val="0"/>
          <c:extLst>
            <c:ext xmlns:c16="http://schemas.microsoft.com/office/drawing/2014/chart" uri="{C3380CC4-5D6E-409C-BE32-E72D297353CC}">
              <c16:uniqueId val="{00000000-3E1F-4A61-85CB-B7475CC83951}"/>
            </c:ext>
          </c:extLst>
        </c:ser>
        <c:ser>
          <c:idx val="1"/>
          <c:order val="1"/>
          <c:tx>
            <c:strRef>
              <c:f>oljecäster!$X$3</c:f>
              <c:strCache>
                <c:ptCount val="1"/>
                <c:pt idx="0">
                  <c:v>Vårraps</c:v>
                </c:pt>
              </c:strCache>
            </c:strRef>
          </c:tx>
          <c:spPr>
            <a:ln w="15875" cap="rnd">
              <a:solidFill>
                <a:srgbClr val="07708C"/>
              </a:solidFill>
              <a:prstDash val="sysDash"/>
              <a:round/>
            </a:ln>
            <a:effectLst/>
          </c:spPr>
          <c:marker>
            <c:symbol val="none"/>
          </c:marker>
          <c:cat>
            <c:strRef>
              <c:f>oljecäster!$Y$1:$AJ$1</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strCache>
            </c:strRef>
          </c:cat>
          <c:val>
            <c:numRef>
              <c:f>oljecäster!$Y$3:$AJ$3</c:f>
              <c:numCache>
                <c:formatCode>General</c:formatCode>
                <c:ptCount val="12"/>
                <c:pt idx="0">
                  <c:v>1890</c:v>
                </c:pt>
                <c:pt idx="1">
                  <c:v>1820</c:v>
                </c:pt>
                <c:pt idx="2">
                  <c:v>2040</c:v>
                </c:pt>
                <c:pt idx="3">
                  <c:v>2090</c:v>
                </c:pt>
                <c:pt idx="4">
                  <c:v>1960</c:v>
                </c:pt>
                <c:pt idx="5">
                  <c:v>1470</c:v>
                </c:pt>
                <c:pt idx="6">
                  <c:v>1740</c:v>
                </c:pt>
                <c:pt idx="7">
                  <c:v>2170</c:v>
                </c:pt>
                <c:pt idx="8">
                  <c:v>1920</c:v>
                </c:pt>
                <c:pt idx="9">
                  <c:v>2540</c:v>
                </c:pt>
                <c:pt idx="10">
                  <c:v>2120</c:v>
                </c:pt>
                <c:pt idx="11">
                  <c:v>2400</c:v>
                </c:pt>
              </c:numCache>
            </c:numRef>
          </c:val>
          <c:smooth val="0"/>
          <c:extLst>
            <c:ext xmlns:c16="http://schemas.microsoft.com/office/drawing/2014/chart" uri="{C3380CC4-5D6E-409C-BE32-E72D297353CC}">
              <c16:uniqueId val="{00000001-3E1F-4A61-85CB-B7475CC83951}"/>
            </c:ext>
          </c:extLst>
        </c:ser>
        <c:ser>
          <c:idx val="2"/>
          <c:order val="2"/>
          <c:tx>
            <c:strRef>
              <c:f>oljecäster!$X$4</c:f>
              <c:strCache>
                <c:ptCount val="1"/>
                <c:pt idx="0">
                  <c:v>Vårrybs</c:v>
                </c:pt>
              </c:strCache>
            </c:strRef>
          </c:tx>
          <c:spPr>
            <a:ln w="22225" cap="rnd">
              <a:solidFill>
                <a:schemeClr val="accent1"/>
              </a:solidFill>
              <a:prstDash val="sysDot"/>
              <a:round/>
            </a:ln>
            <a:effectLst/>
          </c:spPr>
          <c:marker>
            <c:symbol val="none"/>
          </c:marker>
          <c:cat>
            <c:strRef>
              <c:f>oljecäster!$Y$1:$AJ$1</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strCache>
            </c:strRef>
          </c:cat>
          <c:val>
            <c:numRef>
              <c:f>oljecäster!$Y$4:$AJ$4</c:f>
              <c:numCache>
                <c:formatCode>General</c:formatCode>
                <c:ptCount val="12"/>
                <c:pt idx="0">
                  <c:v>1370</c:v>
                </c:pt>
                <c:pt idx="1">
                  <c:v>1070</c:v>
                </c:pt>
                <c:pt idx="2">
                  <c:v>1240</c:v>
                </c:pt>
                <c:pt idx="3">
                  <c:v>1220</c:v>
                </c:pt>
                <c:pt idx="4">
                  <c:v>1420</c:v>
                </c:pt>
                <c:pt idx="5">
                  <c:v>1070</c:v>
                </c:pt>
                <c:pt idx="6">
                  <c:v>990</c:v>
                </c:pt>
                <c:pt idx="7">
                  <c:v>1050</c:v>
                </c:pt>
                <c:pt idx="8">
                  <c:v>1020</c:v>
                </c:pt>
                <c:pt idx="9">
                  <c:v>1240</c:v>
                </c:pt>
                <c:pt idx="10">
                  <c:v>1030</c:v>
                </c:pt>
                <c:pt idx="11">
                  <c:v>1170</c:v>
                </c:pt>
              </c:numCache>
            </c:numRef>
          </c:val>
          <c:smooth val="0"/>
          <c:extLst>
            <c:ext xmlns:c16="http://schemas.microsoft.com/office/drawing/2014/chart" uri="{C3380CC4-5D6E-409C-BE32-E72D297353CC}">
              <c16:uniqueId val="{00000002-3E1F-4A61-85CB-B7475CC83951}"/>
            </c:ext>
          </c:extLst>
        </c:ser>
        <c:ser>
          <c:idx val="3"/>
          <c:order val="3"/>
          <c:tx>
            <c:strRef>
              <c:f>oljecäster!$X$5</c:f>
              <c:strCache>
                <c:ptCount val="1"/>
                <c:pt idx="0">
                  <c:v>Oljelin</c:v>
                </c:pt>
              </c:strCache>
            </c:strRef>
          </c:tx>
          <c:spPr>
            <a:ln w="25400" cap="rnd" cmpd="dbl">
              <a:solidFill>
                <a:srgbClr val="07708C"/>
              </a:solidFill>
              <a:round/>
            </a:ln>
            <a:effectLst/>
          </c:spPr>
          <c:marker>
            <c:symbol val="none"/>
          </c:marker>
          <c:cat>
            <c:strRef>
              <c:f>oljecäster!$Y$1:$AJ$1</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strCache>
            </c:strRef>
          </c:cat>
          <c:val>
            <c:numRef>
              <c:f>oljecäster!$Y$5:$AJ$5</c:f>
              <c:numCache>
                <c:formatCode>General</c:formatCode>
                <c:ptCount val="12"/>
                <c:pt idx="0">
                  <c:v>1990</c:v>
                </c:pt>
                <c:pt idx="1">
                  <c:v>1680</c:v>
                </c:pt>
                <c:pt idx="2">
                  <c:v>1960</c:v>
                </c:pt>
                <c:pt idx="3">
                  <c:v>1990</c:v>
                </c:pt>
                <c:pt idx="4">
                  <c:v>1720</c:v>
                </c:pt>
                <c:pt idx="5">
                  <c:v>1110</c:v>
                </c:pt>
                <c:pt idx="6">
                  <c:v>1960</c:v>
                </c:pt>
                <c:pt idx="7">
                  <c:v>1600</c:v>
                </c:pt>
                <c:pt idx="8">
                  <c:v>1490</c:v>
                </c:pt>
                <c:pt idx="9">
                  <c:v>1710</c:v>
                </c:pt>
                <c:pt idx="10">
                  <c:v>1110</c:v>
                </c:pt>
                <c:pt idx="11">
                  <c:v>1840</c:v>
                </c:pt>
              </c:numCache>
            </c:numRef>
          </c:val>
          <c:smooth val="0"/>
          <c:extLst>
            <c:ext xmlns:c16="http://schemas.microsoft.com/office/drawing/2014/chart" uri="{C3380CC4-5D6E-409C-BE32-E72D297353CC}">
              <c16:uniqueId val="{00000003-3E1F-4A61-85CB-B7475CC83951}"/>
            </c:ext>
          </c:extLst>
        </c:ser>
        <c:dLbls>
          <c:showLegendKey val="0"/>
          <c:showVal val="0"/>
          <c:showCatName val="0"/>
          <c:showSerName val="0"/>
          <c:showPercent val="0"/>
          <c:showBubbleSize val="0"/>
        </c:dLbls>
        <c:smooth val="0"/>
        <c:axId val="1074040239"/>
        <c:axId val="832429023"/>
      </c:lineChart>
      <c:catAx>
        <c:axId val="10740402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832429023"/>
        <c:crosses val="autoZero"/>
        <c:auto val="1"/>
        <c:lblAlgn val="ctr"/>
        <c:lblOffset val="100"/>
        <c:noMultiLvlLbl val="0"/>
      </c:catAx>
      <c:valAx>
        <c:axId val="83242902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solidFill>
              <a:srgbClr val="D9D9D9"/>
            </a:solid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10740402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extLst/>
  </c:chart>
  <c:spPr>
    <a:solidFill>
      <a:srgbClr val="F5F1E7"/>
    </a:solidFill>
    <a:ln w="9525" cap="flat" cmpd="sng" algn="ctr">
      <a:noFill/>
      <a:round/>
    </a:ln>
    <a:effectLst/>
  </c:spPr>
  <c:txPr>
    <a:bodyPr/>
    <a:lstStyle/>
    <a:p>
      <a:pPr>
        <a:defRPr sz="800">
          <a:latin typeface="Arial" panose="020B0604020202020204" pitchFamily="34" charset="0"/>
          <a:cs typeface="Arial" panose="020B0604020202020204" pitchFamily="34" charset="0"/>
        </a:defRPr>
      </a:pPr>
      <a:endParaRPr lang="sv-SE"/>
    </a:p>
  </c:txPr>
  <c:externalData r:id="rId4">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sz="1800" b="0" i="0" baseline="0" dirty="0" err="1">
                <a:solidFill>
                  <a:schemeClr val="tx1"/>
                </a:solidFill>
                <a:effectLst/>
              </a:rPr>
              <a:t>Totalskörd</a:t>
            </a:r>
            <a:r>
              <a:rPr lang="en-US" sz="1800" b="0" i="0" baseline="0" dirty="0">
                <a:solidFill>
                  <a:schemeClr val="tx1"/>
                </a:solidFill>
                <a:effectLst/>
              </a:rPr>
              <a:t> (ton) av </a:t>
            </a:r>
            <a:r>
              <a:rPr lang="en-US" sz="1800" b="0" i="0" baseline="0" dirty="0" err="1">
                <a:solidFill>
                  <a:schemeClr val="tx1"/>
                </a:solidFill>
                <a:effectLst/>
              </a:rPr>
              <a:t>oljeväxter</a:t>
            </a:r>
            <a:r>
              <a:rPr lang="en-US" sz="1800" b="0" i="0" baseline="0" dirty="0">
                <a:solidFill>
                  <a:schemeClr val="tx1"/>
                </a:solidFill>
                <a:effectLst/>
              </a:rPr>
              <a:t>, </a:t>
            </a:r>
          </a:p>
          <a:p>
            <a:pPr>
              <a:defRPr>
                <a:solidFill>
                  <a:schemeClr val="tx1"/>
                </a:solidFill>
              </a:defRPr>
            </a:pPr>
            <a:r>
              <a:rPr lang="en-US" sz="1800" b="0" i="0" baseline="0" dirty="0">
                <a:solidFill>
                  <a:schemeClr val="tx1"/>
                </a:solidFill>
                <a:effectLst/>
              </a:rPr>
              <a:t>2013</a:t>
            </a:r>
            <a:r>
              <a:rPr lang="sv-SE" sz="1800" b="0" i="0" baseline="0" dirty="0">
                <a:solidFill>
                  <a:schemeClr val="tx1"/>
                </a:solidFill>
                <a:effectLst/>
              </a:rPr>
              <a:t> − </a:t>
            </a:r>
            <a:r>
              <a:rPr lang="en-US" sz="1800" b="0" i="0" baseline="0" dirty="0">
                <a:solidFill>
                  <a:schemeClr val="tx1"/>
                </a:solidFill>
                <a:effectLst/>
              </a:rPr>
              <a:t>2024</a:t>
            </a:r>
            <a:endParaRPr lang="sv-SE" dirty="0">
              <a:solidFill>
                <a:schemeClr val="tx1"/>
              </a:solidFill>
              <a:effectLst/>
            </a:endParaRPr>
          </a:p>
        </c:rich>
      </c:tx>
      <c:layout>
        <c:manualLayout>
          <c:xMode val="edge"/>
          <c:yMode val="edge"/>
          <c:x val="0.17455758219502077"/>
          <c:y val="4.6296296296296294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sv-SE"/>
        </a:p>
      </c:txPr>
    </c:title>
    <c:autoTitleDeleted val="0"/>
    <c:plotArea>
      <c:layout/>
      <c:lineChart>
        <c:grouping val="standard"/>
        <c:varyColors val="0"/>
        <c:ser>
          <c:idx val="0"/>
          <c:order val="0"/>
          <c:tx>
            <c:strRef>
              <c:f>oljecäster!$AM$3</c:f>
              <c:strCache>
                <c:ptCount val="1"/>
                <c:pt idx="0">
                  <c:v>Oljeväxter</c:v>
                </c:pt>
              </c:strCache>
            </c:strRef>
          </c:tx>
          <c:spPr>
            <a:ln w="28575" cap="rnd">
              <a:solidFill>
                <a:schemeClr val="accent1"/>
              </a:solidFill>
              <a:round/>
            </a:ln>
            <a:effectLst/>
          </c:spPr>
          <c:marker>
            <c:symbol val="none"/>
          </c:marker>
          <c:cat>
            <c:strRef>
              <c:f>oljecäster!$AN$2:$AY$2</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strCache>
            </c:strRef>
          </c:cat>
          <c:val>
            <c:numRef>
              <c:f>oljecäster!$AN$3:$AY$3</c:f>
              <c:numCache>
                <c:formatCode>#,##0</c:formatCode>
                <c:ptCount val="12"/>
                <c:pt idx="0">
                  <c:v>340800</c:v>
                </c:pt>
                <c:pt idx="1">
                  <c:v>336400</c:v>
                </c:pt>
                <c:pt idx="2">
                  <c:v>373200</c:v>
                </c:pt>
                <c:pt idx="3">
                  <c:v>285300</c:v>
                </c:pt>
                <c:pt idx="4">
                  <c:v>385100</c:v>
                </c:pt>
                <c:pt idx="5">
                  <c:v>221700</c:v>
                </c:pt>
                <c:pt idx="6">
                  <c:v>385800</c:v>
                </c:pt>
                <c:pt idx="7">
                  <c:v>342900</c:v>
                </c:pt>
                <c:pt idx="8">
                  <c:v>349000</c:v>
                </c:pt>
                <c:pt idx="9">
                  <c:v>436200</c:v>
                </c:pt>
                <c:pt idx="10">
                  <c:v>308800</c:v>
                </c:pt>
                <c:pt idx="11">
                  <c:v>287600</c:v>
                </c:pt>
              </c:numCache>
            </c:numRef>
          </c:val>
          <c:smooth val="0"/>
          <c:extLst>
            <c:ext xmlns:c16="http://schemas.microsoft.com/office/drawing/2014/chart" uri="{C3380CC4-5D6E-409C-BE32-E72D297353CC}">
              <c16:uniqueId val="{00000000-5DE1-429C-B09B-7F3139DA824E}"/>
            </c:ext>
          </c:extLst>
        </c:ser>
        <c:dLbls>
          <c:showLegendKey val="0"/>
          <c:showVal val="0"/>
          <c:showCatName val="0"/>
          <c:showSerName val="0"/>
          <c:showPercent val="0"/>
          <c:showBubbleSize val="0"/>
        </c:dLbls>
        <c:smooth val="0"/>
        <c:axId val="2099735711"/>
        <c:axId val="2053966911"/>
      </c:lineChart>
      <c:catAx>
        <c:axId val="2099735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crossAx val="2053966911"/>
        <c:crosses val="autoZero"/>
        <c:auto val="1"/>
        <c:lblAlgn val="ctr"/>
        <c:lblOffset val="100"/>
        <c:noMultiLvlLbl val="0"/>
      </c:catAx>
      <c:valAx>
        <c:axId val="2053966911"/>
        <c:scaling>
          <c:orientation val="minMax"/>
          <c:max val="45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crossAx val="20997357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960" b="0" i="0" u="none" strike="noStrike" kern="1200" spc="0" baseline="0">
                <a:solidFill>
                  <a:schemeClr val="tx1"/>
                </a:solidFill>
                <a:latin typeface="Arial" panose="020B0604020202020204" pitchFamily="34" charset="0"/>
                <a:ea typeface="+mn-ea"/>
                <a:cs typeface="Arial" panose="020B0604020202020204" pitchFamily="34" charset="0"/>
              </a:defRPr>
            </a:pPr>
            <a:r>
              <a:rPr lang="sv-SE" sz="1700" b="0" i="0" baseline="0" dirty="0">
                <a:solidFill>
                  <a:schemeClr val="tx1"/>
                </a:solidFill>
                <a:effectLst/>
              </a:rPr>
              <a:t>Areal för potatis- och sockerbetsodling, </a:t>
            </a:r>
            <a:endParaRPr lang="sv-SE" sz="1700" dirty="0">
              <a:solidFill>
                <a:schemeClr val="tx1"/>
              </a:solidFill>
              <a:effectLst/>
            </a:endParaRPr>
          </a:p>
          <a:p>
            <a:pPr>
              <a:defRPr>
                <a:solidFill>
                  <a:schemeClr val="tx1"/>
                </a:solidFill>
              </a:defRPr>
            </a:pPr>
            <a:r>
              <a:rPr lang="sv-SE" sz="1700" b="0" i="0" baseline="0" dirty="0">
                <a:solidFill>
                  <a:schemeClr val="tx1"/>
                </a:solidFill>
                <a:effectLst/>
              </a:rPr>
              <a:t>2013 − 2023, hektar</a:t>
            </a:r>
            <a:endParaRPr lang="sv-SE" sz="1700" dirty="0">
              <a:solidFill>
                <a:schemeClr val="tx1"/>
              </a:solidFill>
              <a:effectLst/>
            </a:endParaRPr>
          </a:p>
        </c:rich>
      </c:tx>
      <c:layout>
        <c:manualLayout>
          <c:xMode val="edge"/>
          <c:yMode val="edge"/>
          <c:x val="0.1006358902602458"/>
          <c:y val="0"/>
        </c:manualLayout>
      </c:layout>
      <c:overlay val="0"/>
      <c:spPr>
        <a:noFill/>
        <a:ln>
          <a:noFill/>
        </a:ln>
        <a:effectLst/>
      </c:spPr>
      <c:txPr>
        <a:bodyPr rot="0" spcFirstLastPara="1" vertOverflow="ellipsis" vert="horz" wrap="square" anchor="ctr" anchorCtr="1"/>
        <a:lstStyle/>
        <a:p>
          <a:pPr>
            <a:defRPr sz="960" b="0" i="0" u="none" strike="noStrike" kern="1200" spc="0" baseline="0">
              <a:solidFill>
                <a:schemeClr val="tx1"/>
              </a:solidFill>
              <a:latin typeface="Arial" panose="020B0604020202020204" pitchFamily="34" charset="0"/>
              <a:ea typeface="+mn-ea"/>
              <a:cs typeface="Arial" panose="020B0604020202020204" pitchFamily="34" charset="0"/>
            </a:defRPr>
          </a:pPr>
          <a:endParaRPr lang="sv-SE"/>
        </a:p>
      </c:txPr>
    </c:title>
    <c:autoTitleDeleted val="0"/>
    <c:plotArea>
      <c:layout>
        <c:manualLayout>
          <c:layoutTarget val="inner"/>
          <c:xMode val="edge"/>
          <c:yMode val="edge"/>
          <c:x val="8.781463315237166E-2"/>
          <c:y val="0.21811409603211362"/>
          <c:w val="0.8850750772604441"/>
          <c:h val="0.60554037362976676"/>
        </c:manualLayout>
      </c:layout>
      <c:lineChart>
        <c:grouping val="standard"/>
        <c:varyColors val="0"/>
        <c:ser>
          <c:idx val="0"/>
          <c:order val="0"/>
          <c:tx>
            <c:strRef>
              <c:f>potatis!$A$2</c:f>
              <c:strCache>
                <c:ptCount val="1"/>
                <c:pt idx="0">
                  <c:v>Matpotatis</c:v>
                </c:pt>
              </c:strCache>
            </c:strRef>
          </c:tx>
          <c:spPr>
            <a:ln w="15875" cap="rnd">
              <a:solidFill>
                <a:schemeClr val="accent1"/>
              </a:solidFill>
              <a:round/>
            </a:ln>
            <a:effectLst/>
          </c:spPr>
          <c:marker>
            <c:symbol val="none"/>
          </c:marker>
          <c:cat>
            <c:strRef>
              <c:f>potatis!$B$1:$M$1</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strCache>
            </c:strRef>
          </c:cat>
          <c:val>
            <c:numRef>
              <c:f>potatis!$B$2:$M$2</c:f>
              <c:numCache>
                <c:formatCode>#,##0</c:formatCode>
                <c:ptCount val="12"/>
                <c:pt idx="0">
                  <c:v>17810</c:v>
                </c:pt>
                <c:pt idx="1">
                  <c:v>17638</c:v>
                </c:pt>
                <c:pt idx="2">
                  <c:v>16654</c:v>
                </c:pt>
                <c:pt idx="3">
                  <c:v>17335</c:v>
                </c:pt>
                <c:pt idx="4">
                  <c:v>17090</c:v>
                </c:pt>
                <c:pt idx="5">
                  <c:v>15994</c:v>
                </c:pt>
                <c:pt idx="6">
                  <c:v>16284</c:v>
                </c:pt>
                <c:pt idx="7">
                  <c:v>16133</c:v>
                </c:pt>
                <c:pt idx="8">
                  <c:v>14938</c:v>
                </c:pt>
                <c:pt idx="9">
                  <c:v>14913</c:v>
                </c:pt>
                <c:pt idx="10">
                  <c:v>14454</c:v>
                </c:pt>
                <c:pt idx="11">
                  <c:v>14483</c:v>
                </c:pt>
              </c:numCache>
            </c:numRef>
          </c:val>
          <c:smooth val="0"/>
          <c:extLst>
            <c:ext xmlns:c16="http://schemas.microsoft.com/office/drawing/2014/chart" uri="{C3380CC4-5D6E-409C-BE32-E72D297353CC}">
              <c16:uniqueId val="{00000000-F13B-41BE-85E8-C2B91F543908}"/>
            </c:ext>
          </c:extLst>
        </c:ser>
        <c:ser>
          <c:idx val="1"/>
          <c:order val="1"/>
          <c:tx>
            <c:strRef>
              <c:f>potatis!$A$3</c:f>
              <c:strCache>
                <c:ptCount val="1"/>
                <c:pt idx="0">
                  <c:v>Potatis för stärkelse</c:v>
                </c:pt>
              </c:strCache>
            </c:strRef>
          </c:tx>
          <c:spPr>
            <a:ln w="15875" cap="rnd">
              <a:solidFill>
                <a:srgbClr val="07708C"/>
              </a:solidFill>
              <a:prstDash val="sysDash"/>
              <a:round/>
            </a:ln>
            <a:effectLst/>
          </c:spPr>
          <c:marker>
            <c:symbol val="none"/>
          </c:marker>
          <c:cat>
            <c:strRef>
              <c:f>potatis!$B$1:$M$1</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strCache>
            </c:strRef>
          </c:cat>
          <c:val>
            <c:numRef>
              <c:f>potatis!$B$3:$M$3</c:f>
              <c:numCache>
                <c:formatCode>#,##0</c:formatCode>
                <c:ptCount val="12"/>
                <c:pt idx="0">
                  <c:v>6066</c:v>
                </c:pt>
                <c:pt idx="1">
                  <c:v>6141</c:v>
                </c:pt>
                <c:pt idx="2">
                  <c:v>6455</c:v>
                </c:pt>
                <c:pt idx="3">
                  <c:v>6875</c:v>
                </c:pt>
                <c:pt idx="4">
                  <c:v>7479</c:v>
                </c:pt>
                <c:pt idx="5">
                  <c:v>7923</c:v>
                </c:pt>
                <c:pt idx="6">
                  <c:v>7365</c:v>
                </c:pt>
                <c:pt idx="7">
                  <c:v>7940</c:v>
                </c:pt>
                <c:pt idx="8">
                  <c:v>8809</c:v>
                </c:pt>
                <c:pt idx="9">
                  <c:v>8496</c:v>
                </c:pt>
                <c:pt idx="10">
                  <c:v>8041</c:v>
                </c:pt>
                <c:pt idx="11">
                  <c:v>9098</c:v>
                </c:pt>
              </c:numCache>
            </c:numRef>
          </c:val>
          <c:smooth val="0"/>
          <c:extLst>
            <c:ext xmlns:c16="http://schemas.microsoft.com/office/drawing/2014/chart" uri="{C3380CC4-5D6E-409C-BE32-E72D297353CC}">
              <c16:uniqueId val="{00000001-F13B-41BE-85E8-C2B91F543908}"/>
            </c:ext>
          </c:extLst>
        </c:ser>
        <c:ser>
          <c:idx val="2"/>
          <c:order val="2"/>
          <c:tx>
            <c:strRef>
              <c:f>potatis!$A$4</c:f>
              <c:strCache>
                <c:ptCount val="1"/>
                <c:pt idx="0">
                  <c:v>Sockerbetor</c:v>
                </c:pt>
              </c:strCache>
            </c:strRef>
          </c:tx>
          <c:spPr>
            <a:ln w="22225" cap="rnd">
              <a:solidFill>
                <a:schemeClr val="accent1"/>
              </a:solidFill>
              <a:prstDash val="sysDot"/>
              <a:round/>
            </a:ln>
            <a:effectLst/>
          </c:spPr>
          <c:marker>
            <c:symbol val="none"/>
          </c:marker>
          <c:cat>
            <c:strRef>
              <c:f>potatis!$B$1:$M$1</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strCache>
            </c:strRef>
          </c:cat>
          <c:val>
            <c:numRef>
              <c:f>potatis!$B$4:$M$4</c:f>
              <c:numCache>
                <c:formatCode>#,##0</c:formatCode>
                <c:ptCount val="12"/>
                <c:pt idx="0">
                  <c:v>36234</c:v>
                </c:pt>
                <c:pt idx="1">
                  <c:v>34256</c:v>
                </c:pt>
                <c:pt idx="2">
                  <c:v>19447</c:v>
                </c:pt>
                <c:pt idx="3">
                  <c:v>30676</c:v>
                </c:pt>
                <c:pt idx="4">
                  <c:v>31182</c:v>
                </c:pt>
                <c:pt idx="5">
                  <c:v>30737</c:v>
                </c:pt>
                <c:pt idx="6">
                  <c:v>27266</c:v>
                </c:pt>
                <c:pt idx="7">
                  <c:v>29809</c:v>
                </c:pt>
                <c:pt idx="8">
                  <c:v>28702</c:v>
                </c:pt>
                <c:pt idx="9">
                  <c:v>29296</c:v>
                </c:pt>
                <c:pt idx="10">
                  <c:v>28817</c:v>
                </c:pt>
                <c:pt idx="11">
                  <c:v>28495</c:v>
                </c:pt>
              </c:numCache>
            </c:numRef>
          </c:val>
          <c:smooth val="0"/>
          <c:extLst>
            <c:ext xmlns:c16="http://schemas.microsoft.com/office/drawing/2014/chart" uri="{C3380CC4-5D6E-409C-BE32-E72D297353CC}">
              <c16:uniqueId val="{00000002-F13B-41BE-85E8-C2B91F543908}"/>
            </c:ext>
          </c:extLst>
        </c:ser>
        <c:dLbls>
          <c:showLegendKey val="0"/>
          <c:showVal val="0"/>
          <c:showCatName val="0"/>
          <c:showSerName val="0"/>
          <c:showPercent val="0"/>
          <c:showBubbleSize val="0"/>
        </c:dLbls>
        <c:smooth val="0"/>
        <c:axId val="1074040239"/>
        <c:axId val="832429023"/>
      </c:lineChart>
      <c:catAx>
        <c:axId val="10740402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832429023"/>
        <c:crosses val="autoZero"/>
        <c:auto val="1"/>
        <c:lblAlgn val="ctr"/>
        <c:lblOffset val="100"/>
        <c:noMultiLvlLbl val="0"/>
      </c:catAx>
      <c:valAx>
        <c:axId val="83242902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solidFill>
              <a:srgbClr val="D9D9D9"/>
            </a:solidFill>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1074040239"/>
        <c:crosses val="autoZero"/>
        <c:crossBetween val="between"/>
      </c:valAx>
      <c:spPr>
        <a:noFill/>
        <a:ln>
          <a:noFill/>
        </a:ln>
        <a:effectLst/>
      </c:spPr>
    </c:plotArea>
    <c:legend>
      <c:legendPos val="b"/>
      <c:layout>
        <c:manualLayout>
          <c:xMode val="edge"/>
          <c:yMode val="edge"/>
          <c:x val="0.10590251956593043"/>
          <c:y val="0.92450980392156867"/>
          <c:w val="0.76804700027405981"/>
          <c:h val="7.549019607843136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extLst/>
  </c:chart>
  <c:spPr>
    <a:solidFill>
      <a:srgbClr val="F5F1E7"/>
    </a:solidFill>
    <a:ln w="9525" cap="flat" cmpd="sng" algn="ctr">
      <a:noFill/>
      <a:round/>
    </a:ln>
    <a:effectLst/>
  </c:spPr>
  <c:txPr>
    <a:bodyPr/>
    <a:lstStyle/>
    <a:p>
      <a:pPr>
        <a:defRPr sz="800">
          <a:latin typeface="Arial" panose="020B0604020202020204" pitchFamily="34" charset="0"/>
          <a:cs typeface="Arial" panose="020B0604020202020204" pitchFamily="34" charset="0"/>
        </a:defRPr>
      </a:pPr>
      <a:endParaRPr lang="sv-SE"/>
    </a:p>
  </c:txPr>
  <c:externalData r:id="rId4">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sv-SE" sz="1700" b="0" i="0" baseline="0" dirty="0">
                <a:solidFill>
                  <a:schemeClr val="tx1"/>
                </a:solidFill>
                <a:effectLst/>
              </a:rPr>
              <a:t>Totalskörd (ton) av potatis i Sverige, 2013 − 2024</a:t>
            </a:r>
            <a:endParaRPr lang="sv-SE" sz="1700" dirty="0">
              <a:solidFill>
                <a:schemeClr val="tx1"/>
              </a:solidFill>
              <a:effectLst/>
            </a:endParaRPr>
          </a:p>
        </c:rich>
      </c:tx>
      <c:layout>
        <c:manualLayout>
          <c:xMode val="edge"/>
          <c:yMode val="edge"/>
          <c:x val="0.13280183171931514"/>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sv-SE"/>
        </a:p>
      </c:txPr>
    </c:title>
    <c:autoTitleDeleted val="0"/>
    <c:plotArea>
      <c:layout/>
      <c:barChart>
        <c:barDir val="col"/>
        <c:grouping val="stacked"/>
        <c:varyColors val="0"/>
        <c:ser>
          <c:idx val="0"/>
          <c:order val="0"/>
          <c:tx>
            <c:strRef>
              <c:f>potatis!$T$2</c:f>
              <c:strCache>
                <c:ptCount val="1"/>
                <c:pt idx="0">
                  <c:v>Matpotatis</c:v>
                </c:pt>
              </c:strCache>
            </c:strRef>
          </c:tx>
          <c:spPr>
            <a:solidFill>
              <a:schemeClr val="accent1"/>
            </a:solidFill>
            <a:ln>
              <a:solidFill>
                <a:srgbClr val="2E614C"/>
              </a:solidFill>
            </a:ln>
            <a:effectLst/>
          </c:spPr>
          <c:invertIfNegative val="0"/>
          <c:cat>
            <c:strRef>
              <c:f>potatis!$U$1:$AF$1</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strCache>
            </c:strRef>
          </c:cat>
          <c:val>
            <c:numRef>
              <c:f>potatis!$U$2:$AF$2</c:f>
              <c:numCache>
                <c:formatCode>General</c:formatCode>
                <c:ptCount val="12"/>
                <c:pt idx="0">
                  <c:v>551700</c:v>
                </c:pt>
                <c:pt idx="1">
                  <c:v>551600</c:v>
                </c:pt>
                <c:pt idx="2">
                  <c:v>525200</c:v>
                </c:pt>
                <c:pt idx="3">
                  <c:v>551500</c:v>
                </c:pt>
                <c:pt idx="4">
                  <c:v>527000</c:v>
                </c:pt>
                <c:pt idx="5">
                  <c:v>449100</c:v>
                </c:pt>
                <c:pt idx="6">
                  <c:v>537000</c:v>
                </c:pt>
                <c:pt idx="7">
                  <c:v>536600</c:v>
                </c:pt>
                <c:pt idx="8">
                  <c:v>457400</c:v>
                </c:pt>
                <c:pt idx="9">
                  <c:v>499900</c:v>
                </c:pt>
                <c:pt idx="10">
                  <c:v>458900</c:v>
                </c:pt>
                <c:pt idx="11">
                  <c:v>476500</c:v>
                </c:pt>
              </c:numCache>
            </c:numRef>
          </c:val>
          <c:extLst>
            <c:ext xmlns:c16="http://schemas.microsoft.com/office/drawing/2014/chart" uri="{C3380CC4-5D6E-409C-BE32-E72D297353CC}">
              <c16:uniqueId val="{00000000-AE54-43AE-B830-3B50EF531F29}"/>
            </c:ext>
          </c:extLst>
        </c:ser>
        <c:ser>
          <c:idx val="1"/>
          <c:order val="1"/>
          <c:tx>
            <c:strRef>
              <c:f>potatis!$T$3</c:f>
              <c:strCache>
                <c:ptCount val="1"/>
                <c:pt idx="0">
                  <c:v>Potatis för stärkelse</c:v>
                </c:pt>
              </c:strCache>
            </c:strRef>
          </c:tx>
          <c:spPr>
            <a:solidFill>
              <a:srgbClr val="7FC1D4"/>
            </a:solidFill>
            <a:ln>
              <a:solidFill>
                <a:srgbClr val="2E614C"/>
              </a:solidFill>
            </a:ln>
            <a:effectLst/>
          </c:spPr>
          <c:invertIfNegative val="0"/>
          <c:cat>
            <c:strRef>
              <c:f>potatis!$U$1:$AF$1</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strCache>
            </c:strRef>
          </c:cat>
          <c:val>
            <c:numRef>
              <c:f>potatis!$U$3:$AF$3</c:f>
              <c:numCache>
                <c:formatCode>General</c:formatCode>
                <c:ptCount val="12"/>
                <c:pt idx="0">
                  <c:v>254400</c:v>
                </c:pt>
                <c:pt idx="1">
                  <c:v>270500</c:v>
                </c:pt>
                <c:pt idx="2">
                  <c:v>277300</c:v>
                </c:pt>
                <c:pt idx="3">
                  <c:v>309800</c:v>
                </c:pt>
                <c:pt idx="4">
                  <c:v>325500</c:v>
                </c:pt>
                <c:pt idx="5">
                  <c:v>273900</c:v>
                </c:pt>
                <c:pt idx="6">
                  <c:v>309900</c:v>
                </c:pt>
                <c:pt idx="7">
                  <c:v>340600</c:v>
                </c:pt>
                <c:pt idx="8">
                  <c:v>368600</c:v>
                </c:pt>
                <c:pt idx="9">
                  <c:v>352300</c:v>
                </c:pt>
                <c:pt idx="10">
                  <c:v>351000</c:v>
                </c:pt>
                <c:pt idx="11">
                  <c:v>404000</c:v>
                </c:pt>
              </c:numCache>
            </c:numRef>
          </c:val>
          <c:extLst>
            <c:ext xmlns:c16="http://schemas.microsoft.com/office/drawing/2014/chart" uri="{C3380CC4-5D6E-409C-BE32-E72D297353CC}">
              <c16:uniqueId val="{00000001-AE54-43AE-B830-3B50EF531F29}"/>
            </c:ext>
          </c:extLst>
        </c:ser>
        <c:dLbls>
          <c:showLegendKey val="0"/>
          <c:showVal val="0"/>
          <c:showCatName val="0"/>
          <c:showSerName val="0"/>
          <c:showPercent val="0"/>
          <c:showBubbleSize val="0"/>
        </c:dLbls>
        <c:gapWidth val="110"/>
        <c:overlap val="100"/>
        <c:axId val="620240207"/>
        <c:axId val="724512063"/>
      </c:barChart>
      <c:catAx>
        <c:axId val="6202402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24512063"/>
        <c:crosses val="autoZero"/>
        <c:auto val="1"/>
        <c:lblAlgn val="ctr"/>
        <c:lblOffset val="100"/>
        <c:noMultiLvlLbl val="0"/>
      </c:catAx>
      <c:valAx>
        <c:axId val="7245120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crossAx val="620240207"/>
        <c:crosses val="autoZero"/>
        <c:crossBetween val="between"/>
      </c:valAx>
      <c:spPr>
        <a:noFill/>
        <a:ln>
          <a:noFill/>
        </a:ln>
        <a:effectLst/>
      </c:spPr>
    </c:plotArea>
    <c:legend>
      <c:legendPos val="b"/>
      <c:layout>
        <c:manualLayout>
          <c:xMode val="edge"/>
          <c:yMode val="edge"/>
          <c:x val="0.29051574416373466"/>
          <c:y val="0.92615959463400388"/>
          <c:w val="0.41896851167253057"/>
          <c:h val="7.384040536599591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1800" b="0" i="0" baseline="0" dirty="0">
                <a:effectLst/>
              </a:rPr>
              <a:t>Totalskörd av grönfoderväxter </a:t>
            </a:r>
            <a:endParaRPr lang="sv-SE" dirty="0">
              <a:effectLst/>
            </a:endParaRPr>
          </a:p>
          <a:p>
            <a:pPr>
              <a:defRPr/>
            </a:pPr>
            <a:r>
              <a:rPr lang="sv-SE" sz="1800" b="0" i="0" baseline="0" dirty="0">
                <a:effectLst/>
              </a:rPr>
              <a:t>år 2024, procent</a:t>
            </a:r>
            <a:endParaRPr lang="sv-SE" dirty="0">
              <a:effectLst/>
            </a:endParaRPr>
          </a:p>
        </c:rich>
      </c:tx>
      <c:layout>
        <c:manualLayout>
          <c:xMode val="edge"/>
          <c:yMode val="edge"/>
          <c:x val="0.26642262215654433"/>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manualLayout>
          <c:layoutTarget val="inner"/>
          <c:xMode val="edge"/>
          <c:yMode val="edge"/>
          <c:x val="0.29540357441776566"/>
          <c:y val="0.24553476578139594"/>
          <c:w val="0.41161196237158232"/>
          <c:h val="0.75446523421860401"/>
        </c:manualLayout>
      </c:layout>
      <c:pieChart>
        <c:varyColors val="1"/>
        <c:ser>
          <c:idx val="0"/>
          <c:order val="0"/>
          <c:tx>
            <c:strRef>
              <c:f>vall!$W$1</c:f>
              <c:strCache>
                <c:ptCount val="1"/>
                <c:pt idx="0">
                  <c:v>2024</c:v>
                </c:pt>
              </c:strCache>
            </c:strRef>
          </c:tx>
          <c:spPr>
            <a:ln w="25400">
              <a:solidFill>
                <a:schemeClr val="bg1"/>
              </a:solidFill>
            </a:ln>
          </c:spPr>
          <c:dPt>
            <c:idx val="0"/>
            <c:bubble3D val="0"/>
            <c:spPr>
              <a:solidFill>
                <a:schemeClr val="accent1"/>
              </a:solidFill>
              <a:ln w="25400">
                <a:solidFill>
                  <a:schemeClr val="bg1"/>
                </a:solidFill>
              </a:ln>
              <a:effectLst/>
            </c:spPr>
            <c:extLst>
              <c:ext xmlns:c16="http://schemas.microsoft.com/office/drawing/2014/chart" uri="{C3380CC4-5D6E-409C-BE32-E72D297353CC}">
                <c16:uniqueId val="{00000001-4AD4-42B8-AB24-C3856E6A0176}"/>
              </c:ext>
            </c:extLst>
          </c:dPt>
          <c:dPt>
            <c:idx val="1"/>
            <c:bubble3D val="0"/>
            <c:spPr>
              <a:solidFill>
                <a:srgbClr val="07708C"/>
              </a:solidFill>
              <a:ln w="25400">
                <a:solidFill>
                  <a:schemeClr val="bg1"/>
                </a:solidFill>
              </a:ln>
              <a:effectLst/>
            </c:spPr>
            <c:extLst>
              <c:ext xmlns:c16="http://schemas.microsoft.com/office/drawing/2014/chart" uri="{C3380CC4-5D6E-409C-BE32-E72D297353CC}">
                <c16:uniqueId val="{00000003-4AD4-42B8-AB24-C3856E6A0176}"/>
              </c:ext>
            </c:extLst>
          </c:dPt>
          <c:dPt>
            <c:idx val="2"/>
            <c:bubble3D val="0"/>
            <c:spPr>
              <a:solidFill>
                <a:srgbClr val="514939"/>
              </a:solidFill>
              <a:ln w="25400">
                <a:solidFill>
                  <a:schemeClr val="bg1"/>
                </a:solidFill>
              </a:ln>
              <a:effectLst/>
            </c:spPr>
            <c:extLst>
              <c:ext xmlns:c16="http://schemas.microsoft.com/office/drawing/2014/chart" uri="{C3380CC4-5D6E-409C-BE32-E72D297353CC}">
                <c16:uniqueId val="{00000005-4AD4-42B8-AB24-C3856E6A0176}"/>
              </c:ext>
            </c:extLst>
          </c:dPt>
          <c:dPt>
            <c:idx val="3"/>
            <c:bubble3D val="0"/>
            <c:spPr>
              <a:solidFill>
                <a:srgbClr val="FBEF74"/>
              </a:solidFill>
              <a:ln w="25400">
                <a:solidFill>
                  <a:schemeClr val="bg1"/>
                </a:solidFill>
              </a:ln>
              <a:effectLst/>
            </c:spPr>
            <c:extLst>
              <c:ext xmlns:c16="http://schemas.microsoft.com/office/drawing/2014/chart" uri="{C3380CC4-5D6E-409C-BE32-E72D297353CC}">
                <c16:uniqueId val="{00000007-4AD4-42B8-AB24-C3856E6A0176}"/>
              </c:ext>
            </c:extLst>
          </c:dPt>
          <c:dLbls>
            <c:dLbl>
              <c:idx val="0"/>
              <c:layout>
                <c:manualLayout>
                  <c:x val="0.14613260310461493"/>
                  <c:y val="-0.4244829396325460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AD4-42B8-AB24-C3856E6A0176}"/>
                </c:ext>
              </c:extLst>
            </c:dLbl>
            <c:dLbl>
              <c:idx val="1"/>
              <c:layout>
                <c:manualLayout>
                  <c:x val="-7.5993235631717587E-2"/>
                  <c:y val="0.22063081097913601"/>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1"/>
              <c:showSerName val="0"/>
              <c:showPercent val="1"/>
              <c:showBubbleSize val="0"/>
              <c:extLst>
                <c:ext xmlns:c15="http://schemas.microsoft.com/office/drawing/2012/chart" uri="{CE6537A1-D6FC-4f65-9D91-7224C49458BB}">
                  <c15:layout>
                    <c:manualLayout>
                      <c:w val="0.2649652505151564"/>
                      <c:h val="0.15835046042973439"/>
                    </c:manualLayout>
                  </c15:layout>
                </c:ext>
                <c:ext xmlns:c16="http://schemas.microsoft.com/office/drawing/2014/chart" uri="{C3380CC4-5D6E-409C-BE32-E72D297353CC}">
                  <c16:uniqueId val="{00000003-4AD4-42B8-AB24-C3856E6A0176}"/>
                </c:ext>
              </c:extLst>
            </c:dLbl>
            <c:dLbl>
              <c:idx val="2"/>
              <c:layout>
                <c:manualLayout>
                  <c:x val="-0.23735138180775037"/>
                  <c:y val="9.22909382089950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4AD4-42B8-AB24-C3856E6A0176}"/>
                </c:ext>
              </c:extLst>
            </c:dLbl>
            <c:dLbl>
              <c:idx val="3"/>
              <c:layout>
                <c:manualLayout>
                  <c:x val="-0.28088881193448512"/>
                  <c:y val="9.5564749321589045E-3"/>
                </c:manualLayout>
              </c:layout>
              <c:showLegendKey val="0"/>
              <c:showVal val="0"/>
              <c:showCatName val="1"/>
              <c:showSerName val="0"/>
              <c:showPercent val="1"/>
              <c:showBubbleSize val="0"/>
              <c:extLst>
                <c:ext xmlns:c15="http://schemas.microsoft.com/office/drawing/2012/chart" uri="{CE6537A1-D6FC-4f65-9D91-7224C49458BB}">
                  <c15:layout>
                    <c:manualLayout>
                      <c:w val="0.30981955380577431"/>
                      <c:h val="0.15756962671332747"/>
                    </c:manualLayout>
                  </c15:layout>
                </c:ext>
                <c:ext xmlns:c16="http://schemas.microsoft.com/office/drawing/2014/chart" uri="{C3380CC4-5D6E-409C-BE32-E72D297353CC}">
                  <c16:uniqueId val="{00000007-4AD4-42B8-AB24-C3856E6A017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vall!$V$2:$V$5</c:f>
              <c:strCache>
                <c:ptCount val="4"/>
                <c:pt idx="0">
                  <c:v>Slåttervall</c:v>
                </c:pt>
                <c:pt idx="1">
                  <c:v>Andra ettåriga grödor</c:v>
                </c:pt>
                <c:pt idx="2">
                  <c:v>Majs </c:v>
                </c:pt>
                <c:pt idx="3">
                  <c:v>Stråsädesgrödor</c:v>
                </c:pt>
              </c:strCache>
            </c:strRef>
          </c:cat>
          <c:val>
            <c:numRef>
              <c:f>vall!$W$2:$W$5</c:f>
              <c:numCache>
                <c:formatCode>General</c:formatCode>
                <c:ptCount val="4"/>
                <c:pt idx="0">
                  <c:v>4666800</c:v>
                </c:pt>
                <c:pt idx="1">
                  <c:v>125000</c:v>
                </c:pt>
                <c:pt idx="2">
                  <c:v>314600</c:v>
                </c:pt>
                <c:pt idx="3">
                  <c:v>121000</c:v>
                </c:pt>
              </c:numCache>
            </c:numRef>
          </c:val>
          <c:extLst>
            <c:ext xmlns:c16="http://schemas.microsoft.com/office/drawing/2014/chart" uri="{C3380CC4-5D6E-409C-BE32-E72D297353CC}">
              <c16:uniqueId val="{00000008-4AD4-42B8-AB24-C3856E6A017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1700" b="0" i="0" baseline="0" dirty="0">
                <a:effectLst/>
              </a:rPr>
              <a:t>Totalskörd av slåttervall, </a:t>
            </a:r>
            <a:endParaRPr lang="sv-SE" sz="1700" dirty="0">
              <a:effectLst/>
            </a:endParaRPr>
          </a:p>
          <a:p>
            <a:pPr>
              <a:defRPr/>
            </a:pPr>
            <a:r>
              <a:rPr lang="sv-SE" sz="1700" b="0" i="0" baseline="0" dirty="0">
                <a:effectLst/>
              </a:rPr>
              <a:t>2013− 2024, miljoner ton torrsubstans</a:t>
            </a:r>
            <a:endParaRPr lang="sv-SE" sz="1700"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stacked"/>
        <c:varyColors val="0"/>
        <c:ser>
          <c:idx val="0"/>
          <c:order val="0"/>
          <c:tx>
            <c:strRef>
              <c:f>vall!$A$2</c:f>
              <c:strCache>
                <c:ptCount val="1"/>
                <c:pt idx="0">
                  <c:v>Slåttervall, första skörd</c:v>
                </c:pt>
              </c:strCache>
            </c:strRef>
          </c:tx>
          <c:spPr>
            <a:solidFill>
              <a:schemeClr val="accent1"/>
            </a:solidFill>
            <a:ln>
              <a:solidFill>
                <a:srgbClr val="2E614C"/>
              </a:solidFill>
            </a:ln>
            <a:effectLst/>
          </c:spPr>
          <c:invertIfNegative val="0"/>
          <c:cat>
            <c:strRef>
              <c:f>vall!$B$1:$M$1</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strCache>
            </c:strRef>
          </c:cat>
          <c:val>
            <c:numRef>
              <c:f>vall!$B$2:$M$2</c:f>
              <c:numCache>
                <c:formatCode>General</c:formatCode>
                <c:ptCount val="12"/>
                <c:pt idx="0">
                  <c:v>2377700</c:v>
                </c:pt>
                <c:pt idx="1">
                  <c:v>2567000</c:v>
                </c:pt>
                <c:pt idx="2">
                  <c:v>2760400</c:v>
                </c:pt>
                <c:pt idx="3">
                  <c:v>2367900</c:v>
                </c:pt>
                <c:pt idx="4">
                  <c:v>2443600</c:v>
                </c:pt>
                <c:pt idx="5">
                  <c:v>1920500</c:v>
                </c:pt>
                <c:pt idx="6">
                  <c:v>2831700</c:v>
                </c:pt>
                <c:pt idx="7">
                  <c:v>2460900</c:v>
                </c:pt>
                <c:pt idx="8">
                  <c:v>2598100</c:v>
                </c:pt>
                <c:pt idx="9">
                  <c:v>2576300</c:v>
                </c:pt>
                <c:pt idx="10">
                  <c:v>1768700</c:v>
                </c:pt>
                <c:pt idx="11">
                  <c:v>2603600</c:v>
                </c:pt>
              </c:numCache>
            </c:numRef>
          </c:val>
          <c:extLst>
            <c:ext xmlns:c16="http://schemas.microsoft.com/office/drawing/2014/chart" uri="{C3380CC4-5D6E-409C-BE32-E72D297353CC}">
              <c16:uniqueId val="{00000000-1BF7-4064-9C49-751E45AE0D98}"/>
            </c:ext>
          </c:extLst>
        </c:ser>
        <c:ser>
          <c:idx val="1"/>
          <c:order val="1"/>
          <c:tx>
            <c:strRef>
              <c:f>vall!$A$3</c:f>
              <c:strCache>
                <c:ptCount val="1"/>
                <c:pt idx="0">
                  <c:v>Slåttervall, återväxt</c:v>
                </c:pt>
              </c:strCache>
            </c:strRef>
          </c:tx>
          <c:spPr>
            <a:solidFill>
              <a:srgbClr val="7FC1D4"/>
            </a:solidFill>
            <a:ln>
              <a:solidFill>
                <a:srgbClr val="2E614C"/>
              </a:solidFill>
            </a:ln>
            <a:effectLst/>
          </c:spPr>
          <c:invertIfNegative val="0"/>
          <c:cat>
            <c:strRef>
              <c:f>vall!$B$1:$M$1</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strCache>
            </c:strRef>
          </c:cat>
          <c:val>
            <c:numRef>
              <c:f>vall!$B$3:$M$3</c:f>
              <c:numCache>
                <c:formatCode>General</c:formatCode>
                <c:ptCount val="12"/>
                <c:pt idx="0">
                  <c:v>1407000</c:v>
                </c:pt>
                <c:pt idx="1">
                  <c:v>1795800</c:v>
                </c:pt>
                <c:pt idx="2">
                  <c:v>1733700</c:v>
                </c:pt>
                <c:pt idx="3">
                  <c:v>1584700</c:v>
                </c:pt>
                <c:pt idx="4">
                  <c:v>1630500</c:v>
                </c:pt>
                <c:pt idx="5">
                  <c:v>1365900</c:v>
                </c:pt>
                <c:pt idx="6">
                  <c:v>1683500</c:v>
                </c:pt>
                <c:pt idx="7">
                  <c:v>1806100</c:v>
                </c:pt>
                <c:pt idx="8">
                  <c:v>1705500</c:v>
                </c:pt>
                <c:pt idx="9">
                  <c:v>1465200</c:v>
                </c:pt>
                <c:pt idx="10">
                  <c:v>2177200</c:v>
                </c:pt>
                <c:pt idx="11">
                  <c:v>2063200</c:v>
                </c:pt>
              </c:numCache>
            </c:numRef>
          </c:val>
          <c:extLst>
            <c:ext xmlns:c16="http://schemas.microsoft.com/office/drawing/2014/chart" uri="{C3380CC4-5D6E-409C-BE32-E72D297353CC}">
              <c16:uniqueId val="{00000001-1BF7-4064-9C49-751E45AE0D98}"/>
            </c:ext>
          </c:extLst>
        </c:ser>
        <c:dLbls>
          <c:showLegendKey val="0"/>
          <c:showVal val="0"/>
          <c:showCatName val="0"/>
          <c:showSerName val="0"/>
          <c:showPercent val="0"/>
          <c:showBubbleSize val="0"/>
        </c:dLbls>
        <c:gapWidth val="150"/>
        <c:overlap val="100"/>
        <c:axId val="620267007"/>
        <c:axId val="724530783"/>
      </c:barChart>
      <c:catAx>
        <c:axId val="6202670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24530783"/>
        <c:crosses val="autoZero"/>
        <c:auto val="1"/>
        <c:lblAlgn val="ctr"/>
        <c:lblOffset val="100"/>
        <c:noMultiLvlLbl val="0"/>
      </c:catAx>
      <c:valAx>
        <c:axId val="724530783"/>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620267007"/>
        <c:crosses val="autoZero"/>
        <c:crossBetween val="between"/>
        <c:dispUnits>
          <c:builtInUnit val="millions"/>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96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sv-SE" sz="1700" b="0" i="0" baseline="0" dirty="0">
                <a:effectLst/>
              </a:rPr>
              <a:t>Andel ekologisk areal av den totala arealen, 2013 − 2024</a:t>
            </a:r>
            <a:endParaRPr lang="sv-SE" sz="1700" dirty="0">
              <a:effectLst/>
            </a:endParaRPr>
          </a:p>
        </c:rich>
      </c:tx>
      <c:layout>
        <c:manualLayout>
          <c:xMode val="edge"/>
          <c:yMode val="edge"/>
          <c:x val="0.14331457160725453"/>
          <c:y val="0"/>
        </c:manualLayout>
      </c:layout>
      <c:overlay val="0"/>
      <c:spPr>
        <a:noFill/>
        <a:ln>
          <a:noFill/>
        </a:ln>
        <a:effectLst/>
      </c:spPr>
      <c:txPr>
        <a:bodyPr rot="0" spcFirstLastPara="1" vertOverflow="ellipsis" vert="horz" wrap="square" anchor="ctr" anchorCtr="1"/>
        <a:lstStyle/>
        <a:p>
          <a:pPr>
            <a:defRPr sz="96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autoTitleDeleted val="0"/>
    <c:plotArea>
      <c:layout>
        <c:manualLayout>
          <c:layoutTarget val="inner"/>
          <c:xMode val="edge"/>
          <c:yMode val="edge"/>
          <c:x val="7.3535526633279655E-2"/>
          <c:y val="0.20653976988563169"/>
          <c:w val="0.86519191430185149"/>
          <c:h val="0.56049733195740503"/>
        </c:manualLayout>
      </c:layout>
      <c:lineChart>
        <c:grouping val="standard"/>
        <c:varyColors val="0"/>
        <c:ser>
          <c:idx val="0"/>
          <c:order val="0"/>
          <c:tx>
            <c:strRef>
              <c:f>ekogrödor!$A$2</c:f>
              <c:strCache>
                <c:ptCount val="1"/>
                <c:pt idx="0">
                  <c:v>Spannmål</c:v>
                </c:pt>
              </c:strCache>
            </c:strRef>
          </c:tx>
          <c:spPr>
            <a:ln w="15875" cap="rnd">
              <a:solidFill>
                <a:schemeClr val="accent1"/>
              </a:solidFill>
              <a:round/>
            </a:ln>
            <a:effectLst/>
          </c:spPr>
          <c:marker>
            <c:symbol val="none"/>
          </c:marker>
          <c:dLbls>
            <c:dLbl>
              <c:idx val="0"/>
              <c:layout>
                <c:manualLayout>
                  <c:x val="-1.50093808630394E-2"/>
                  <c:y val="-5.031446540880511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2A79-47A8-A1B1-D2744B38AC4D}"/>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ekogrödor!$B$1:$M$1</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strCache>
            </c:strRef>
          </c:cat>
          <c:val>
            <c:numRef>
              <c:f>ekogrödor!$B$2:$M$2</c:f>
              <c:numCache>
                <c:formatCode>0%</c:formatCode>
                <c:ptCount val="12"/>
                <c:pt idx="0">
                  <c:v>8.5969297840203726E-2</c:v>
                </c:pt>
                <c:pt idx="1">
                  <c:v>8.2894261092173266E-2</c:v>
                </c:pt>
                <c:pt idx="2">
                  <c:v>8.2102547690022828E-2</c:v>
                </c:pt>
                <c:pt idx="3">
                  <c:v>8.7871919529937462E-2</c:v>
                </c:pt>
                <c:pt idx="4">
                  <c:v>9.4869614764386226E-2</c:v>
                </c:pt>
                <c:pt idx="5">
                  <c:v>0.10360732375561801</c:v>
                </c:pt>
                <c:pt idx="6">
                  <c:v>0.11184131698844614</c:v>
                </c:pt>
                <c:pt idx="7">
                  <c:v>0.12139374843551956</c:v>
                </c:pt>
                <c:pt idx="8">
                  <c:v>0.11886332806522458</c:v>
                </c:pt>
                <c:pt idx="9">
                  <c:v>0.11782589089972093</c:v>
                </c:pt>
                <c:pt idx="10">
                  <c:v>0.10877443460260867</c:v>
                </c:pt>
                <c:pt idx="11">
                  <c:v>8.9974945387363572E-2</c:v>
                </c:pt>
              </c:numCache>
            </c:numRef>
          </c:val>
          <c:smooth val="0"/>
          <c:extLst>
            <c:ext xmlns:c16="http://schemas.microsoft.com/office/drawing/2014/chart" uri="{C3380CC4-5D6E-409C-BE32-E72D297353CC}">
              <c16:uniqueId val="{00000001-2A79-47A8-A1B1-D2744B38AC4D}"/>
            </c:ext>
          </c:extLst>
        </c:ser>
        <c:ser>
          <c:idx val="1"/>
          <c:order val="1"/>
          <c:tx>
            <c:strRef>
              <c:f>ekogrödor!$A$3</c:f>
              <c:strCache>
                <c:ptCount val="1"/>
                <c:pt idx="0">
                  <c:v>Ärter och Åkerbönor </c:v>
                </c:pt>
              </c:strCache>
            </c:strRef>
          </c:tx>
          <c:spPr>
            <a:ln w="15875" cap="rnd">
              <a:solidFill>
                <a:srgbClr val="07708C"/>
              </a:solidFill>
              <a:prstDash val="sysDash"/>
              <a:round/>
            </a:ln>
            <a:effectLst/>
          </c:spPr>
          <c:marker>
            <c:symbol val="none"/>
          </c:marker>
          <c:dLbls>
            <c:dLbl>
              <c:idx val="0"/>
              <c:layout>
                <c:manualLayout>
                  <c:x val="-2.0012507817385866E-2"/>
                  <c:y val="-5.4507337526205471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2A79-47A8-A1B1-D2744B38AC4D}"/>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ekogrödor!$B$1:$M$1</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strCache>
            </c:strRef>
          </c:cat>
          <c:val>
            <c:numRef>
              <c:f>ekogrödor!$B$3:$M$3</c:f>
              <c:numCache>
                <c:formatCode>0%</c:formatCode>
                <c:ptCount val="12"/>
                <c:pt idx="0">
                  <c:v>0.28923998004323964</c:v>
                </c:pt>
                <c:pt idx="1">
                  <c:v>0.26644650320016366</c:v>
                </c:pt>
                <c:pt idx="2">
                  <c:v>0.22891989664082688</c:v>
                </c:pt>
                <c:pt idx="3">
                  <c:v>0.20379291201805125</c:v>
                </c:pt>
                <c:pt idx="4">
                  <c:v>0.20847645627594102</c:v>
                </c:pt>
                <c:pt idx="5">
                  <c:v>0.22466733928537436</c:v>
                </c:pt>
                <c:pt idx="6">
                  <c:v>0.25925361766945926</c:v>
                </c:pt>
                <c:pt idx="7">
                  <c:v>0.27153726194414252</c:v>
                </c:pt>
                <c:pt idx="8">
                  <c:v>0.33790070593681287</c:v>
                </c:pt>
                <c:pt idx="9">
                  <c:v>0.33220946159519543</c:v>
                </c:pt>
                <c:pt idx="10">
                  <c:v>0.30367496853269504</c:v>
                </c:pt>
                <c:pt idx="11">
                  <c:v>0.24822378017221097</c:v>
                </c:pt>
              </c:numCache>
            </c:numRef>
          </c:val>
          <c:smooth val="0"/>
          <c:extLst>
            <c:ext xmlns:c16="http://schemas.microsoft.com/office/drawing/2014/chart" uri="{C3380CC4-5D6E-409C-BE32-E72D297353CC}">
              <c16:uniqueId val="{00000003-2A79-47A8-A1B1-D2744B38AC4D}"/>
            </c:ext>
          </c:extLst>
        </c:ser>
        <c:ser>
          <c:idx val="2"/>
          <c:order val="2"/>
          <c:tx>
            <c:strRef>
              <c:f>ekogrödor!$A$4</c:f>
              <c:strCache>
                <c:ptCount val="1"/>
                <c:pt idx="0">
                  <c:v>Oljeväxter</c:v>
                </c:pt>
              </c:strCache>
            </c:strRef>
          </c:tx>
          <c:spPr>
            <a:ln w="22225" cap="rnd">
              <a:solidFill>
                <a:schemeClr val="accent1"/>
              </a:solidFill>
              <a:prstDash val="sysDot"/>
              <a:round/>
            </a:ln>
            <a:effectLst/>
          </c:spPr>
          <c:marker>
            <c:symbol val="none"/>
          </c:marker>
          <c:dLbls>
            <c:dLbl>
              <c:idx val="0"/>
              <c:layout>
                <c:manualLayout>
                  <c:x val="6.2539086929330814E-2"/>
                  <c:y val="2.0964360587002098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2A79-47A8-A1B1-D2744B38AC4D}"/>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ekogrödor!$B$1:$M$1</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strCache>
            </c:strRef>
          </c:cat>
          <c:val>
            <c:numRef>
              <c:f>ekogrödor!$B$4:$M$4</c:f>
              <c:numCache>
                <c:formatCode>0%</c:formatCode>
                <c:ptCount val="12"/>
                <c:pt idx="0">
                  <c:v>2.615405836194213E-2</c:v>
                </c:pt>
                <c:pt idx="1">
                  <c:v>3.3000243724104317E-2</c:v>
                </c:pt>
                <c:pt idx="2">
                  <c:v>4.5147704237271456E-2</c:v>
                </c:pt>
                <c:pt idx="3">
                  <c:v>6.1663838351947588E-2</c:v>
                </c:pt>
                <c:pt idx="4">
                  <c:v>6.5850026501543826E-2</c:v>
                </c:pt>
                <c:pt idx="5">
                  <c:v>8.2012251356677571E-2</c:v>
                </c:pt>
                <c:pt idx="6">
                  <c:v>7.3086987992056568E-2</c:v>
                </c:pt>
                <c:pt idx="7">
                  <c:v>7.7145612343297976E-2</c:v>
                </c:pt>
                <c:pt idx="8">
                  <c:v>8.6892395094549199E-2</c:v>
                </c:pt>
                <c:pt idx="9">
                  <c:v>8.610340250965251E-2</c:v>
                </c:pt>
                <c:pt idx="10">
                  <c:v>6.1862942472615444E-2</c:v>
                </c:pt>
                <c:pt idx="11">
                  <c:v>3.9029023964646727E-2</c:v>
                </c:pt>
              </c:numCache>
            </c:numRef>
          </c:val>
          <c:smooth val="0"/>
          <c:extLst>
            <c:ext xmlns:c16="http://schemas.microsoft.com/office/drawing/2014/chart" uri="{C3380CC4-5D6E-409C-BE32-E72D297353CC}">
              <c16:uniqueId val="{00000005-2A79-47A8-A1B1-D2744B38AC4D}"/>
            </c:ext>
          </c:extLst>
        </c:ser>
        <c:ser>
          <c:idx val="3"/>
          <c:order val="3"/>
          <c:tx>
            <c:strRef>
              <c:f>ekogrödor!$A$5</c:f>
              <c:strCache>
                <c:ptCount val="1"/>
                <c:pt idx="0">
                  <c:v>Matpotatis</c:v>
                </c:pt>
              </c:strCache>
            </c:strRef>
          </c:tx>
          <c:spPr>
            <a:ln w="25400" cap="rnd" cmpd="dbl">
              <a:solidFill>
                <a:srgbClr val="07708C"/>
              </a:solidFill>
              <a:round/>
            </a:ln>
            <a:effectLst/>
          </c:spPr>
          <c:marker>
            <c:symbol val="none"/>
          </c:marker>
          <c:dLbls>
            <c:dLbl>
              <c:idx val="0"/>
              <c:layout>
                <c:manualLayout>
                  <c:x val="-2.5015634771732343E-2"/>
                  <c:y val="-3.3542976939203356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2A79-47A8-A1B1-D2744B38AC4D}"/>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ekogrödor!$B$1:$M$1</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strCache>
            </c:strRef>
          </c:cat>
          <c:val>
            <c:numRef>
              <c:f>ekogrödor!$B$5:$M$5</c:f>
              <c:numCache>
                <c:formatCode>0%</c:formatCode>
                <c:ptCount val="12"/>
                <c:pt idx="0">
                  <c:v>4.4750140370578326E-2</c:v>
                </c:pt>
                <c:pt idx="1">
                  <c:v>5.216010885587935E-2</c:v>
                </c:pt>
                <c:pt idx="2">
                  <c:v>7.3495856851206923E-2</c:v>
                </c:pt>
                <c:pt idx="3">
                  <c:v>9.6625324488030004E-2</c:v>
                </c:pt>
                <c:pt idx="4">
                  <c:v>0.10193095377413693</c:v>
                </c:pt>
                <c:pt idx="5">
                  <c:v>0.11122921095410779</c:v>
                </c:pt>
                <c:pt idx="6">
                  <c:v>9.6966347334807176E-2</c:v>
                </c:pt>
                <c:pt idx="7">
                  <c:v>0.10016735882972788</c:v>
                </c:pt>
                <c:pt idx="8">
                  <c:v>9.6800107109385455E-2</c:v>
                </c:pt>
                <c:pt idx="9">
                  <c:v>9.7632937705357747E-2</c:v>
                </c:pt>
                <c:pt idx="10">
                  <c:v>8.5858585858585856E-2</c:v>
                </c:pt>
                <c:pt idx="11">
                  <c:v>7.9058206172754261E-2</c:v>
                </c:pt>
              </c:numCache>
            </c:numRef>
          </c:val>
          <c:smooth val="0"/>
          <c:extLst>
            <c:ext xmlns:c16="http://schemas.microsoft.com/office/drawing/2014/chart" uri="{C3380CC4-5D6E-409C-BE32-E72D297353CC}">
              <c16:uniqueId val="{00000007-2A79-47A8-A1B1-D2744B38AC4D}"/>
            </c:ext>
          </c:extLst>
        </c:ser>
        <c:ser>
          <c:idx val="4"/>
          <c:order val="4"/>
          <c:tx>
            <c:strRef>
              <c:f>ekogrödor!$A$6</c:f>
              <c:strCache>
                <c:ptCount val="1"/>
                <c:pt idx="0">
                  <c:v>Vall och grönfoder </c:v>
                </c:pt>
              </c:strCache>
            </c:strRef>
          </c:tx>
          <c:spPr>
            <a:ln w="19050" cap="rnd">
              <a:solidFill>
                <a:schemeClr val="accent1"/>
              </a:solidFill>
              <a:prstDash val="dashDot"/>
              <a:round/>
            </a:ln>
            <a:effectLst/>
          </c:spPr>
          <c:marker>
            <c:symbol val="none"/>
          </c:marker>
          <c:dLbls>
            <c:dLbl>
              <c:idx val="0"/>
              <c:layout>
                <c:manualLayout>
                  <c:x val="1.4796694716957871E-2"/>
                  <c:y val="3.551259828404222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2A79-47A8-A1B1-D2744B38AC4D}"/>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ekogrödor!$B$1:$M$1</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strCache>
            </c:strRef>
          </c:cat>
          <c:val>
            <c:numRef>
              <c:f>ekogrödor!$B$6:$M$6</c:f>
              <c:numCache>
                <c:formatCode>0%</c:formatCode>
                <c:ptCount val="12"/>
                <c:pt idx="0">
                  <c:v>0.20701567604648477</c:v>
                </c:pt>
                <c:pt idx="1">
                  <c:v>0.21073091750061207</c:v>
                </c:pt>
                <c:pt idx="2">
                  <c:v>0.20949396400283674</c:v>
                </c:pt>
                <c:pt idx="3">
                  <c:v>0.21406834423881654</c:v>
                </c:pt>
                <c:pt idx="4">
                  <c:v>0.22135942462374628</c:v>
                </c:pt>
                <c:pt idx="5">
                  <c:v>0.23794704934277716</c:v>
                </c:pt>
                <c:pt idx="6">
                  <c:v>0.24120300312531956</c:v>
                </c:pt>
                <c:pt idx="7">
                  <c:v>0.2403788402977054</c:v>
                </c:pt>
                <c:pt idx="8">
                  <c:v>0.24384753607599333</c:v>
                </c:pt>
                <c:pt idx="9">
                  <c:v>0.24506402465667773</c:v>
                </c:pt>
                <c:pt idx="10">
                  <c:v>0.21649788157024297</c:v>
                </c:pt>
                <c:pt idx="11">
                  <c:v>0.20283475518223992</c:v>
                </c:pt>
              </c:numCache>
            </c:numRef>
          </c:val>
          <c:smooth val="0"/>
          <c:extLst>
            <c:ext xmlns:c16="http://schemas.microsoft.com/office/drawing/2014/chart" uri="{C3380CC4-5D6E-409C-BE32-E72D297353CC}">
              <c16:uniqueId val="{00000009-2A79-47A8-A1B1-D2744B38AC4D}"/>
            </c:ext>
          </c:extLst>
        </c:ser>
        <c:dLbls>
          <c:showLegendKey val="0"/>
          <c:showVal val="0"/>
          <c:showCatName val="0"/>
          <c:showSerName val="0"/>
          <c:showPercent val="0"/>
          <c:showBubbleSize val="0"/>
        </c:dLbls>
        <c:smooth val="0"/>
        <c:axId val="1074040239"/>
        <c:axId val="832429023"/>
      </c:lineChart>
      <c:catAx>
        <c:axId val="10740402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832429023"/>
        <c:crosses val="autoZero"/>
        <c:auto val="1"/>
        <c:lblAlgn val="ctr"/>
        <c:lblOffset val="100"/>
        <c:noMultiLvlLbl val="0"/>
      </c:catAx>
      <c:valAx>
        <c:axId val="832429023"/>
        <c:scaling>
          <c:orientation val="minMax"/>
          <c:max val="0.35000000000000003"/>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solidFill>
              <a:srgbClr val="D9D9D9"/>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074040239"/>
        <c:crosses val="autoZero"/>
        <c:crossBetween val="between"/>
      </c:valAx>
      <c:spPr>
        <a:noFill/>
        <a:ln>
          <a:noFill/>
        </a:ln>
        <a:effectLst/>
      </c:spPr>
    </c:plotArea>
    <c:legend>
      <c:legendPos val="b"/>
      <c:layout>
        <c:manualLayout>
          <c:xMode val="edge"/>
          <c:yMode val="edge"/>
          <c:x val="5.8913015619882957E-2"/>
          <c:y val="0.86213344132168601"/>
          <c:w val="0.87678899665086807"/>
          <c:h val="0.13786655867831399"/>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extLst/>
  </c:chart>
  <c:spPr>
    <a:solidFill>
      <a:srgbClr val="F5F1E7"/>
    </a:solidFill>
    <a:ln w="9525" cap="flat" cmpd="sng" algn="ctr">
      <a:noFill/>
      <a:round/>
    </a:ln>
    <a:effectLst/>
  </c:spPr>
  <c:txPr>
    <a:bodyPr/>
    <a:lstStyle/>
    <a:p>
      <a:pPr>
        <a:defRPr sz="800">
          <a:latin typeface="Arial" panose="020B0604020202020204" pitchFamily="34" charset="0"/>
          <a:cs typeface="Arial" panose="020B0604020202020204" pitchFamily="34" charset="0"/>
        </a:defRPr>
      </a:pPr>
      <a:endParaRPr lang="sv-SE"/>
    </a:p>
  </c:txPr>
  <c:externalData r:id="rId4">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7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sv-SE" sz="1700" b="0" i="0" baseline="0" dirty="0">
                <a:effectLst/>
              </a:rPr>
              <a:t>Andel ekologisk skörd av den totala skörden, 2013 − 2024</a:t>
            </a:r>
            <a:endParaRPr lang="sv-SE" sz="1700" dirty="0">
              <a:effectLst/>
            </a:endParaRPr>
          </a:p>
        </c:rich>
      </c:tx>
      <c:layout>
        <c:manualLayout>
          <c:xMode val="edge"/>
          <c:yMode val="edge"/>
          <c:x val="0.14331457160725453"/>
          <c:y val="0"/>
        </c:manualLayout>
      </c:layout>
      <c:overlay val="0"/>
      <c:spPr>
        <a:noFill/>
        <a:ln>
          <a:noFill/>
        </a:ln>
        <a:effectLst/>
      </c:spPr>
      <c:txPr>
        <a:bodyPr rot="0" spcFirstLastPara="1" vertOverflow="ellipsis" vert="horz" wrap="square" anchor="ctr" anchorCtr="1"/>
        <a:lstStyle/>
        <a:p>
          <a:pPr>
            <a:defRPr sz="17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autoTitleDeleted val="0"/>
    <c:plotArea>
      <c:layout>
        <c:manualLayout>
          <c:layoutTarget val="inner"/>
          <c:xMode val="edge"/>
          <c:yMode val="edge"/>
          <c:x val="7.3535526633279655E-2"/>
          <c:y val="0.20653976988563169"/>
          <c:w val="0.86800867479289801"/>
          <c:h val="0.56049733195740503"/>
        </c:manualLayout>
      </c:layout>
      <c:lineChart>
        <c:grouping val="standard"/>
        <c:varyColors val="0"/>
        <c:ser>
          <c:idx val="0"/>
          <c:order val="0"/>
          <c:tx>
            <c:strRef>
              <c:f>ekogrödor!$A$2</c:f>
              <c:strCache>
                <c:ptCount val="1"/>
                <c:pt idx="0">
                  <c:v>Spannmål</c:v>
                </c:pt>
              </c:strCache>
            </c:strRef>
          </c:tx>
          <c:spPr>
            <a:ln w="15875" cap="rnd">
              <a:solidFill>
                <a:schemeClr val="accent1"/>
              </a:solidFill>
              <a:round/>
            </a:ln>
            <a:effectLst/>
          </c:spPr>
          <c:marker>
            <c:symbol val="none"/>
          </c:marker>
          <c:cat>
            <c:strRef>
              <c:f>ekogrödor!$U$1:$AF$1</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strCache>
            </c:strRef>
          </c:cat>
          <c:val>
            <c:numRef>
              <c:f>ekogrödor!$U$2:$AF$2</c:f>
              <c:numCache>
                <c:formatCode>0%</c:formatCode>
                <c:ptCount val="12"/>
                <c:pt idx="0">
                  <c:v>5.2297400152225296E-2</c:v>
                </c:pt>
                <c:pt idx="1">
                  <c:v>4.6623432771292696E-2</c:v>
                </c:pt>
                <c:pt idx="2">
                  <c:v>4.9831409674490984E-2</c:v>
                </c:pt>
                <c:pt idx="3">
                  <c:v>6.1125809688896998E-2</c:v>
                </c:pt>
                <c:pt idx="4">
                  <c:v>6.5520945220193347E-2</c:v>
                </c:pt>
                <c:pt idx="5">
                  <c:v>7.392411275727738E-2</c:v>
                </c:pt>
                <c:pt idx="6">
                  <c:v>7.68580119394245E-2</c:v>
                </c:pt>
                <c:pt idx="7">
                  <c:v>7.7118145940045346E-2</c:v>
                </c:pt>
                <c:pt idx="8">
                  <c:v>6.5879565488022804E-2</c:v>
                </c:pt>
                <c:pt idx="9">
                  <c:v>7.3619315840087921E-2</c:v>
                </c:pt>
                <c:pt idx="10">
                  <c:v>6.5502183406113537E-2</c:v>
                </c:pt>
                <c:pt idx="11">
                  <c:v>0.05</c:v>
                </c:pt>
              </c:numCache>
            </c:numRef>
          </c:val>
          <c:smooth val="0"/>
          <c:extLst>
            <c:ext xmlns:c16="http://schemas.microsoft.com/office/drawing/2014/chart" uri="{C3380CC4-5D6E-409C-BE32-E72D297353CC}">
              <c16:uniqueId val="{00000000-E2F1-4D05-85C3-664274C1F206}"/>
            </c:ext>
          </c:extLst>
        </c:ser>
        <c:ser>
          <c:idx val="1"/>
          <c:order val="1"/>
          <c:tx>
            <c:strRef>
              <c:f>ekogrödor!$A$3</c:f>
              <c:strCache>
                <c:ptCount val="1"/>
                <c:pt idx="0">
                  <c:v>Ärter och Åkerbönor </c:v>
                </c:pt>
              </c:strCache>
            </c:strRef>
          </c:tx>
          <c:spPr>
            <a:ln w="15875" cap="rnd">
              <a:solidFill>
                <a:srgbClr val="07708C"/>
              </a:solidFill>
              <a:prstDash val="sysDash"/>
              <a:round/>
            </a:ln>
            <a:effectLst/>
          </c:spPr>
          <c:marker>
            <c:symbol val="none"/>
          </c:marker>
          <c:cat>
            <c:strRef>
              <c:f>ekogrödor!$U$1:$AF$1</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strCache>
            </c:strRef>
          </c:cat>
          <c:val>
            <c:numRef>
              <c:f>ekogrödor!$U$3:$AF$3</c:f>
              <c:numCache>
                <c:formatCode>0%</c:formatCode>
                <c:ptCount val="12"/>
                <c:pt idx="0">
                  <c:v>0.27815866797257588</c:v>
                </c:pt>
                <c:pt idx="1">
                  <c:v>0.23234200743494424</c:v>
                </c:pt>
                <c:pt idx="2">
                  <c:v>0.22228320526893525</c:v>
                </c:pt>
                <c:pt idx="3">
                  <c:v>0.20854526958290945</c:v>
                </c:pt>
                <c:pt idx="4">
                  <c:v>0.21085594989561587</c:v>
                </c:pt>
                <c:pt idx="5">
                  <c:v>0.21505376344086022</c:v>
                </c:pt>
                <c:pt idx="6">
                  <c:v>0.27027027027027029</c:v>
                </c:pt>
                <c:pt idx="7">
                  <c:v>0.25228658536585363</c:v>
                </c:pt>
                <c:pt idx="8">
                  <c:v>0.30276981852913087</c:v>
                </c:pt>
                <c:pt idx="9">
                  <c:v>0.29951397326852974</c:v>
                </c:pt>
                <c:pt idx="10">
                  <c:v>0.26841085271317827</c:v>
                </c:pt>
                <c:pt idx="11">
                  <c:v>0.23</c:v>
                </c:pt>
              </c:numCache>
            </c:numRef>
          </c:val>
          <c:smooth val="0"/>
          <c:extLst>
            <c:ext xmlns:c16="http://schemas.microsoft.com/office/drawing/2014/chart" uri="{C3380CC4-5D6E-409C-BE32-E72D297353CC}">
              <c16:uniqueId val="{00000001-E2F1-4D05-85C3-664274C1F206}"/>
            </c:ext>
          </c:extLst>
        </c:ser>
        <c:ser>
          <c:idx val="2"/>
          <c:order val="2"/>
          <c:tx>
            <c:strRef>
              <c:f>ekogrödor!$A$4</c:f>
              <c:strCache>
                <c:ptCount val="1"/>
                <c:pt idx="0">
                  <c:v>Oljeväxter</c:v>
                </c:pt>
              </c:strCache>
            </c:strRef>
          </c:tx>
          <c:spPr>
            <a:ln w="22225" cap="rnd">
              <a:solidFill>
                <a:schemeClr val="accent1"/>
              </a:solidFill>
              <a:prstDash val="sysDot"/>
              <a:round/>
            </a:ln>
            <a:effectLst/>
          </c:spPr>
          <c:marker>
            <c:symbol val="none"/>
          </c:marker>
          <c:cat>
            <c:strRef>
              <c:f>ekogrödor!$U$1:$AF$1</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strCache>
            </c:strRef>
          </c:cat>
          <c:val>
            <c:numRef>
              <c:f>ekogrödor!$U$4:$AF$4</c:f>
              <c:numCache>
                <c:formatCode>0%</c:formatCode>
                <c:ptCount val="12"/>
                <c:pt idx="0">
                  <c:v>1.232394366197183E-2</c:v>
                </c:pt>
                <c:pt idx="1">
                  <c:v>2.0808561236623068E-2</c:v>
                </c:pt>
                <c:pt idx="2">
                  <c:v>3.0010718113612004E-2</c:v>
                </c:pt>
                <c:pt idx="3">
                  <c:v>4.3813529617946025E-2</c:v>
                </c:pt>
                <c:pt idx="4">
                  <c:v>4.9078161516489222E-2</c:v>
                </c:pt>
                <c:pt idx="5">
                  <c:v>4.4203879115922419E-2</c:v>
                </c:pt>
                <c:pt idx="6">
                  <c:v>3.8361845515811302E-2</c:v>
                </c:pt>
                <c:pt idx="7">
                  <c:v>4.6660834062408868E-2</c:v>
                </c:pt>
                <c:pt idx="8">
                  <c:v>5.5587392550143264E-2</c:v>
                </c:pt>
                <c:pt idx="9">
                  <c:v>4.6079779917469053E-2</c:v>
                </c:pt>
                <c:pt idx="10">
                  <c:v>3.9831606217616583E-2</c:v>
                </c:pt>
                <c:pt idx="11">
                  <c:v>1.4E-2</c:v>
                </c:pt>
              </c:numCache>
            </c:numRef>
          </c:val>
          <c:smooth val="0"/>
          <c:extLst>
            <c:ext xmlns:c16="http://schemas.microsoft.com/office/drawing/2014/chart" uri="{C3380CC4-5D6E-409C-BE32-E72D297353CC}">
              <c16:uniqueId val="{00000002-E2F1-4D05-85C3-664274C1F206}"/>
            </c:ext>
          </c:extLst>
        </c:ser>
        <c:ser>
          <c:idx val="3"/>
          <c:order val="3"/>
          <c:tx>
            <c:strRef>
              <c:f>ekogrödor!$A$5</c:f>
              <c:strCache>
                <c:ptCount val="1"/>
                <c:pt idx="0">
                  <c:v>Matpotatis</c:v>
                </c:pt>
              </c:strCache>
            </c:strRef>
          </c:tx>
          <c:spPr>
            <a:ln w="25400" cap="rnd" cmpd="dbl">
              <a:solidFill>
                <a:srgbClr val="07708C"/>
              </a:solidFill>
              <a:round/>
            </a:ln>
            <a:effectLst/>
          </c:spPr>
          <c:marker>
            <c:symbol val="none"/>
          </c:marker>
          <c:cat>
            <c:strRef>
              <c:f>ekogrödor!$U$1:$AF$1</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strCache>
            </c:strRef>
          </c:cat>
          <c:val>
            <c:numRef>
              <c:f>ekogrödor!$U$5:$AF$5</c:f>
              <c:numCache>
                <c:formatCode>0%</c:formatCode>
                <c:ptCount val="12"/>
                <c:pt idx="0">
                  <c:v>2.4651078484683706E-2</c:v>
                </c:pt>
                <c:pt idx="1">
                  <c:v>2.6105873821609862E-2</c:v>
                </c:pt>
                <c:pt idx="2">
                  <c:v>4.702970297029703E-2</c:v>
                </c:pt>
                <c:pt idx="3">
                  <c:v>6.5095194922937444E-2</c:v>
                </c:pt>
                <c:pt idx="4">
                  <c:v>6.9449715370018969E-2</c:v>
                </c:pt>
                <c:pt idx="5">
                  <c:v>7.8378980182587391E-2</c:v>
                </c:pt>
                <c:pt idx="6">
                  <c:v>6.7970204841713219E-2</c:v>
                </c:pt>
                <c:pt idx="7">
                  <c:v>7.2307118896757366E-2</c:v>
                </c:pt>
                <c:pt idx="8">
                  <c:v>6.8648885002186272E-2</c:v>
                </c:pt>
                <c:pt idx="9">
                  <c:v>6.6613322664532904E-2</c:v>
                </c:pt>
                <c:pt idx="10">
                  <c:v>6.5155807365439092E-2</c:v>
                </c:pt>
                <c:pt idx="11">
                  <c:v>0.06</c:v>
                </c:pt>
              </c:numCache>
            </c:numRef>
          </c:val>
          <c:smooth val="0"/>
          <c:extLst>
            <c:ext xmlns:c16="http://schemas.microsoft.com/office/drawing/2014/chart" uri="{C3380CC4-5D6E-409C-BE32-E72D297353CC}">
              <c16:uniqueId val="{00000003-E2F1-4D05-85C3-664274C1F206}"/>
            </c:ext>
          </c:extLst>
        </c:ser>
        <c:ser>
          <c:idx val="4"/>
          <c:order val="4"/>
          <c:tx>
            <c:strRef>
              <c:f>ekogrödor!$A$6</c:f>
              <c:strCache>
                <c:ptCount val="1"/>
                <c:pt idx="0">
                  <c:v>Vall och grönfoder </c:v>
                </c:pt>
              </c:strCache>
            </c:strRef>
          </c:tx>
          <c:spPr>
            <a:ln w="19050" cap="rnd">
              <a:solidFill>
                <a:schemeClr val="accent1"/>
              </a:solidFill>
              <a:prstDash val="dashDot"/>
              <a:round/>
            </a:ln>
            <a:effectLst/>
          </c:spPr>
          <c:marker>
            <c:symbol val="none"/>
          </c:marker>
          <c:cat>
            <c:strRef>
              <c:f>ekogrödor!$U$1:$AF$1</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strCache>
            </c:strRef>
          </c:cat>
          <c:val>
            <c:numRef>
              <c:f>ekogrödor!$U$6:$AF$6</c:f>
              <c:numCache>
                <c:formatCode>0%</c:formatCode>
                <c:ptCount val="12"/>
                <c:pt idx="0">
                  <c:v>0.20913153762531705</c:v>
                </c:pt>
                <c:pt idx="1">
                  <c:v>0.19532788602556045</c:v>
                </c:pt>
                <c:pt idx="2">
                  <c:v>0.19961271911944559</c:v>
                </c:pt>
                <c:pt idx="3">
                  <c:v>0.20016899607198319</c:v>
                </c:pt>
                <c:pt idx="4">
                  <c:v>0.21841607668967944</c:v>
                </c:pt>
                <c:pt idx="5">
                  <c:v>0.22602479069261716</c:v>
                </c:pt>
                <c:pt idx="6">
                  <c:v>0.21794668359251032</c:v>
                </c:pt>
                <c:pt idx="7">
                  <c:v>0.20950360271411467</c:v>
                </c:pt>
                <c:pt idx="8">
                  <c:v>0.20702962035878181</c:v>
                </c:pt>
                <c:pt idx="9">
                  <c:v>0.21622224701550821</c:v>
                </c:pt>
                <c:pt idx="10">
                  <c:v>0.17740655853314527</c:v>
                </c:pt>
                <c:pt idx="11">
                  <c:v>0.16</c:v>
                </c:pt>
              </c:numCache>
            </c:numRef>
          </c:val>
          <c:smooth val="0"/>
          <c:extLst>
            <c:ext xmlns:c16="http://schemas.microsoft.com/office/drawing/2014/chart" uri="{C3380CC4-5D6E-409C-BE32-E72D297353CC}">
              <c16:uniqueId val="{00000004-E2F1-4D05-85C3-664274C1F206}"/>
            </c:ext>
          </c:extLst>
        </c:ser>
        <c:dLbls>
          <c:showLegendKey val="0"/>
          <c:showVal val="0"/>
          <c:showCatName val="0"/>
          <c:showSerName val="0"/>
          <c:showPercent val="0"/>
          <c:showBubbleSize val="0"/>
        </c:dLbls>
        <c:smooth val="0"/>
        <c:axId val="1074040239"/>
        <c:axId val="832429023"/>
      </c:lineChart>
      <c:catAx>
        <c:axId val="10740402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832429023"/>
        <c:crosses val="autoZero"/>
        <c:auto val="1"/>
        <c:lblAlgn val="ctr"/>
        <c:lblOffset val="100"/>
        <c:noMultiLvlLbl val="0"/>
      </c:catAx>
      <c:valAx>
        <c:axId val="83242902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solidFill>
              <a:srgbClr val="D9D9D9"/>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074040239"/>
        <c:crosses val="autoZero"/>
        <c:crossBetween val="between"/>
      </c:valAx>
      <c:spPr>
        <a:noFill/>
        <a:ln>
          <a:noFill/>
        </a:ln>
        <a:effectLst/>
      </c:spPr>
    </c:plotArea>
    <c:legend>
      <c:legendPos val="b"/>
      <c:layout>
        <c:manualLayout>
          <c:xMode val="edge"/>
          <c:yMode val="edge"/>
          <c:x val="6.7044004554731806E-2"/>
          <c:y val="0.86213344132168601"/>
          <c:w val="0.85594709292574822"/>
          <c:h val="0.13786655867831399"/>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extLst/>
  </c:chart>
  <c:spPr>
    <a:noFill/>
    <a:ln w="9525" cap="flat" cmpd="sng" algn="ctr">
      <a:noFill/>
      <a:round/>
    </a:ln>
    <a:effectLst/>
  </c:spPr>
  <c:txPr>
    <a:bodyPr/>
    <a:lstStyle/>
    <a:p>
      <a:pPr>
        <a:defRPr sz="800">
          <a:latin typeface="Arial" panose="020B0604020202020204" pitchFamily="34" charset="0"/>
          <a:cs typeface="Arial" panose="020B0604020202020204" pitchFamily="34" charset="0"/>
        </a:defRPr>
      </a:pPr>
      <a:endParaRPr lang="sv-SE"/>
    </a:p>
  </c:txPr>
  <c:externalData r:id="rId4">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dirty="0"/>
              <a:t>Antal företag med trädgårdsodling på friland i Sverige,</a:t>
            </a:r>
            <a:r>
              <a:rPr lang="sv-SE" baseline="0" dirty="0"/>
              <a:t> 2011</a:t>
            </a:r>
            <a:r>
              <a:rPr lang="sv-SE" sz="1400" b="0" i="0" u="none" strike="noStrike" baseline="0" dirty="0">
                <a:effectLst/>
              </a:rPr>
              <a:t> − </a:t>
            </a:r>
            <a:r>
              <a:rPr lang="sv-SE" baseline="0" dirty="0"/>
              <a:t>2023</a:t>
            </a:r>
            <a:endParaRPr lang="sv-SE"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'Översikt trädgård'!$A$6</c:f>
              <c:strCache>
                <c:ptCount val="1"/>
                <c:pt idx="0">
                  <c:v>Antal företag</c:v>
                </c:pt>
              </c:strCache>
            </c:strRef>
          </c:tx>
          <c:spPr>
            <a:solidFill>
              <a:srgbClr val="2E614C"/>
            </a:solidFill>
            <a:ln>
              <a:noFill/>
            </a:ln>
            <a:effectLst/>
          </c:spPr>
          <c:invertIfNegative val="0"/>
          <c:cat>
            <c:strRef>
              <c:f>'Översikt trädgård'!$H$5:$L$5</c:f>
              <c:strCache>
                <c:ptCount val="5"/>
                <c:pt idx="0">
                  <c:v>2011</c:v>
                </c:pt>
                <c:pt idx="1">
                  <c:v>2014</c:v>
                </c:pt>
                <c:pt idx="2">
                  <c:v>2017</c:v>
                </c:pt>
                <c:pt idx="3">
                  <c:v>2020</c:v>
                </c:pt>
                <c:pt idx="4">
                  <c:v>2023</c:v>
                </c:pt>
              </c:strCache>
            </c:strRef>
          </c:cat>
          <c:val>
            <c:numRef>
              <c:f>'Översikt trädgård'!$H$6:$L$6</c:f>
              <c:numCache>
                <c:formatCode>0</c:formatCode>
                <c:ptCount val="5"/>
                <c:pt idx="0">
                  <c:v>1443</c:v>
                </c:pt>
                <c:pt idx="1">
                  <c:v>1602</c:v>
                </c:pt>
                <c:pt idx="2">
                  <c:v>1555</c:v>
                </c:pt>
                <c:pt idx="3">
                  <c:v>1490</c:v>
                </c:pt>
                <c:pt idx="4">
                  <c:v>1323</c:v>
                </c:pt>
              </c:numCache>
            </c:numRef>
          </c:val>
          <c:extLst>
            <c:ext xmlns:c16="http://schemas.microsoft.com/office/drawing/2014/chart" uri="{C3380CC4-5D6E-409C-BE32-E72D297353CC}">
              <c16:uniqueId val="{00000000-D8DD-4FFE-A618-6D615FD4393F}"/>
            </c:ext>
          </c:extLst>
        </c:ser>
        <c:dLbls>
          <c:showLegendKey val="0"/>
          <c:showVal val="0"/>
          <c:showCatName val="0"/>
          <c:showSerName val="0"/>
          <c:showPercent val="0"/>
          <c:showBubbleSize val="0"/>
        </c:dLbls>
        <c:gapWidth val="219"/>
        <c:overlap val="-27"/>
        <c:axId val="702289312"/>
        <c:axId val="702295216"/>
      </c:barChart>
      <c:catAx>
        <c:axId val="702289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02295216"/>
        <c:crosses val="autoZero"/>
        <c:auto val="1"/>
        <c:lblAlgn val="ctr"/>
        <c:lblOffset val="100"/>
        <c:noMultiLvlLbl val="0"/>
      </c:catAx>
      <c:valAx>
        <c:axId val="70229521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022893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sv-SE" sz="1600" b="0" i="0" baseline="0" dirty="0">
                <a:solidFill>
                  <a:schemeClr val="tx1"/>
                </a:solidFill>
                <a:effectLst/>
              </a:rPr>
              <a:t>Antal jordbruksföretag i Sverige,</a:t>
            </a:r>
          </a:p>
          <a:p>
            <a:pPr>
              <a:defRPr>
                <a:solidFill>
                  <a:schemeClr val="tx1"/>
                </a:solidFill>
              </a:defRPr>
            </a:pPr>
            <a:r>
              <a:rPr lang="sv-SE" sz="1600" b="0" i="0" baseline="0" dirty="0">
                <a:solidFill>
                  <a:schemeClr val="tx1"/>
                </a:solidFill>
                <a:effectLst/>
              </a:rPr>
              <a:t>2013 − 2024</a:t>
            </a:r>
            <a:endParaRPr lang="sv-SE" sz="1600" dirty="0">
              <a:solidFill>
                <a:schemeClr val="tx1"/>
              </a:solidFill>
              <a:effectLst/>
            </a:endParaRPr>
          </a:p>
        </c:rich>
      </c:tx>
      <c:layout>
        <c:manualLayout>
          <c:xMode val="edge"/>
          <c:yMode val="edge"/>
          <c:x val="0.18509845014620321"/>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sv-SE"/>
        </a:p>
      </c:txPr>
    </c:title>
    <c:autoTitleDeleted val="0"/>
    <c:plotArea>
      <c:layout>
        <c:manualLayout>
          <c:layoutTarget val="inner"/>
          <c:xMode val="edge"/>
          <c:yMode val="edge"/>
          <c:x val="9.9531550951568321E-2"/>
          <c:y val="0.19234193799002242"/>
          <c:w val="0.87258505234374217"/>
          <c:h val="0.57885860148019697"/>
        </c:manualLayout>
      </c:layout>
      <c:barChart>
        <c:barDir val="col"/>
        <c:grouping val="clustered"/>
        <c:varyColors val="0"/>
        <c:ser>
          <c:idx val="0"/>
          <c:order val="0"/>
          <c:tx>
            <c:strRef>
              <c:f>företag!$J$1</c:f>
              <c:strCache>
                <c:ptCount val="1"/>
                <c:pt idx="0">
                  <c:v>2013</c:v>
                </c:pt>
              </c:strCache>
            </c:strRef>
          </c:tx>
          <c:spPr>
            <a:solidFill>
              <a:schemeClr val="accent1"/>
            </a:solidFill>
            <a:ln>
              <a:solidFill>
                <a:srgbClr val="2E614C"/>
              </a:solidFill>
            </a:ln>
            <a:effectLst/>
          </c:spPr>
          <c:invertIfNegative val="0"/>
          <c:cat>
            <c:strRef>
              <c:f>företag!$I$2:$I$6</c:f>
              <c:strCache>
                <c:ptCount val="5"/>
                <c:pt idx="0">
                  <c:v>0-10 ha</c:v>
                </c:pt>
                <c:pt idx="1">
                  <c:v>10,1-30,0 ha</c:v>
                </c:pt>
                <c:pt idx="2">
                  <c:v>30,1-50,0 ha</c:v>
                </c:pt>
                <c:pt idx="3">
                  <c:v>50,1-100,0 ha</c:v>
                </c:pt>
                <c:pt idx="4">
                  <c:v>100,1- ha</c:v>
                </c:pt>
              </c:strCache>
            </c:strRef>
          </c:cat>
          <c:val>
            <c:numRef>
              <c:f>företag!$J$2:$J$6</c:f>
              <c:numCache>
                <c:formatCode>#,##0</c:formatCode>
                <c:ptCount val="5"/>
                <c:pt idx="0">
                  <c:v>27934</c:v>
                </c:pt>
                <c:pt idx="1">
                  <c:v>18461</c:v>
                </c:pt>
                <c:pt idx="2">
                  <c:v>6778</c:v>
                </c:pt>
                <c:pt idx="3">
                  <c:v>7368</c:v>
                </c:pt>
                <c:pt idx="4">
                  <c:v>6605</c:v>
                </c:pt>
              </c:numCache>
            </c:numRef>
          </c:val>
          <c:extLst>
            <c:ext xmlns:c16="http://schemas.microsoft.com/office/drawing/2014/chart" uri="{C3380CC4-5D6E-409C-BE32-E72D297353CC}">
              <c16:uniqueId val="{00000000-8541-4BB1-AE06-7F2184414518}"/>
            </c:ext>
          </c:extLst>
        </c:ser>
        <c:ser>
          <c:idx val="1"/>
          <c:order val="1"/>
          <c:tx>
            <c:strRef>
              <c:f>företag!$K$1</c:f>
              <c:strCache>
                <c:ptCount val="1"/>
                <c:pt idx="0">
                  <c:v>2016</c:v>
                </c:pt>
              </c:strCache>
            </c:strRef>
          </c:tx>
          <c:spPr>
            <a:solidFill>
              <a:srgbClr val="7FC1D4"/>
            </a:solidFill>
            <a:ln>
              <a:solidFill>
                <a:srgbClr val="07708C"/>
              </a:solidFill>
            </a:ln>
            <a:effectLst/>
          </c:spPr>
          <c:invertIfNegative val="0"/>
          <c:cat>
            <c:strRef>
              <c:f>företag!$I$2:$I$6</c:f>
              <c:strCache>
                <c:ptCount val="5"/>
                <c:pt idx="0">
                  <c:v>0-10 ha</c:v>
                </c:pt>
                <c:pt idx="1">
                  <c:v>10,1-30,0 ha</c:v>
                </c:pt>
                <c:pt idx="2">
                  <c:v>30,1-50,0 ha</c:v>
                </c:pt>
                <c:pt idx="3">
                  <c:v>50,1-100,0 ha</c:v>
                </c:pt>
                <c:pt idx="4">
                  <c:v>100,1- ha</c:v>
                </c:pt>
              </c:strCache>
            </c:strRef>
          </c:cat>
          <c:val>
            <c:numRef>
              <c:f>företag!$K$2:$K$6</c:f>
              <c:numCache>
                <c:formatCode>#,##0</c:formatCode>
                <c:ptCount val="5"/>
                <c:pt idx="0">
                  <c:v>26718</c:v>
                </c:pt>
                <c:pt idx="1">
                  <c:v>16821</c:v>
                </c:pt>
                <c:pt idx="2">
                  <c:v>5901</c:v>
                </c:pt>
                <c:pt idx="3">
                  <c:v>6807</c:v>
                </c:pt>
                <c:pt idx="4">
                  <c:v>6690</c:v>
                </c:pt>
              </c:numCache>
            </c:numRef>
          </c:val>
          <c:extLst>
            <c:ext xmlns:c16="http://schemas.microsoft.com/office/drawing/2014/chart" uri="{C3380CC4-5D6E-409C-BE32-E72D297353CC}">
              <c16:uniqueId val="{00000001-8541-4BB1-AE06-7F2184414518}"/>
            </c:ext>
          </c:extLst>
        </c:ser>
        <c:ser>
          <c:idx val="2"/>
          <c:order val="2"/>
          <c:tx>
            <c:strRef>
              <c:f>företag!$L$1</c:f>
              <c:strCache>
                <c:ptCount val="1"/>
                <c:pt idx="0">
                  <c:v>2020</c:v>
                </c:pt>
              </c:strCache>
            </c:strRef>
          </c:tx>
          <c:spPr>
            <a:solidFill>
              <a:schemeClr val="accent3"/>
            </a:solidFill>
            <a:ln>
              <a:solidFill>
                <a:srgbClr val="2E614C"/>
              </a:solidFill>
            </a:ln>
            <a:effectLst/>
          </c:spPr>
          <c:invertIfNegative val="0"/>
          <c:cat>
            <c:strRef>
              <c:f>företag!$I$2:$I$6</c:f>
              <c:strCache>
                <c:ptCount val="5"/>
                <c:pt idx="0">
                  <c:v>0-10 ha</c:v>
                </c:pt>
                <c:pt idx="1">
                  <c:v>10,1-30,0 ha</c:v>
                </c:pt>
                <c:pt idx="2">
                  <c:v>30,1-50,0 ha</c:v>
                </c:pt>
                <c:pt idx="3">
                  <c:v>50,1-100,0 ha</c:v>
                </c:pt>
                <c:pt idx="4">
                  <c:v>100,1- ha</c:v>
                </c:pt>
              </c:strCache>
            </c:strRef>
          </c:cat>
          <c:val>
            <c:numRef>
              <c:f>företag!$L$2:$L$6</c:f>
              <c:numCache>
                <c:formatCode>#,##0</c:formatCode>
                <c:ptCount val="5"/>
                <c:pt idx="0">
                  <c:v>25836</c:v>
                </c:pt>
                <c:pt idx="1">
                  <c:v>15111</c:v>
                </c:pt>
                <c:pt idx="2">
                  <c:v>5232</c:v>
                </c:pt>
                <c:pt idx="3">
                  <c:v>5896</c:v>
                </c:pt>
                <c:pt idx="4">
                  <c:v>6716</c:v>
                </c:pt>
              </c:numCache>
            </c:numRef>
          </c:val>
          <c:extLst>
            <c:ext xmlns:c16="http://schemas.microsoft.com/office/drawing/2014/chart" uri="{C3380CC4-5D6E-409C-BE32-E72D297353CC}">
              <c16:uniqueId val="{00000002-8541-4BB1-AE06-7F2184414518}"/>
            </c:ext>
          </c:extLst>
        </c:ser>
        <c:ser>
          <c:idx val="3"/>
          <c:order val="3"/>
          <c:tx>
            <c:strRef>
              <c:f>företag!$M$1</c:f>
              <c:strCache>
                <c:ptCount val="1"/>
                <c:pt idx="0">
                  <c:v>2024</c:v>
                </c:pt>
              </c:strCache>
            </c:strRef>
          </c:tx>
          <c:spPr>
            <a:pattFill prst="wdUpDiag">
              <a:fgClr>
                <a:srgbClr val="07708C"/>
              </a:fgClr>
              <a:bgClr>
                <a:srgbClr val="7FC1D4"/>
              </a:bgClr>
            </a:pattFill>
            <a:ln>
              <a:solidFill>
                <a:srgbClr val="07708C"/>
              </a:solidFill>
            </a:ln>
            <a:effectLst/>
          </c:spPr>
          <c:invertIfNegative val="0"/>
          <c:cat>
            <c:strRef>
              <c:f>företag!$I$2:$I$6</c:f>
              <c:strCache>
                <c:ptCount val="5"/>
                <c:pt idx="0">
                  <c:v>0-10 ha</c:v>
                </c:pt>
                <c:pt idx="1">
                  <c:v>10,1-30,0 ha</c:v>
                </c:pt>
                <c:pt idx="2">
                  <c:v>30,1-50,0 ha</c:v>
                </c:pt>
                <c:pt idx="3">
                  <c:v>50,1-100,0 ha</c:v>
                </c:pt>
                <c:pt idx="4">
                  <c:v>100,1- ha</c:v>
                </c:pt>
              </c:strCache>
            </c:strRef>
          </c:cat>
          <c:val>
            <c:numRef>
              <c:f>företag!$M$2:$M$6</c:f>
              <c:numCache>
                <c:formatCode>#,##0</c:formatCode>
                <c:ptCount val="5"/>
                <c:pt idx="0">
                  <c:v>25258</c:v>
                </c:pt>
                <c:pt idx="1">
                  <c:v>13784</c:v>
                </c:pt>
                <c:pt idx="2">
                  <c:v>4494</c:v>
                </c:pt>
                <c:pt idx="3">
                  <c:v>5128</c:v>
                </c:pt>
                <c:pt idx="4">
                  <c:v>6736</c:v>
                </c:pt>
              </c:numCache>
            </c:numRef>
          </c:val>
          <c:extLst>
            <c:ext xmlns:c16="http://schemas.microsoft.com/office/drawing/2014/chart" uri="{C3380CC4-5D6E-409C-BE32-E72D297353CC}">
              <c16:uniqueId val="{00000003-8541-4BB1-AE06-7F2184414518}"/>
            </c:ext>
          </c:extLst>
        </c:ser>
        <c:dLbls>
          <c:showLegendKey val="0"/>
          <c:showVal val="0"/>
          <c:showCatName val="0"/>
          <c:showSerName val="0"/>
          <c:showPercent val="0"/>
          <c:showBubbleSize val="0"/>
        </c:dLbls>
        <c:gapWidth val="219"/>
        <c:overlap val="-27"/>
        <c:axId val="280142592"/>
        <c:axId val="2102655056"/>
      </c:barChart>
      <c:catAx>
        <c:axId val="280142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sv-SE"/>
          </a:p>
        </c:txPr>
        <c:crossAx val="2102655056"/>
        <c:crosses val="autoZero"/>
        <c:auto val="1"/>
        <c:lblAlgn val="ctr"/>
        <c:lblOffset val="100"/>
        <c:noMultiLvlLbl val="0"/>
      </c:catAx>
      <c:valAx>
        <c:axId val="21026550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sv-SE"/>
          </a:p>
        </c:txPr>
        <c:crossAx val="280142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8F6E8"/>
    </a:solidFill>
    <a:ln w="9525" cap="flat" cmpd="sng" algn="ctr">
      <a:noFill/>
      <a:round/>
    </a:ln>
    <a:effectLst/>
  </c:spPr>
  <c:txPr>
    <a:bodyPr/>
    <a:lstStyle/>
    <a:p>
      <a:pPr>
        <a:defRPr/>
      </a:pPr>
      <a:endParaRPr lang="sv-SE"/>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noProof="0" dirty="0"/>
              <a:t>Areal (ha) frilandsodling i</a:t>
            </a:r>
            <a:r>
              <a:rPr lang="sv-SE" baseline="0" noProof="0" dirty="0"/>
              <a:t> Sverige, </a:t>
            </a:r>
            <a:br>
              <a:rPr lang="sv-SE" baseline="0" noProof="0" dirty="0"/>
            </a:br>
            <a:r>
              <a:rPr lang="sv-SE" baseline="0" noProof="0" dirty="0"/>
              <a:t>2011</a:t>
            </a:r>
            <a:r>
              <a:rPr lang="sv-SE" sz="1400" b="0" i="0" u="none" strike="noStrike" baseline="0" dirty="0">
                <a:effectLst/>
              </a:rPr>
              <a:t> − </a:t>
            </a:r>
            <a:r>
              <a:rPr lang="sv-SE" baseline="0" noProof="0" dirty="0"/>
              <a:t>2023</a:t>
            </a:r>
            <a:endParaRPr lang="sv-SE" noProof="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'Översikt trädgård'!$A$7</c:f>
              <c:strCache>
                <c:ptCount val="1"/>
                <c:pt idx="0">
                  <c:v>Areal, ha</c:v>
                </c:pt>
              </c:strCache>
            </c:strRef>
          </c:tx>
          <c:spPr>
            <a:solidFill>
              <a:srgbClr val="2E614C"/>
            </a:solidFill>
            <a:ln>
              <a:noFill/>
            </a:ln>
            <a:effectLst/>
          </c:spPr>
          <c:invertIfNegative val="0"/>
          <c:cat>
            <c:strRef>
              <c:f>'Översikt trädgård'!$B$5:$F$5</c:f>
              <c:strCache>
                <c:ptCount val="5"/>
                <c:pt idx="0">
                  <c:v>2011</c:v>
                </c:pt>
                <c:pt idx="1">
                  <c:v>2014</c:v>
                </c:pt>
                <c:pt idx="2">
                  <c:v>2017</c:v>
                </c:pt>
                <c:pt idx="3">
                  <c:v>2020</c:v>
                </c:pt>
                <c:pt idx="4">
                  <c:v>2023</c:v>
                </c:pt>
              </c:strCache>
            </c:strRef>
          </c:cat>
          <c:val>
            <c:numRef>
              <c:f>'Översikt trädgård'!$B$7:$F$7</c:f>
              <c:numCache>
                <c:formatCode>0</c:formatCode>
                <c:ptCount val="5"/>
                <c:pt idx="0">
                  <c:v>12623</c:v>
                </c:pt>
                <c:pt idx="1">
                  <c:v>12822</c:v>
                </c:pt>
                <c:pt idx="2">
                  <c:v>12807</c:v>
                </c:pt>
                <c:pt idx="3">
                  <c:v>13701</c:v>
                </c:pt>
                <c:pt idx="4">
                  <c:v>13506</c:v>
                </c:pt>
              </c:numCache>
            </c:numRef>
          </c:val>
          <c:extLst>
            <c:ext xmlns:c16="http://schemas.microsoft.com/office/drawing/2014/chart" uri="{C3380CC4-5D6E-409C-BE32-E72D297353CC}">
              <c16:uniqueId val="{00000000-F903-4228-B918-280AA46D43CA}"/>
            </c:ext>
          </c:extLst>
        </c:ser>
        <c:dLbls>
          <c:showLegendKey val="0"/>
          <c:showVal val="0"/>
          <c:showCatName val="0"/>
          <c:showSerName val="0"/>
          <c:showPercent val="0"/>
          <c:showBubbleSize val="0"/>
        </c:dLbls>
        <c:gapWidth val="219"/>
        <c:overlap val="-27"/>
        <c:axId val="648042336"/>
        <c:axId val="648042664"/>
      </c:barChart>
      <c:catAx>
        <c:axId val="648042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648042664"/>
        <c:crosses val="autoZero"/>
        <c:auto val="1"/>
        <c:lblAlgn val="ctr"/>
        <c:lblOffset val="100"/>
        <c:noMultiLvlLbl val="0"/>
      </c:catAx>
      <c:valAx>
        <c:axId val="64804266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6480423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dirty="0"/>
              <a:t>Antal företag</a:t>
            </a:r>
            <a:r>
              <a:rPr lang="sv-SE" baseline="0" dirty="0"/>
              <a:t> med trädgårdsodling i växthus</a:t>
            </a:r>
          </a:p>
          <a:p>
            <a:pPr>
              <a:defRPr/>
            </a:pPr>
            <a:r>
              <a:rPr lang="sv-SE" baseline="0" dirty="0"/>
              <a:t> i Sverige, 2011</a:t>
            </a:r>
            <a:r>
              <a:rPr lang="sv-SE" sz="1400" b="0" i="0" u="none" strike="noStrike" baseline="0" dirty="0">
                <a:effectLst/>
              </a:rPr>
              <a:t> − </a:t>
            </a:r>
            <a:r>
              <a:rPr lang="sv-SE" baseline="0" dirty="0"/>
              <a:t>2023</a:t>
            </a:r>
            <a:endParaRPr lang="sv-SE"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spPr>
            <a:solidFill>
              <a:srgbClr val="2E614C"/>
            </a:solidFill>
            <a:ln>
              <a:noFill/>
            </a:ln>
            <a:effectLst/>
          </c:spPr>
          <c:invertIfNegative val="0"/>
          <c:cat>
            <c:strRef>
              <c:f>'Översikt trädgård'!$P$5:$T$5</c:f>
              <c:strCache>
                <c:ptCount val="5"/>
                <c:pt idx="0">
                  <c:v>2011</c:v>
                </c:pt>
                <c:pt idx="1">
                  <c:v>2014</c:v>
                </c:pt>
                <c:pt idx="2">
                  <c:v>2017</c:v>
                </c:pt>
                <c:pt idx="3">
                  <c:v>2020</c:v>
                </c:pt>
                <c:pt idx="4">
                  <c:v>2023</c:v>
                </c:pt>
              </c:strCache>
            </c:strRef>
          </c:cat>
          <c:val>
            <c:numRef>
              <c:f>'Översikt trädgård'!$P$6:$T$6</c:f>
              <c:numCache>
                <c:formatCode>0</c:formatCode>
                <c:ptCount val="5"/>
                <c:pt idx="0">
                  <c:v>698</c:v>
                </c:pt>
                <c:pt idx="1">
                  <c:v>848</c:v>
                </c:pt>
                <c:pt idx="2">
                  <c:v>744</c:v>
                </c:pt>
                <c:pt idx="3">
                  <c:v>689</c:v>
                </c:pt>
                <c:pt idx="4">
                  <c:v>614</c:v>
                </c:pt>
              </c:numCache>
            </c:numRef>
          </c:val>
          <c:extLst>
            <c:ext xmlns:c16="http://schemas.microsoft.com/office/drawing/2014/chart" uri="{C3380CC4-5D6E-409C-BE32-E72D297353CC}">
              <c16:uniqueId val="{00000000-D49D-4852-A0E5-EFFF69EEB2EE}"/>
            </c:ext>
          </c:extLst>
        </c:ser>
        <c:dLbls>
          <c:showLegendKey val="0"/>
          <c:showVal val="0"/>
          <c:showCatName val="0"/>
          <c:showSerName val="0"/>
          <c:showPercent val="0"/>
          <c:showBubbleSize val="0"/>
        </c:dLbls>
        <c:gapWidth val="219"/>
        <c:overlap val="-27"/>
        <c:axId val="718087976"/>
        <c:axId val="717916432"/>
      </c:barChart>
      <c:catAx>
        <c:axId val="718087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17916432"/>
        <c:crosses val="autoZero"/>
        <c:auto val="1"/>
        <c:lblAlgn val="ctr"/>
        <c:lblOffset val="100"/>
        <c:noMultiLvlLbl val="0"/>
      </c:catAx>
      <c:valAx>
        <c:axId val="7179164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180879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dirty="0"/>
              <a:t>Areal</a:t>
            </a:r>
            <a:r>
              <a:rPr lang="sv-SE" baseline="0" dirty="0"/>
              <a:t> (kvm) v</a:t>
            </a:r>
            <a:r>
              <a:rPr lang="sv-SE" dirty="0"/>
              <a:t>äxthusyta i Sverige</a:t>
            </a:r>
            <a:r>
              <a:rPr lang="sv-SE" baseline="0" dirty="0"/>
              <a:t>, 2011 </a:t>
            </a:r>
            <a:r>
              <a:rPr lang="sv-SE" sz="1400" b="0" i="0" u="none" strike="noStrike" baseline="0" dirty="0">
                <a:effectLst/>
              </a:rPr>
              <a:t>− </a:t>
            </a:r>
            <a:r>
              <a:rPr lang="sv-SE" baseline="0" dirty="0"/>
              <a:t>2023</a:t>
            </a:r>
            <a:endParaRPr lang="sv-SE"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manualLayout>
          <c:layoutTarget val="inner"/>
          <c:xMode val="edge"/>
          <c:yMode val="edge"/>
          <c:x val="0.14885233171307288"/>
          <c:y val="0.16928487690504104"/>
          <c:w val="0.79903933218405609"/>
          <c:h val="0.72764361078546302"/>
        </c:manualLayout>
      </c:layout>
      <c:barChart>
        <c:barDir val="col"/>
        <c:grouping val="clustered"/>
        <c:varyColors val="0"/>
        <c:ser>
          <c:idx val="0"/>
          <c:order val="0"/>
          <c:tx>
            <c:strRef>
              <c:f>Trädgård!$A$8</c:f>
              <c:strCache>
                <c:ptCount val="1"/>
                <c:pt idx="0">
                  <c:v>Växthusyta, kvm</c:v>
                </c:pt>
              </c:strCache>
            </c:strRef>
          </c:tx>
          <c:spPr>
            <a:solidFill>
              <a:srgbClr val="2E614C"/>
            </a:solidFill>
            <a:ln>
              <a:noFill/>
            </a:ln>
            <a:effectLst/>
          </c:spPr>
          <c:invertIfNegative val="0"/>
          <c:cat>
            <c:strRef>
              <c:f>Trädgård!$P$5:$T$5</c:f>
              <c:strCache>
                <c:ptCount val="5"/>
                <c:pt idx="0">
                  <c:v>2011</c:v>
                </c:pt>
                <c:pt idx="1">
                  <c:v>2014</c:v>
                </c:pt>
                <c:pt idx="2">
                  <c:v>2017</c:v>
                </c:pt>
                <c:pt idx="3">
                  <c:v>2020</c:v>
                </c:pt>
                <c:pt idx="4">
                  <c:v>2023</c:v>
                </c:pt>
              </c:strCache>
            </c:strRef>
          </c:cat>
          <c:val>
            <c:numRef>
              <c:f>Trädgård!$P$7:$T$7</c:f>
              <c:numCache>
                <c:formatCode>0</c:formatCode>
                <c:ptCount val="5"/>
                <c:pt idx="0">
                  <c:v>2678299</c:v>
                </c:pt>
                <c:pt idx="1">
                  <c:v>2870453</c:v>
                </c:pt>
                <c:pt idx="2">
                  <c:v>2861132</c:v>
                </c:pt>
                <c:pt idx="3">
                  <c:v>2909068</c:v>
                </c:pt>
                <c:pt idx="4" formatCode="#,##0">
                  <c:v>2808839</c:v>
                </c:pt>
              </c:numCache>
            </c:numRef>
          </c:val>
          <c:extLst>
            <c:ext xmlns:c16="http://schemas.microsoft.com/office/drawing/2014/chart" uri="{C3380CC4-5D6E-409C-BE32-E72D297353CC}">
              <c16:uniqueId val="{00000000-D958-44AF-9CEF-18E9ACECB3C4}"/>
            </c:ext>
          </c:extLst>
        </c:ser>
        <c:dLbls>
          <c:showLegendKey val="0"/>
          <c:showVal val="0"/>
          <c:showCatName val="0"/>
          <c:showSerName val="0"/>
          <c:showPercent val="0"/>
          <c:showBubbleSize val="0"/>
        </c:dLbls>
        <c:gapWidth val="150"/>
        <c:axId val="870498648"/>
        <c:axId val="870493072"/>
      </c:barChart>
      <c:catAx>
        <c:axId val="870498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870493072"/>
        <c:crosses val="autoZero"/>
        <c:auto val="1"/>
        <c:lblAlgn val="ctr"/>
        <c:lblOffset val="100"/>
        <c:noMultiLvlLbl val="0"/>
      </c:catAx>
      <c:valAx>
        <c:axId val="870493072"/>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8704986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1700" b="0" i="0" baseline="0" dirty="0">
                <a:effectLst/>
              </a:rPr>
              <a:t>Areal (ha) ekologisk trädgårdsodling på friland 2013 − 2024 </a:t>
            </a:r>
            <a:endParaRPr lang="sv-SE" sz="1700" dirty="0">
              <a:effectLst/>
            </a:endParaRPr>
          </a:p>
        </c:rich>
      </c:tx>
      <c:layout>
        <c:manualLayout>
          <c:xMode val="edge"/>
          <c:yMode val="edge"/>
          <c:x val="0.10597874368318641"/>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lineChart>
        <c:grouping val="standard"/>
        <c:varyColors val="0"/>
        <c:ser>
          <c:idx val="0"/>
          <c:order val="0"/>
          <c:tx>
            <c:strRef>
              <c:f>ekoväxt!$B$4</c:f>
              <c:strCache>
                <c:ptCount val="1"/>
                <c:pt idx="0">
                  <c:v>Areal, hektar</c:v>
                </c:pt>
              </c:strCache>
            </c:strRef>
          </c:tx>
          <c:spPr>
            <a:ln w="28575" cap="rnd">
              <a:solidFill>
                <a:schemeClr val="accent1"/>
              </a:solidFill>
              <a:round/>
            </a:ln>
            <a:effectLst/>
          </c:spPr>
          <c:marker>
            <c:symbol val="none"/>
          </c:marker>
          <c:cat>
            <c:strRef>
              <c:f>ekoväxt!$C$3:$N$3</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strCache>
            </c:strRef>
          </c:cat>
          <c:val>
            <c:numRef>
              <c:f>ekoväxt!$C$4:$N$4</c:f>
              <c:numCache>
                <c:formatCode>0</c:formatCode>
                <c:ptCount val="12"/>
                <c:pt idx="0">
                  <c:v>1431</c:v>
                </c:pt>
                <c:pt idx="1">
                  <c:v>1523</c:v>
                </c:pt>
                <c:pt idx="2">
                  <c:v>1783</c:v>
                </c:pt>
                <c:pt idx="3">
                  <c:v>1933</c:v>
                </c:pt>
                <c:pt idx="4">
                  <c:v>1959</c:v>
                </c:pt>
                <c:pt idx="5">
                  <c:v>2244</c:v>
                </c:pt>
                <c:pt idx="6">
                  <c:v>2266</c:v>
                </c:pt>
                <c:pt idx="7">
                  <c:v>2275</c:v>
                </c:pt>
                <c:pt idx="8">
                  <c:v>2206</c:v>
                </c:pt>
                <c:pt idx="9">
                  <c:v>2289</c:v>
                </c:pt>
                <c:pt idx="10">
                  <c:v>1913</c:v>
                </c:pt>
                <c:pt idx="11">
                  <c:v>1800</c:v>
                </c:pt>
              </c:numCache>
            </c:numRef>
          </c:val>
          <c:smooth val="0"/>
          <c:extLst>
            <c:ext xmlns:c16="http://schemas.microsoft.com/office/drawing/2014/chart" uri="{C3380CC4-5D6E-409C-BE32-E72D297353CC}">
              <c16:uniqueId val="{00000000-C07F-4827-B9C1-246257975946}"/>
            </c:ext>
          </c:extLst>
        </c:ser>
        <c:dLbls>
          <c:showLegendKey val="0"/>
          <c:showVal val="0"/>
          <c:showCatName val="0"/>
          <c:showSerName val="0"/>
          <c:showPercent val="0"/>
          <c:showBubbleSize val="0"/>
        </c:dLbls>
        <c:smooth val="0"/>
        <c:axId val="2094663855"/>
        <c:axId val="788586495"/>
      </c:lineChart>
      <c:catAx>
        <c:axId val="2094663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88586495"/>
        <c:crosses val="autoZero"/>
        <c:auto val="1"/>
        <c:lblAlgn val="ctr"/>
        <c:lblOffset val="100"/>
        <c:noMultiLvlLbl val="0"/>
      </c:catAx>
      <c:valAx>
        <c:axId val="78858649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20946638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1800" b="0" i="0" baseline="0" dirty="0">
                <a:effectLst/>
              </a:rPr>
              <a:t>Ekologiskt odlad växthusyta (kvm),</a:t>
            </a:r>
            <a:endParaRPr lang="sv-SE" dirty="0">
              <a:effectLst/>
            </a:endParaRPr>
          </a:p>
          <a:p>
            <a:pPr>
              <a:defRPr/>
            </a:pPr>
            <a:r>
              <a:rPr lang="sv-SE" sz="1800" b="0" i="0" baseline="0" dirty="0">
                <a:effectLst/>
              </a:rPr>
              <a:t> 2013 − 2024 </a:t>
            </a:r>
            <a:endParaRPr lang="sv-SE"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lineChart>
        <c:grouping val="standard"/>
        <c:varyColors val="0"/>
        <c:ser>
          <c:idx val="0"/>
          <c:order val="0"/>
          <c:tx>
            <c:strRef>
              <c:f>ekoväxt!$B$4</c:f>
              <c:strCache>
                <c:ptCount val="1"/>
                <c:pt idx="0">
                  <c:v>Areal, hektar</c:v>
                </c:pt>
              </c:strCache>
            </c:strRef>
          </c:tx>
          <c:spPr>
            <a:ln w="28575" cap="rnd">
              <a:solidFill>
                <a:schemeClr val="accent1"/>
              </a:solidFill>
              <a:round/>
            </a:ln>
            <a:effectLst/>
          </c:spPr>
          <c:marker>
            <c:symbol val="none"/>
          </c:marker>
          <c:cat>
            <c:strRef>
              <c:f>ekoväxt!$T$3:$AE$3</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strCache>
            </c:strRef>
          </c:cat>
          <c:val>
            <c:numRef>
              <c:f>ekoväxt!$T$4:$AE$4</c:f>
              <c:numCache>
                <c:formatCode>0</c:formatCode>
                <c:ptCount val="12"/>
                <c:pt idx="0">
                  <c:v>155000</c:v>
                </c:pt>
                <c:pt idx="1">
                  <c:v>169000</c:v>
                </c:pt>
                <c:pt idx="2">
                  <c:v>191000</c:v>
                </c:pt>
                <c:pt idx="3">
                  <c:v>238000</c:v>
                </c:pt>
                <c:pt idx="4">
                  <c:v>264000</c:v>
                </c:pt>
                <c:pt idx="5">
                  <c:v>298000</c:v>
                </c:pt>
                <c:pt idx="6">
                  <c:v>299000</c:v>
                </c:pt>
                <c:pt idx="7">
                  <c:v>304000</c:v>
                </c:pt>
                <c:pt idx="8">
                  <c:v>289000</c:v>
                </c:pt>
                <c:pt idx="9">
                  <c:v>267000</c:v>
                </c:pt>
                <c:pt idx="10">
                  <c:v>222000</c:v>
                </c:pt>
                <c:pt idx="11">
                  <c:v>218000</c:v>
                </c:pt>
              </c:numCache>
            </c:numRef>
          </c:val>
          <c:smooth val="0"/>
          <c:extLst>
            <c:ext xmlns:c16="http://schemas.microsoft.com/office/drawing/2014/chart" uri="{C3380CC4-5D6E-409C-BE32-E72D297353CC}">
              <c16:uniqueId val="{00000000-C3E1-42A2-B1D1-65CA70E425B2}"/>
            </c:ext>
          </c:extLst>
        </c:ser>
        <c:dLbls>
          <c:showLegendKey val="0"/>
          <c:showVal val="0"/>
          <c:showCatName val="0"/>
          <c:showSerName val="0"/>
          <c:showPercent val="0"/>
          <c:showBubbleSize val="0"/>
        </c:dLbls>
        <c:smooth val="0"/>
        <c:axId val="2094663855"/>
        <c:axId val="788586495"/>
      </c:lineChart>
      <c:catAx>
        <c:axId val="2094663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88586495"/>
        <c:crosses val="autoZero"/>
        <c:auto val="1"/>
        <c:lblAlgn val="ctr"/>
        <c:lblOffset val="100"/>
        <c:noMultiLvlLbl val="0"/>
      </c:catAx>
      <c:valAx>
        <c:axId val="78858649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20946638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sv-SE" sz="1700" b="0" i="0" baseline="0" dirty="0">
                <a:solidFill>
                  <a:schemeClr val="tx1"/>
                </a:solidFill>
                <a:effectLst/>
              </a:rPr>
              <a:t>Försäljning av livsmedel inom handeln fördelad på olika livsmedelsgrupper, 2023</a:t>
            </a:r>
            <a:endParaRPr lang="sv-SE" sz="1700" dirty="0">
              <a:solidFill>
                <a:schemeClr val="tx1"/>
              </a:solidFill>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sv-SE"/>
        </a:p>
      </c:txPr>
    </c:title>
    <c:autoTitleDeleted val="0"/>
    <c:plotArea>
      <c:layout/>
      <c:pieChart>
        <c:varyColors val="1"/>
        <c:ser>
          <c:idx val="0"/>
          <c:order val="0"/>
          <c:tx>
            <c:strRef>
              <c:f>försäljning!$B$6</c:f>
              <c:strCache>
                <c:ptCount val="1"/>
                <c:pt idx="0">
                  <c:v>2023</c:v>
                </c:pt>
              </c:strCache>
            </c:strRef>
          </c:tx>
          <c:spPr>
            <a:ln w="25400">
              <a:solidFill>
                <a:schemeClr val="bg1"/>
              </a:solidFill>
            </a:ln>
          </c:spPr>
          <c:dPt>
            <c:idx val="0"/>
            <c:bubble3D val="0"/>
            <c:spPr>
              <a:solidFill>
                <a:srgbClr val="67A073"/>
              </a:solidFill>
              <a:ln w="25400">
                <a:solidFill>
                  <a:schemeClr val="bg1"/>
                </a:solidFill>
              </a:ln>
              <a:effectLst/>
            </c:spPr>
            <c:extLst>
              <c:ext xmlns:c16="http://schemas.microsoft.com/office/drawing/2014/chart" uri="{C3380CC4-5D6E-409C-BE32-E72D297353CC}">
                <c16:uniqueId val="{00000001-BB70-4B3B-B94B-047A0547CDFB}"/>
              </c:ext>
            </c:extLst>
          </c:dPt>
          <c:dPt>
            <c:idx val="1"/>
            <c:bubble3D val="0"/>
            <c:spPr>
              <a:pattFill prst="wdUpDiag">
                <a:fgClr>
                  <a:srgbClr val="07708C"/>
                </a:fgClr>
                <a:bgClr>
                  <a:srgbClr val="7FC1D4"/>
                </a:bgClr>
              </a:pattFill>
              <a:ln w="25400">
                <a:solidFill>
                  <a:schemeClr val="bg1"/>
                </a:solidFill>
              </a:ln>
              <a:effectLst/>
            </c:spPr>
            <c:extLst>
              <c:ext xmlns:c16="http://schemas.microsoft.com/office/drawing/2014/chart" uri="{C3380CC4-5D6E-409C-BE32-E72D297353CC}">
                <c16:uniqueId val="{00000003-BB70-4B3B-B94B-047A0547CDFB}"/>
              </c:ext>
            </c:extLst>
          </c:dPt>
          <c:dPt>
            <c:idx val="2"/>
            <c:bubble3D val="0"/>
            <c:spPr>
              <a:solidFill>
                <a:srgbClr val="514939"/>
              </a:solidFill>
              <a:ln w="25400">
                <a:solidFill>
                  <a:schemeClr val="bg1"/>
                </a:solidFill>
              </a:ln>
              <a:effectLst/>
            </c:spPr>
            <c:extLst>
              <c:ext xmlns:c16="http://schemas.microsoft.com/office/drawing/2014/chart" uri="{C3380CC4-5D6E-409C-BE32-E72D297353CC}">
                <c16:uniqueId val="{00000005-BB70-4B3B-B94B-047A0547CDFB}"/>
              </c:ext>
            </c:extLst>
          </c:dPt>
          <c:dPt>
            <c:idx val="3"/>
            <c:bubble3D val="0"/>
            <c:spPr>
              <a:solidFill>
                <a:srgbClr val="C5E6EF"/>
              </a:solidFill>
              <a:ln w="25400">
                <a:solidFill>
                  <a:schemeClr val="bg1"/>
                </a:solidFill>
              </a:ln>
              <a:effectLst/>
            </c:spPr>
            <c:extLst>
              <c:ext xmlns:c16="http://schemas.microsoft.com/office/drawing/2014/chart" uri="{C3380CC4-5D6E-409C-BE32-E72D297353CC}">
                <c16:uniqueId val="{00000007-BB70-4B3B-B94B-047A0547CDFB}"/>
              </c:ext>
            </c:extLst>
          </c:dPt>
          <c:dPt>
            <c:idx val="4"/>
            <c:bubble3D val="0"/>
            <c:spPr>
              <a:solidFill>
                <a:srgbClr val="2E614C"/>
              </a:solidFill>
              <a:ln w="25400">
                <a:solidFill>
                  <a:schemeClr val="bg1"/>
                </a:solidFill>
              </a:ln>
              <a:effectLst/>
            </c:spPr>
            <c:extLst>
              <c:ext xmlns:c16="http://schemas.microsoft.com/office/drawing/2014/chart" uri="{C3380CC4-5D6E-409C-BE32-E72D297353CC}">
                <c16:uniqueId val="{00000009-BB70-4B3B-B94B-047A0547CDFB}"/>
              </c:ext>
            </c:extLst>
          </c:dPt>
          <c:dPt>
            <c:idx val="5"/>
            <c:bubble3D val="0"/>
            <c:spPr>
              <a:solidFill>
                <a:srgbClr val="FBEF74"/>
              </a:solidFill>
              <a:ln w="25400">
                <a:solidFill>
                  <a:schemeClr val="bg1"/>
                </a:solidFill>
              </a:ln>
              <a:effectLst/>
            </c:spPr>
            <c:extLst>
              <c:ext xmlns:c16="http://schemas.microsoft.com/office/drawing/2014/chart" uri="{C3380CC4-5D6E-409C-BE32-E72D297353CC}">
                <c16:uniqueId val="{0000000B-BB70-4B3B-B94B-047A0547CDFB}"/>
              </c:ext>
            </c:extLst>
          </c:dPt>
          <c:dPt>
            <c:idx val="6"/>
            <c:bubble3D val="0"/>
            <c:spPr>
              <a:pattFill prst="pct5">
                <a:fgClr>
                  <a:schemeClr val="bg1"/>
                </a:fgClr>
                <a:bgClr>
                  <a:srgbClr val="2E614C"/>
                </a:bgClr>
              </a:pattFill>
              <a:ln w="25400">
                <a:solidFill>
                  <a:schemeClr val="bg1"/>
                </a:solidFill>
              </a:ln>
              <a:effectLst/>
            </c:spPr>
            <c:extLst>
              <c:ext xmlns:c16="http://schemas.microsoft.com/office/drawing/2014/chart" uri="{C3380CC4-5D6E-409C-BE32-E72D297353CC}">
                <c16:uniqueId val="{0000000D-BB70-4B3B-B94B-047A0547CDFB}"/>
              </c:ext>
            </c:extLst>
          </c:dPt>
          <c:dPt>
            <c:idx val="7"/>
            <c:bubble3D val="0"/>
            <c:spPr>
              <a:solidFill>
                <a:srgbClr val="07708C"/>
              </a:solidFill>
              <a:ln w="25400">
                <a:solidFill>
                  <a:schemeClr val="bg1"/>
                </a:solidFill>
              </a:ln>
              <a:effectLst/>
            </c:spPr>
            <c:extLst>
              <c:ext xmlns:c16="http://schemas.microsoft.com/office/drawing/2014/chart" uri="{C3380CC4-5D6E-409C-BE32-E72D297353CC}">
                <c16:uniqueId val="{0000000F-BB70-4B3B-B94B-047A0547CDFB}"/>
              </c:ext>
            </c:extLst>
          </c:dPt>
          <c:dPt>
            <c:idx val="8"/>
            <c:bubble3D val="0"/>
            <c:spPr>
              <a:solidFill>
                <a:schemeClr val="accent3">
                  <a:lumMod val="60000"/>
                </a:schemeClr>
              </a:solidFill>
              <a:ln w="25400">
                <a:solidFill>
                  <a:schemeClr val="bg1"/>
                </a:solidFill>
              </a:ln>
              <a:effectLst/>
            </c:spPr>
            <c:extLst>
              <c:ext xmlns:c16="http://schemas.microsoft.com/office/drawing/2014/chart" uri="{C3380CC4-5D6E-409C-BE32-E72D297353CC}">
                <c16:uniqueId val="{00000011-BB70-4B3B-B94B-047A0547CDFB}"/>
              </c:ext>
            </c:extLst>
          </c:dPt>
          <c:dLbls>
            <c:dLbl>
              <c:idx val="0"/>
              <c:layout>
                <c:manualLayout>
                  <c:x val="7.4998190654387606E-2"/>
                  <c:y val="1.9125639020494412E-2"/>
                </c:manualLayout>
              </c:layout>
              <c:showLegendKey val="0"/>
              <c:showVal val="0"/>
              <c:showCatName val="1"/>
              <c:showSerName val="0"/>
              <c:showPercent val="1"/>
              <c:showBubbleSize val="0"/>
              <c:extLst>
                <c:ext xmlns:c15="http://schemas.microsoft.com/office/drawing/2012/chart" uri="{CE6537A1-D6FC-4f65-9D91-7224C49458BB}">
                  <c15:layout>
                    <c:manualLayout>
                      <c:w val="0.26092198166920988"/>
                      <c:h val="0.14652911520879175"/>
                    </c:manualLayout>
                  </c15:layout>
                </c:ext>
                <c:ext xmlns:c16="http://schemas.microsoft.com/office/drawing/2014/chart" uri="{C3380CC4-5D6E-409C-BE32-E72D297353CC}">
                  <c16:uniqueId val="{00000001-BB70-4B3B-B94B-047A0547CDFB}"/>
                </c:ext>
              </c:extLst>
            </c:dLbl>
            <c:dLbl>
              <c:idx val="1"/>
              <c:layout>
                <c:manualLayout>
                  <c:x val="9.5505194288943544E-3"/>
                  <c:y val="-1.565028264568009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B70-4B3B-B94B-047A0547CDFB}"/>
                </c:ext>
              </c:extLst>
            </c:dLbl>
            <c:dLbl>
              <c:idx val="2"/>
              <c:layout>
                <c:manualLayout>
                  <c:x val="0.11440236934079617"/>
                  <c:y val="-1.9583716364332152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B70-4B3B-B94B-047A0547CDFB}"/>
                </c:ext>
              </c:extLst>
            </c:dLbl>
            <c:dLbl>
              <c:idx val="3"/>
              <c:layout>
                <c:manualLayout>
                  <c:x val="0.10417266612346453"/>
                  <c:y val="-4.1343950051371215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BB70-4B3B-B94B-047A0547CDFB}"/>
                </c:ext>
              </c:extLst>
            </c:dLbl>
            <c:dLbl>
              <c:idx val="4"/>
              <c:layout>
                <c:manualLayout>
                  <c:x val="-9.6857259040262239E-2"/>
                  <c:y val="4.421876234885007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BB70-4B3B-B94B-047A0547CDFB}"/>
                </c:ext>
              </c:extLst>
            </c:dLbl>
            <c:dLbl>
              <c:idx val="5"/>
              <c:layout>
                <c:manualLayout>
                  <c:x val="-0.1262691771617768"/>
                  <c:y val="-3.695347889204557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BB70-4B3B-B94B-047A0547CDFB}"/>
                </c:ext>
              </c:extLst>
            </c:dLbl>
            <c:dLbl>
              <c:idx val="6"/>
              <c:layout>
                <c:manualLayout>
                  <c:x val="-4.4925997221105948E-2"/>
                  <c:y val="1.301542800334426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BB70-4B3B-B94B-047A0547CDFB}"/>
                </c:ext>
              </c:extLst>
            </c:dLbl>
            <c:dLbl>
              <c:idx val="7"/>
              <c:layout>
                <c:manualLayout>
                  <c:x val="-0.10953354526765384"/>
                  <c:y val="0.12417873647605931"/>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BB70-4B3B-B94B-047A0547CDFB}"/>
                </c:ext>
              </c:extLst>
            </c:dLbl>
            <c:dLbl>
              <c:idx val="8"/>
              <c:layout>
                <c:manualLayout>
                  <c:x val="-0.16404570548287145"/>
                  <c:y val="4.8535270395620757E-2"/>
                </c:manualLayout>
              </c:layout>
              <c:showLegendKey val="0"/>
              <c:showVal val="0"/>
              <c:showCatName val="1"/>
              <c:showSerName val="0"/>
              <c:showPercent val="1"/>
              <c:showBubbleSize val="0"/>
              <c:extLst>
                <c:ext xmlns:c15="http://schemas.microsoft.com/office/drawing/2012/chart" uri="{CE6537A1-D6FC-4f65-9D91-7224C49458BB}">
                  <c15:layout>
                    <c:manualLayout>
                      <c:w val="0.30779022718643384"/>
                      <c:h val="0.11237323580428189"/>
                    </c:manualLayout>
                  </c15:layout>
                </c:ext>
                <c:ext xmlns:c16="http://schemas.microsoft.com/office/drawing/2014/chart" uri="{C3380CC4-5D6E-409C-BE32-E72D297353CC}">
                  <c16:uniqueId val="{00000011-BB70-4B3B-B94B-047A0547CDF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sv-SE"/>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försäljning!$A$7:$A$15</c:f>
              <c:strCache>
                <c:ptCount val="9"/>
                <c:pt idx="0">
                  <c:v>Bröd och spannmålsprodukter</c:v>
                </c:pt>
                <c:pt idx="1">
                  <c:v>Kött</c:v>
                </c:pt>
                <c:pt idx="2">
                  <c:v>Fisk</c:v>
                </c:pt>
                <c:pt idx="3">
                  <c:v>Mjölk, ost ägg</c:v>
                </c:pt>
                <c:pt idx="4">
                  <c:v>Oljor och fetter</c:v>
                </c:pt>
                <c:pt idx="5">
                  <c:v>Frukt</c:v>
                </c:pt>
                <c:pt idx="6">
                  <c:v>Grönsaker</c:v>
                </c:pt>
                <c:pt idx="7">
                  <c:v>Sötsaker och glass</c:v>
                </c:pt>
                <c:pt idx="8">
                  <c:v>Övriga  livsmedel</c:v>
                </c:pt>
              </c:strCache>
            </c:strRef>
          </c:cat>
          <c:val>
            <c:numRef>
              <c:f>försäljning!$B$7:$B$15</c:f>
              <c:numCache>
                <c:formatCode>General</c:formatCode>
                <c:ptCount val="9"/>
                <c:pt idx="0">
                  <c:v>49879</c:v>
                </c:pt>
                <c:pt idx="1">
                  <c:v>53152</c:v>
                </c:pt>
                <c:pt idx="2">
                  <c:v>17942</c:v>
                </c:pt>
                <c:pt idx="3">
                  <c:v>49579</c:v>
                </c:pt>
                <c:pt idx="4">
                  <c:v>9466</c:v>
                </c:pt>
                <c:pt idx="5">
                  <c:v>24913</c:v>
                </c:pt>
                <c:pt idx="6">
                  <c:v>36415</c:v>
                </c:pt>
                <c:pt idx="7">
                  <c:v>41311</c:v>
                </c:pt>
                <c:pt idx="8">
                  <c:v>14198</c:v>
                </c:pt>
              </c:numCache>
            </c:numRef>
          </c:val>
          <c:extLst>
            <c:ext xmlns:c16="http://schemas.microsoft.com/office/drawing/2014/chart" uri="{C3380CC4-5D6E-409C-BE32-E72D297353CC}">
              <c16:uniqueId val="{00000012-BB70-4B3B-B94B-047A0547CDFB}"/>
            </c:ext>
          </c:extLst>
        </c:ser>
        <c:dLbls>
          <c:showLegendKey val="0"/>
          <c:showVal val="0"/>
          <c:showCatName val="0"/>
          <c:showSerName val="0"/>
          <c:showPercent val="0"/>
          <c:showBubbleSize val="0"/>
          <c:showLeaderLines val="1"/>
        </c:dLbls>
        <c:firstSliceAng val="0"/>
      </c:pieChart>
      <c:spPr>
        <a:noFill/>
        <a:ln w="1905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700" b="0" i="0" u="none" strike="noStrike" kern="1200" spc="0" baseline="0">
                <a:solidFill>
                  <a:schemeClr val="tx1"/>
                </a:solidFill>
                <a:latin typeface="+mn-lt"/>
                <a:ea typeface="+mn-ea"/>
                <a:cs typeface="+mn-cs"/>
              </a:defRPr>
            </a:pPr>
            <a:r>
              <a:rPr lang="sv-SE" sz="1700" b="0" i="0" baseline="0" dirty="0">
                <a:solidFill>
                  <a:schemeClr val="tx1"/>
                </a:solidFill>
                <a:effectLst/>
              </a:rPr>
              <a:t>Försäljning (i miljoner SEK) av livsmedel inom handeln, 2013 − 2023 </a:t>
            </a:r>
            <a:endParaRPr lang="sv-SE" sz="1700" dirty="0">
              <a:solidFill>
                <a:schemeClr val="tx1"/>
              </a:solidFill>
              <a:effectLst/>
            </a:endParaRPr>
          </a:p>
        </c:rich>
      </c:tx>
      <c:layout>
        <c:manualLayout>
          <c:xMode val="edge"/>
          <c:yMode val="edge"/>
          <c:x val="0.11242394747417798"/>
          <c:y val="0"/>
        </c:manualLayout>
      </c:layout>
      <c:overlay val="0"/>
      <c:spPr>
        <a:noFill/>
        <a:ln>
          <a:noFill/>
        </a:ln>
        <a:effectLst/>
      </c:spPr>
      <c:txPr>
        <a:bodyPr rot="0" spcFirstLastPara="1" vertOverflow="ellipsis" vert="horz" wrap="square" anchor="ctr" anchorCtr="1"/>
        <a:lstStyle/>
        <a:p>
          <a:pPr>
            <a:defRPr sz="1700" b="0" i="0" u="none" strike="noStrike" kern="1200" spc="0" baseline="0">
              <a:solidFill>
                <a:schemeClr val="tx1"/>
              </a:solidFill>
              <a:latin typeface="+mn-lt"/>
              <a:ea typeface="+mn-ea"/>
              <a:cs typeface="+mn-cs"/>
            </a:defRPr>
          </a:pPr>
          <a:endParaRPr lang="sv-SE"/>
        </a:p>
      </c:txPr>
    </c:title>
    <c:autoTitleDeleted val="0"/>
    <c:plotArea>
      <c:layout/>
      <c:lineChart>
        <c:grouping val="standard"/>
        <c:varyColors val="0"/>
        <c:ser>
          <c:idx val="0"/>
          <c:order val="0"/>
          <c:spPr>
            <a:ln w="28575" cap="rnd">
              <a:solidFill>
                <a:schemeClr val="accent1"/>
              </a:solidFill>
              <a:round/>
            </a:ln>
            <a:effectLst/>
          </c:spPr>
          <c:marker>
            <c:symbol val="none"/>
          </c:marker>
          <c:cat>
            <c:numRef>
              <c:f>försäljning!$A$1:$K$1</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försäljning!$A$2:$K$2</c:f>
              <c:numCache>
                <c:formatCode>General</c:formatCode>
                <c:ptCount val="11"/>
                <c:pt idx="0">
                  <c:v>186103</c:v>
                </c:pt>
                <c:pt idx="1">
                  <c:v>191412</c:v>
                </c:pt>
                <c:pt idx="2">
                  <c:v>199292</c:v>
                </c:pt>
                <c:pt idx="3">
                  <c:v>209919</c:v>
                </c:pt>
                <c:pt idx="4">
                  <c:v>217271</c:v>
                </c:pt>
                <c:pt idx="5">
                  <c:v>227929</c:v>
                </c:pt>
                <c:pt idx="6">
                  <c:v>231816</c:v>
                </c:pt>
                <c:pt idx="7">
                  <c:v>247554</c:v>
                </c:pt>
                <c:pt idx="8">
                  <c:v>252769</c:v>
                </c:pt>
                <c:pt idx="9">
                  <c:v>272119</c:v>
                </c:pt>
                <c:pt idx="10">
                  <c:v>296855</c:v>
                </c:pt>
              </c:numCache>
            </c:numRef>
          </c:val>
          <c:smooth val="0"/>
          <c:extLst>
            <c:ext xmlns:c16="http://schemas.microsoft.com/office/drawing/2014/chart" uri="{C3380CC4-5D6E-409C-BE32-E72D297353CC}">
              <c16:uniqueId val="{00000000-0E1D-458C-97CC-58B3EBE0283A}"/>
            </c:ext>
          </c:extLst>
        </c:ser>
        <c:dLbls>
          <c:showLegendKey val="0"/>
          <c:showVal val="0"/>
          <c:showCatName val="0"/>
          <c:showSerName val="0"/>
          <c:showPercent val="0"/>
          <c:showBubbleSize val="0"/>
        </c:dLbls>
        <c:smooth val="0"/>
        <c:axId val="963787903"/>
        <c:axId val="981980591"/>
      </c:lineChart>
      <c:catAx>
        <c:axId val="9637879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981980591"/>
        <c:crosses val="autoZero"/>
        <c:auto val="1"/>
        <c:lblAlgn val="ctr"/>
        <c:lblOffset val="100"/>
        <c:noMultiLvlLbl val="0"/>
      </c:catAx>
      <c:valAx>
        <c:axId val="98198059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9637879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96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sv-SE" sz="1700" b="0" i="0" baseline="0" dirty="0">
                <a:effectLst/>
              </a:rPr>
              <a:t>Totalkonsumtion (liter eller kg/person) av kött, konsumtionsmjölk samt köksväxter 2013 − 2024</a:t>
            </a:r>
            <a:endParaRPr lang="sv-SE" sz="1700" dirty="0">
              <a:effectLst/>
            </a:endParaRPr>
          </a:p>
        </c:rich>
      </c:tx>
      <c:overlay val="0"/>
      <c:spPr>
        <a:noFill/>
        <a:ln>
          <a:noFill/>
        </a:ln>
        <a:effectLst/>
      </c:spPr>
      <c:txPr>
        <a:bodyPr rot="0" spcFirstLastPara="1" vertOverflow="ellipsis" vert="horz" wrap="square" anchor="ctr" anchorCtr="1"/>
        <a:lstStyle/>
        <a:p>
          <a:pPr>
            <a:defRPr sz="96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autoTitleDeleted val="0"/>
    <c:plotArea>
      <c:layout>
        <c:manualLayout>
          <c:layoutTarget val="inner"/>
          <c:xMode val="edge"/>
          <c:yMode val="edge"/>
          <c:x val="6.285899447754216E-2"/>
          <c:y val="0.32971014492753625"/>
          <c:w val="0.91127386854420978"/>
          <c:h val="0.4860264749515007"/>
        </c:manualLayout>
      </c:layout>
      <c:lineChart>
        <c:grouping val="standard"/>
        <c:varyColors val="0"/>
        <c:ser>
          <c:idx val="0"/>
          <c:order val="0"/>
          <c:tx>
            <c:strRef>
              <c:f>handel!$E$59</c:f>
              <c:strCache>
                <c:ptCount val="1"/>
                <c:pt idx="0">
                  <c:v>Kött</c:v>
                </c:pt>
              </c:strCache>
            </c:strRef>
          </c:tx>
          <c:spPr>
            <a:ln w="22225" cap="rnd">
              <a:solidFill>
                <a:schemeClr val="accent1"/>
              </a:solidFill>
              <a:round/>
            </a:ln>
            <a:effectLst/>
          </c:spPr>
          <c:marker>
            <c:symbol val="none"/>
          </c:marker>
          <c:cat>
            <c:strRef>
              <c:f>handel!$F$58:$Q$58</c:f>
              <c:strCache>
                <c:ptCount val="12"/>
                <c:pt idx="0">
                  <c:v>2013</c:v>
                </c:pt>
                <c:pt idx="1">
                  <c:v>2014</c:v>
                </c:pt>
                <c:pt idx="2">
                  <c:v>2015</c:v>
                </c:pt>
                <c:pt idx="3">
                  <c:v>2016</c:v>
                </c:pt>
                <c:pt idx="4">
                  <c:v>2017</c:v>
                </c:pt>
                <c:pt idx="5">
                  <c:v>2018</c:v>
                </c:pt>
                <c:pt idx="6">
                  <c:v>2019</c:v>
                </c:pt>
                <c:pt idx="7">
                  <c:v>2020</c:v>
                </c:pt>
                <c:pt idx="8">
                  <c:v>2021</c:v>
                </c:pt>
                <c:pt idx="9">
                  <c:v>2022</c:v>
                </c:pt>
                <c:pt idx="10">
                  <c:v>2023 prel.</c:v>
                </c:pt>
                <c:pt idx="11">
                  <c:v>2024 prel.</c:v>
                </c:pt>
              </c:strCache>
            </c:strRef>
          </c:cat>
          <c:val>
            <c:numRef>
              <c:f>handel!$F$59:$Q$59</c:f>
              <c:numCache>
                <c:formatCode>General</c:formatCode>
                <c:ptCount val="12"/>
                <c:pt idx="0">
                  <c:v>88.2</c:v>
                </c:pt>
                <c:pt idx="1">
                  <c:v>87.87</c:v>
                </c:pt>
                <c:pt idx="2">
                  <c:v>87.73</c:v>
                </c:pt>
                <c:pt idx="3">
                  <c:v>88.32</c:v>
                </c:pt>
                <c:pt idx="4">
                  <c:v>86.32</c:v>
                </c:pt>
                <c:pt idx="5">
                  <c:v>84.48</c:v>
                </c:pt>
                <c:pt idx="6">
                  <c:v>82.66</c:v>
                </c:pt>
                <c:pt idx="7">
                  <c:v>79.42</c:v>
                </c:pt>
                <c:pt idx="8">
                  <c:v>79.98</c:v>
                </c:pt>
                <c:pt idx="9">
                  <c:v>80.349999999999994</c:v>
                </c:pt>
                <c:pt idx="10">
                  <c:v>78.78</c:v>
                </c:pt>
                <c:pt idx="11">
                  <c:v>80.45</c:v>
                </c:pt>
              </c:numCache>
            </c:numRef>
          </c:val>
          <c:smooth val="0"/>
          <c:extLst>
            <c:ext xmlns:c16="http://schemas.microsoft.com/office/drawing/2014/chart" uri="{C3380CC4-5D6E-409C-BE32-E72D297353CC}">
              <c16:uniqueId val="{00000000-D211-4682-91C0-88FED3CDE919}"/>
            </c:ext>
          </c:extLst>
        </c:ser>
        <c:ser>
          <c:idx val="1"/>
          <c:order val="1"/>
          <c:tx>
            <c:strRef>
              <c:f>handel!$E$60</c:f>
              <c:strCache>
                <c:ptCount val="1"/>
                <c:pt idx="0">
                  <c:v>Köksväxter, färska och frysta</c:v>
                </c:pt>
              </c:strCache>
            </c:strRef>
          </c:tx>
          <c:spPr>
            <a:ln w="15875" cap="rnd">
              <a:solidFill>
                <a:srgbClr val="07708C"/>
              </a:solidFill>
              <a:prstDash val="sysDash"/>
              <a:round/>
            </a:ln>
            <a:effectLst/>
          </c:spPr>
          <c:marker>
            <c:symbol val="none"/>
          </c:marker>
          <c:cat>
            <c:strRef>
              <c:f>handel!$F$58:$Q$58</c:f>
              <c:strCache>
                <c:ptCount val="12"/>
                <c:pt idx="0">
                  <c:v>2013</c:v>
                </c:pt>
                <c:pt idx="1">
                  <c:v>2014</c:v>
                </c:pt>
                <c:pt idx="2">
                  <c:v>2015</c:v>
                </c:pt>
                <c:pt idx="3">
                  <c:v>2016</c:v>
                </c:pt>
                <c:pt idx="4">
                  <c:v>2017</c:v>
                </c:pt>
                <c:pt idx="5">
                  <c:v>2018</c:v>
                </c:pt>
                <c:pt idx="6">
                  <c:v>2019</c:v>
                </c:pt>
                <c:pt idx="7">
                  <c:v>2020</c:v>
                </c:pt>
                <c:pt idx="8">
                  <c:v>2021</c:v>
                </c:pt>
                <c:pt idx="9">
                  <c:v>2022</c:v>
                </c:pt>
                <c:pt idx="10">
                  <c:v>2023 prel.</c:v>
                </c:pt>
                <c:pt idx="11">
                  <c:v>2024 prel.</c:v>
                </c:pt>
              </c:strCache>
            </c:strRef>
          </c:cat>
          <c:val>
            <c:numRef>
              <c:f>handel!$F$60:$Q$60</c:f>
              <c:numCache>
                <c:formatCode>General</c:formatCode>
                <c:ptCount val="12"/>
                <c:pt idx="0">
                  <c:v>66.23</c:v>
                </c:pt>
                <c:pt idx="1">
                  <c:v>66.58</c:v>
                </c:pt>
                <c:pt idx="2">
                  <c:v>66.400000000000006</c:v>
                </c:pt>
                <c:pt idx="3">
                  <c:v>65.010000000000005</c:v>
                </c:pt>
                <c:pt idx="4">
                  <c:v>64.319999999999993</c:v>
                </c:pt>
                <c:pt idx="5">
                  <c:v>60.83</c:v>
                </c:pt>
                <c:pt idx="6">
                  <c:v>62.59</c:v>
                </c:pt>
                <c:pt idx="7">
                  <c:v>65.03</c:v>
                </c:pt>
                <c:pt idx="8">
                  <c:v>65.25</c:v>
                </c:pt>
                <c:pt idx="9">
                  <c:v>62.57</c:v>
                </c:pt>
                <c:pt idx="10">
                  <c:v>62.21</c:v>
                </c:pt>
              </c:numCache>
            </c:numRef>
          </c:val>
          <c:smooth val="0"/>
          <c:extLst>
            <c:ext xmlns:c16="http://schemas.microsoft.com/office/drawing/2014/chart" uri="{C3380CC4-5D6E-409C-BE32-E72D297353CC}">
              <c16:uniqueId val="{00000001-D211-4682-91C0-88FED3CDE919}"/>
            </c:ext>
          </c:extLst>
        </c:ser>
        <c:ser>
          <c:idx val="2"/>
          <c:order val="2"/>
          <c:tx>
            <c:strRef>
              <c:f>handel!$E$61</c:f>
              <c:strCache>
                <c:ptCount val="1"/>
                <c:pt idx="0">
                  <c:v>Konsumtionsmjölk, liter</c:v>
                </c:pt>
              </c:strCache>
            </c:strRef>
          </c:tx>
          <c:spPr>
            <a:ln w="34925" cap="rnd">
              <a:solidFill>
                <a:srgbClr val="2E614C"/>
              </a:solidFill>
              <a:prstDash val="sysDot"/>
              <a:round/>
            </a:ln>
            <a:effectLst/>
          </c:spPr>
          <c:marker>
            <c:symbol val="none"/>
          </c:marker>
          <c:cat>
            <c:strRef>
              <c:f>handel!$F$58:$Q$58</c:f>
              <c:strCache>
                <c:ptCount val="12"/>
                <c:pt idx="0">
                  <c:v>2013</c:v>
                </c:pt>
                <c:pt idx="1">
                  <c:v>2014</c:v>
                </c:pt>
                <c:pt idx="2">
                  <c:v>2015</c:v>
                </c:pt>
                <c:pt idx="3">
                  <c:v>2016</c:v>
                </c:pt>
                <c:pt idx="4">
                  <c:v>2017</c:v>
                </c:pt>
                <c:pt idx="5">
                  <c:v>2018</c:v>
                </c:pt>
                <c:pt idx="6">
                  <c:v>2019</c:v>
                </c:pt>
                <c:pt idx="7">
                  <c:v>2020</c:v>
                </c:pt>
                <c:pt idx="8">
                  <c:v>2021</c:v>
                </c:pt>
                <c:pt idx="9">
                  <c:v>2022</c:v>
                </c:pt>
                <c:pt idx="10">
                  <c:v>2023 prel.</c:v>
                </c:pt>
                <c:pt idx="11">
                  <c:v>2024 prel.</c:v>
                </c:pt>
              </c:strCache>
            </c:strRef>
          </c:cat>
          <c:val>
            <c:numRef>
              <c:f>handel!$F$61:$Q$61</c:f>
              <c:numCache>
                <c:formatCode>General</c:formatCode>
                <c:ptCount val="12"/>
                <c:pt idx="0">
                  <c:v>82.45</c:v>
                </c:pt>
                <c:pt idx="1">
                  <c:v>80.17</c:v>
                </c:pt>
                <c:pt idx="2">
                  <c:v>79.12</c:v>
                </c:pt>
                <c:pt idx="3">
                  <c:v>76.73</c:v>
                </c:pt>
                <c:pt idx="4">
                  <c:v>74.16</c:v>
                </c:pt>
                <c:pt idx="5">
                  <c:v>72.92</c:v>
                </c:pt>
                <c:pt idx="6">
                  <c:v>70.48</c:v>
                </c:pt>
                <c:pt idx="7">
                  <c:v>66.47</c:v>
                </c:pt>
                <c:pt idx="8">
                  <c:v>64.599999999999994</c:v>
                </c:pt>
                <c:pt idx="9">
                  <c:v>62.83</c:v>
                </c:pt>
                <c:pt idx="10">
                  <c:v>61.4</c:v>
                </c:pt>
                <c:pt idx="11">
                  <c:v>60.38</c:v>
                </c:pt>
              </c:numCache>
            </c:numRef>
          </c:val>
          <c:smooth val="0"/>
          <c:extLst>
            <c:ext xmlns:c16="http://schemas.microsoft.com/office/drawing/2014/chart" uri="{C3380CC4-5D6E-409C-BE32-E72D297353CC}">
              <c16:uniqueId val="{00000002-D211-4682-91C0-88FED3CDE919}"/>
            </c:ext>
          </c:extLst>
        </c:ser>
        <c:dLbls>
          <c:showLegendKey val="0"/>
          <c:showVal val="0"/>
          <c:showCatName val="0"/>
          <c:showSerName val="0"/>
          <c:showPercent val="0"/>
          <c:showBubbleSize val="0"/>
        </c:dLbls>
        <c:smooth val="0"/>
        <c:axId val="1074040239"/>
        <c:axId val="832429023"/>
      </c:lineChart>
      <c:catAx>
        <c:axId val="10740402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832429023"/>
        <c:crosses val="autoZero"/>
        <c:auto val="1"/>
        <c:lblAlgn val="ctr"/>
        <c:lblOffset val="100"/>
        <c:noMultiLvlLbl val="0"/>
      </c:catAx>
      <c:valAx>
        <c:axId val="83242902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solidFill>
              <a:srgbClr val="D9D9D9"/>
            </a:solid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10740402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extLst/>
  </c:chart>
  <c:spPr>
    <a:solidFill>
      <a:srgbClr val="F8F6E8"/>
    </a:solidFill>
    <a:ln w="9525" cap="flat" cmpd="sng" algn="ctr">
      <a:noFill/>
      <a:round/>
    </a:ln>
    <a:effectLst/>
  </c:spPr>
  <c:txPr>
    <a:bodyPr/>
    <a:lstStyle/>
    <a:p>
      <a:pPr>
        <a:defRPr sz="800">
          <a:latin typeface="Arial" panose="020B0604020202020204" pitchFamily="34" charset="0"/>
          <a:cs typeface="Arial" panose="020B0604020202020204" pitchFamily="34" charset="0"/>
        </a:defRPr>
      </a:pPr>
      <a:endParaRPr lang="sv-SE"/>
    </a:p>
  </c:txPr>
  <c:externalData r:id="rId4">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96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sv-SE" sz="1700" b="0" i="0" baseline="0" dirty="0">
                <a:effectLst/>
              </a:rPr>
              <a:t>Totalkonsumtion (kg/person) av mjöl och gryn, ost, ägg samt socker och sirap 2013 − 2024</a:t>
            </a:r>
            <a:endParaRPr lang="sv-SE" sz="1700" dirty="0">
              <a:effectLst/>
            </a:endParaRPr>
          </a:p>
        </c:rich>
      </c:tx>
      <c:overlay val="0"/>
      <c:spPr>
        <a:noFill/>
        <a:ln>
          <a:noFill/>
        </a:ln>
        <a:effectLst/>
      </c:spPr>
      <c:txPr>
        <a:bodyPr rot="0" spcFirstLastPara="1" vertOverflow="ellipsis" vert="horz" wrap="square" anchor="ctr" anchorCtr="1"/>
        <a:lstStyle/>
        <a:p>
          <a:pPr>
            <a:defRPr sz="96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autoTitleDeleted val="0"/>
    <c:plotArea>
      <c:layout>
        <c:manualLayout>
          <c:layoutTarget val="inner"/>
          <c:xMode val="edge"/>
          <c:yMode val="edge"/>
          <c:x val="6.1891076115485562E-2"/>
          <c:y val="0.30594973289147359"/>
          <c:w val="0.90755336832895883"/>
          <c:h val="0.458602466236054"/>
        </c:manualLayout>
      </c:layout>
      <c:lineChart>
        <c:grouping val="standard"/>
        <c:varyColors val="0"/>
        <c:ser>
          <c:idx val="0"/>
          <c:order val="0"/>
          <c:tx>
            <c:strRef>
              <c:f>handel!$E$64</c:f>
              <c:strCache>
                <c:ptCount val="1"/>
                <c:pt idx="0">
                  <c:v>Mjöl och gryn</c:v>
                </c:pt>
              </c:strCache>
            </c:strRef>
          </c:tx>
          <c:spPr>
            <a:ln w="15875" cap="rnd">
              <a:solidFill>
                <a:schemeClr val="accent1"/>
              </a:solidFill>
              <a:round/>
            </a:ln>
            <a:effectLst/>
          </c:spPr>
          <c:marker>
            <c:symbol val="none"/>
          </c:marker>
          <c:cat>
            <c:strRef>
              <c:f>handel!$F$63:$Q$63</c:f>
              <c:strCache>
                <c:ptCount val="12"/>
                <c:pt idx="0">
                  <c:v>2013</c:v>
                </c:pt>
                <c:pt idx="1">
                  <c:v>2014</c:v>
                </c:pt>
                <c:pt idx="2">
                  <c:v>2015</c:v>
                </c:pt>
                <c:pt idx="3">
                  <c:v>2016</c:v>
                </c:pt>
                <c:pt idx="4">
                  <c:v>2017</c:v>
                </c:pt>
                <c:pt idx="5">
                  <c:v>2018</c:v>
                </c:pt>
                <c:pt idx="6">
                  <c:v>2019</c:v>
                </c:pt>
                <c:pt idx="7">
                  <c:v>2020</c:v>
                </c:pt>
                <c:pt idx="8">
                  <c:v>2021</c:v>
                </c:pt>
                <c:pt idx="9">
                  <c:v>2022</c:v>
                </c:pt>
                <c:pt idx="10">
                  <c:v>2023 prel.</c:v>
                </c:pt>
                <c:pt idx="11">
                  <c:v>2024 prel.</c:v>
                </c:pt>
              </c:strCache>
            </c:strRef>
          </c:cat>
          <c:val>
            <c:numRef>
              <c:f>handel!$F$64:$Q$64</c:f>
              <c:numCache>
                <c:formatCode>General</c:formatCode>
                <c:ptCount val="12"/>
                <c:pt idx="0">
                  <c:v>63.86</c:v>
                </c:pt>
                <c:pt idx="1">
                  <c:v>64.319999999999993</c:v>
                </c:pt>
                <c:pt idx="2">
                  <c:v>63.32</c:v>
                </c:pt>
                <c:pt idx="3">
                  <c:v>64.13</c:v>
                </c:pt>
                <c:pt idx="4">
                  <c:v>61.57</c:v>
                </c:pt>
                <c:pt idx="5">
                  <c:v>61.88</c:v>
                </c:pt>
                <c:pt idx="6">
                  <c:v>60.93</c:v>
                </c:pt>
                <c:pt idx="7">
                  <c:v>63</c:v>
                </c:pt>
                <c:pt idx="8">
                  <c:v>61.73</c:v>
                </c:pt>
                <c:pt idx="9">
                  <c:v>62.34</c:v>
                </c:pt>
                <c:pt idx="10">
                  <c:v>60.68</c:v>
                </c:pt>
              </c:numCache>
            </c:numRef>
          </c:val>
          <c:smooth val="0"/>
          <c:extLst>
            <c:ext xmlns:c16="http://schemas.microsoft.com/office/drawing/2014/chart" uri="{C3380CC4-5D6E-409C-BE32-E72D297353CC}">
              <c16:uniqueId val="{00000000-AD6B-46E3-BB41-7D5A25ADD0C7}"/>
            </c:ext>
          </c:extLst>
        </c:ser>
        <c:ser>
          <c:idx val="1"/>
          <c:order val="1"/>
          <c:tx>
            <c:strRef>
              <c:f>handel!$E$65</c:f>
              <c:strCache>
                <c:ptCount val="1"/>
                <c:pt idx="0">
                  <c:v>Ost</c:v>
                </c:pt>
              </c:strCache>
            </c:strRef>
          </c:tx>
          <c:spPr>
            <a:ln w="15875" cap="rnd">
              <a:solidFill>
                <a:srgbClr val="07708C"/>
              </a:solidFill>
              <a:prstDash val="sysDash"/>
              <a:round/>
            </a:ln>
            <a:effectLst/>
          </c:spPr>
          <c:marker>
            <c:symbol val="none"/>
          </c:marker>
          <c:cat>
            <c:strRef>
              <c:f>handel!$F$63:$Q$63</c:f>
              <c:strCache>
                <c:ptCount val="12"/>
                <c:pt idx="0">
                  <c:v>2013</c:v>
                </c:pt>
                <c:pt idx="1">
                  <c:v>2014</c:v>
                </c:pt>
                <c:pt idx="2">
                  <c:v>2015</c:v>
                </c:pt>
                <c:pt idx="3">
                  <c:v>2016</c:v>
                </c:pt>
                <c:pt idx="4">
                  <c:v>2017</c:v>
                </c:pt>
                <c:pt idx="5">
                  <c:v>2018</c:v>
                </c:pt>
                <c:pt idx="6">
                  <c:v>2019</c:v>
                </c:pt>
                <c:pt idx="7">
                  <c:v>2020</c:v>
                </c:pt>
                <c:pt idx="8">
                  <c:v>2021</c:v>
                </c:pt>
                <c:pt idx="9">
                  <c:v>2022</c:v>
                </c:pt>
                <c:pt idx="10">
                  <c:v>2023 prel.</c:v>
                </c:pt>
                <c:pt idx="11">
                  <c:v>2024 prel.</c:v>
                </c:pt>
              </c:strCache>
            </c:strRef>
          </c:cat>
          <c:val>
            <c:numRef>
              <c:f>handel!$F$65:$Q$65</c:f>
              <c:numCache>
                <c:formatCode>General</c:formatCode>
                <c:ptCount val="12"/>
                <c:pt idx="0">
                  <c:v>19.72</c:v>
                </c:pt>
                <c:pt idx="1">
                  <c:v>20.260000000000002</c:v>
                </c:pt>
                <c:pt idx="2">
                  <c:v>20.23</c:v>
                </c:pt>
                <c:pt idx="3">
                  <c:v>19.7</c:v>
                </c:pt>
                <c:pt idx="4">
                  <c:v>18.940000000000001</c:v>
                </c:pt>
                <c:pt idx="5">
                  <c:v>19.03</c:v>
                </c:pt>
                <c:pt idx="6">
                  <c:v>19.09</c:v>
                </c:pt>
                <c:pt idx="7">
                  <c:v>19.7</c:v>
                </c:pt>
                <c:pt idx="8">
                  <c:v>19.47</c:v>
                </c:pt>
                <c:pt idx="9">
                  <c:v>19</c:v>
                </c:pt>
                <c:pt idx="10">
                  <c:v>19.29</c:v>
                </c:pt>
                <c:pt idx="11">
                  <c:v>21.11</c:v>
                </c:pt>
              </c:numCache>
            </c:numRef>
          </c:val>
          <c:smooth val="0"/>
          <c:extLst>
            <c:ext xmlns:c16="http://schemas.microsoft.com/office/drawing/2014/chart" uri="{C3380CC4-5D6E-409C-BE32-E72D297353CC}">
              <c16:uniqueId val="{00000001-AD6B-46E3-BB41-7D5A25ADD0C7}"/>
            </c:ext>
          </c:extLst>
        </c:ser>
        <c:ser>
          <c:idx val="2"/>
          <c:order val="2"/>
          <c:tx>
            <c:strRef>
              <c:f>handel!$E$66</c:f>
              <c:strCache>
                <c:ptCount val="1"/>
                <c:pt idx="0">
                  <c:v>Ägg</c:v>
                </c:pt>
              </c:strCache>
            </c:strRef>
          </c:tx>
          <c:spPr>
            <a:ln w="22225" cap="rnd">
              <a:solidFill>
                <a:schemeClr val="accent1"/>
              </a:solidFill>
              <a:prstDash val="sysDot"/>
              <a:round/>
            </a:ln>
            <a:effectLst/>
          </c:spPr>
          <c:marker>
            <c:symbol val="none"/>
          </c:marker>
          <c:cat>
            <c:strRef>
              <c:f>handel!$F$63:$Q$63</c:f>
              <c:strCache>
                <c:ptCount val="12"/>
                <c:pt idx="0">
                  <c:v>2013</c:v>
                </c:pt>
                <c:pt idx="1">
                  <c:v>2014</c:v>
                </c:pt>
                <c:pt idx="2">
                  <c:v>2015</c:v>
                </c:pt>
                <c:pt idx="3">
                  <c:v>2016</c:v>
                </c:pt>
                <c:pt idx="4">
                  <c:v>2017</c:v>
                </c:pt>
                <c:pt idx="5">
                  <c:v>2018</c:v>
                </c:pt>
                <c:pt idx="6">
                  <c:v>2019</c:v>
                </c:pt>
                <c:pt idx="7">
                  <c:v>2020</c:v>
                </c:pt>
                <c:pt idx="8">
                  <c:v>2021</c:v>
                </c:pt>
                <c:pt idx="9">
                  <c:v>2022</c:v>
                </c:pt>
                <c:pt idx="10">
                  <c:v>2023 prel.</c:v>
                </c:pt>
                <c:pt idx="11">
                  <c:v>2024 prel.</c:v>
                </c:pt>
              </c:strCache>
            </c:strRef>
          </c:cat>
          <c:val>
            <c:numRef>
              <c:f>handel!$F$66:$Q$66</c:f>
              <c:numCache>
                <c:formatCode>General</c:formatCode>
                <c:ptCount val="12"/>
                <c:pt idx="0">
                  <c:v>13.46</c:v>
                </c:pt>
                <c:pt idx="1">
                  <c:v>13.62</c:v>
                </c:pt>
                <c:pt idx="2">
                  <c:v>13.51</c:v>
                </c:pt>
                <c:pt idx="3">
                  <c:v>15.02</c:v>
                </c:pt>
                <c:pt idx="4">
                  <c:v>14.73</c:v>
                </c:pt>
                <c:pt idx="5">
                  <c:v>14.99</c:v>
                </c:pt>
                <c:pt idx="6">
                  <c:v>14.71</c:v>
                </c:pt>
                <c:pt idx="7">
                  <c:v>13.94</c:v>
                </c:pt>
                <c:pt idx="8">
                  <c:v>13.94</c:v>
                </c:pt>
                <c:pt idx="9">
                  <c:v>14.7</c:v>
                </c:pt>
                <c:pt idx="10">
                  <c:v>13.47</c:v>
                </c:pt>
                <c:pt idx="11">
                  <c:v>14.05</c:v>
                </c:pt>
              </c:numCache>
            </c:numRef>
          </c:val>
          <c:smooth val="0"/>
          <c:extLst>
            <c:ext xmlns:c16="http://schemas.microsoft.com/office/drawing/2014/chart" uri="{C3380CC4-5D6E-409C-BE32-E72D297353CC}">
              <c16:uniqueId val="{00000002-AD6B-46E3-BB41-7D5A25ADD0C7}"/>
            </c:ext>
          </c:extLst>
        </c:ser>
        <c:ser>
          <c:idx val="3"/>
          <c:order val="3"/>
          <c:tx>
            <c:strRef>
              <c:f>handel!$E$67</c:f>
              <c:strCache>
                <c:ptCount val="1"/>
                <c:pt idx="0">
                  <c:v>Socker och sirap</c:v>
                </c:pt>
              </c:strCache>
            </c:strRef>
          </c:tx>
          <c:spPr>
            <a:ln w="25400" cap="rnd" cmpd="dbl">
              <a:solidFill>
                <a:srgbClr val="07708C"/>
              </a:solidFill>
              <a:round/>
            </a:ln>
            <a:effectLst/>
          </c:spPr>
          <c:marker>
            <c:symbol val="none"/>
          </c:marker>
          <c:cat>
            <c:strRef>
              <c:f>handel!$F$63:$Q$63</c:f>
              <c:strCache>
                <c:ptCount val="12"/>
                <c:pt idx="0">
                  <c:v>2013</c:v>
                </c:pt>
                <c:pt idx="1">
                  <c:v>2014</c:v>
                </c:pt>
                <c:pt idx="2">
                  <c:v>2015</c:v>
                </c:pt>
                <c:pt idx="3">
                  <c:v>2016</c:v>
                </c:pt>
                <c:pt idx="4">
                  <c:v>2017</c:v>
                </c:pt>
                <c:pt idx="5">
                  <c:v>2018</c:v>
                </c:pt>
                <c:pt idx="6">
                  <c:v>2019</c:v>
                </c:pt>
                <c:pt idx="7">
                  <c:v>2020</c:v>
                </c:pt>
                <c:pt idx="8">
                  <c:v>2021</c:v>
                </c:pt>
                <c:pt idx="9">
                  <c:v>2022</c:v>
                </c:pt>
                <c:pt idx="10">
                  <c:v>2023 prel.</c:v>
                </c:pt>
                <c:pt idx="11">
                  <c:v>2024 prel.</c:v>
                </c:pt>
              </c:strCache>
            </c:strRef>
          </c:cat>
          <c:val>
            <c:numRef>
              <c:f>handel!$F$67:$Q$67</c:f>
              <c:numCache>
                <c:formatCode>General</c:formatCode>
                <c:ptCount val="12"/>
                <c:pt idx="0">
                  <c:v>45.28</c:v>
                </c:pt>
                <c:pt idx="1">
                  <c:v>43.21</c:v>
                </c:pt>
                <c:pt idx="2">
                  <c:v>41.31</c:v>
                </c:pt>
                <c:pt idx="3">
                  <c:v>42.8</c:v>
                </c:pt>
                <c:pt idx="4">
                  <c:v>37.520000000000003</c:v>
                </c:pt>
                <c:pt idx="5">
                  <c:v>40.340000000000003</c:v>
                </c:pt>
                <c:pt idx="6">
                  <c:v>38.950000000000003</c:v>
                </c:pt>
                <c:pt idx="7">
                  <c:v>37.07</c:v>
                </c:pt>
                <c:pt idx="8">
                  <c:v>40.479999999999997</c:v>
                </c:pt>
                <c:pt idx="9">
                  <c:v>40.61</c:v>
                </c:pt>
                <c:pt idx="10">
                  <c:v>43.3</c:v>
                </c:pt>
              </c:numCache>
            </c:numRef>
          </c:val>
          <c:smooth val="0"/>
          <c:extLst>
            <c:ext xmlns:c16="http://schemas.microsoft.com/office/drawing/2014/chart" uri="{C3380CC4-5D6E-409C-BE32-E72D297353CC}">
              <c16:uniqueId val="{00000003-AD6B-46E3-BB41-7D5A25ADD0C7}"/>
            </c:ext>
          </c:extLst>
        </c:ser>
        <c:dLbls>
          <c:showLegendKey val="0"/>
          <c:showVal val="0"/>
          <c:showCatName val="0"/>
          <c:showSerName val="0"/>
          <c:showPercent val="0"/>
          <c:showBubbleSize val="0"/>
        </c:dLbls>
        <c:smooth val="0"/>
        <c:axId val="1074040239"/>
        <c:axId val="832429023"/>
      </c:lineChart>
      <c:catAx>
        <c:axId val="10740402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832429023"/>
        <c:crosses val="autoZero"/>
        <c:auto val="1"/>
        <c:lblAlgn val="ctr"/>
        <c:lblOffset val="100"/>
        <c:noMultiLvlLbl val="0"/>
      </c:catAx>
      <c:valAx>
        <c:axId val="83242902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solidFill>
              <a:srgbClr val="D9D9D9"/>
            </a:solid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10740402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extLst/>
  </c:chart>
  <c:spPr>
    <a:noFill/>
    <a:ln w="9525" cap="flat" cmpd="sng" algn="ctr">
      <a:noFill/>
      <a:round/>
    </a:ln>
    <a:effectLst/>
  </c:spPr>
  <c:txPr>
    <a:bodyPr/>
    <a:lstStyle/>
    <a:p>
      <a:pPr>
        <a:defRPr sz="800">
          <a:latin typeface="Arial" panose="020B0604020202020204" pitchFamily="34" charset="0"/>
          <a:cs typeface="Arial" panose="020B0604020202020204" pitchFamily="34" charset="0"/>
        </a:defRPr>
      </a:pPr>
      <a:endParaRPr lang="sv-SE"/>
    </a:p>
  </c:txPr>
  <c:externalData r:id="rId4">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96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sv-SE" sz="1700" b="0" i="0" baseline="0" dirty="0">
                <a:effectLst/>
              </a:rPr>
              <a:t>Sveriges varuimport samt varuexport av livsmedel och levande djur</a:t>
            </a:r>
            <a:endParaRPr lang="sv-SE" sz="1700" dirty="0">
              <a:effectLst/>
            </a:endParaRPr>
          </a:p>
          <a:p>
            <a:pPr>
              <a:defRPr/>
            </a:pPr>
            <a:r>
              <a:rPr lang="sv-SE" sz="1700" b="0" i="0" baseline="0" dirty="0">
                <a:effectLst/>
              </a:rPr>
              <a:t> (miljontal SEK), 2013 − 2024</a:t>
            </a:r>
            <a:endParaRPr lang="sv-SE" sz="1700" dirty="0">
              <a:effectLst/>
            </a:endParaRPr>
          </a:p>
        </c:rich>
      </c:tx>
      <c:overlay val="0"/>
      <c:spPr>
        <a:noFill/>
        <a:ln>
          <a:noFill/>
        </a:ln>
        <a:effectLst/>
      </c:spPr>
      <c:txPr>
        <a:bodyPr rot="0" spcFirstLastPara="1" vertOverflow="ellipsis" vert="horz" wrap="square" anchor="ctr" anchorCtr="1"/>
        <a:lstStyle/>
        <a:p>
          <a:pPr>
            <a:defRPr sz="96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autoTitleDeleted val="0"/>
    <c:plotArea>
      <c:layout>
        <c:manualLayout>
          <c:layoutTarget val="inner"/>
          <c:xMode val="edge"/>
          <c:yMode val="edge"/>
          <c:x val="6.5929636293244637E-2"/>
          <c:y val="0.2541015720214837"/>
          <c:w val="0.90351487868010827"/>
          <c:h val="0.59840110220934473"/>
        </c:manualLayout>
      </c:layout>
      <c:lineChart>
        <c:grouping val="standard"/>
        <c:varyColors val="0"/>
        <c:ser>
          <c:idx val="0"/>
          <c:order val="0"/>
          <c:tx>
            <c:strRef>
              <c:f>HA0201U1!$B$4</c:f>
              <c:strCache>
                <c:ptCount val="1"/>
                <c:pt idx="0">
                  <c:v>Varuimport. Bortfallsjusterat</c:v>
                </c:pt>
              </c:strCache>
            </c:strRef>
          </c:tx>
          <c:spPr>
            <a:ln w="22225" cap="rnd">
              <a:solidFill>
                <a:srgbClr val="2E614C"/>
              </a:solidFill>
              <a:round/>
            </a:ln>
            <a:effectLst/>
          </c:spPr>
          <c:marker>
            <c:symbol val="none"/>
          </c:marker>
          <c:cat>
            <c:strRef>
              <c:f>HA0201U1!$C$3:$N$3</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strCache>
            </c:strRef>
          </c:cat>
          <c:val>
            <c:numRef>
              <c:f>HA0201U1!$C$4:$N$4</c:f>
              <c:numCache>
                <c:formatCode>0</c:formatCode>
                <c:ptCount val="12"/>
                <c:pt idx="0">
                  <c:v>94514346</c:v>
                </c:pt>
                <c:pt idx="1">
                  <c:v>100509342</c:v>
                </c:pt>
                <c:pt idx="2">
                  <c:v>111812893</c:v>
                </c:pt>
                <c:pt idx="3">
                  <c:v>121625302</c:v>
                </c:pt>
                <c:pt idx="4">
                  <c:v>123299976</c:v>
                </c:pt>
                <c:pt idx="5">
                  <c:v>134992377</c:v>
                </c:pt>
                <c:pt idx="6">
                  <c:v>139636015</c:v>
                </c:pt>
                <c:pt idx="7">
                  <c:v>134445781</c:v>
                </c:pt>
                <c:pt idx="8">
                  <c:v>137212511</c:v>
                </c:pt>
                <c:pt idx="9">
                  <c:v>173628918</c:v>
                </c:pt>
                <c:pt idx="10">
                  <c:v>192079041</c:v>
                </c:pt>
                <c:pt idx="11">
                  <c:v>192507428</c:v>
                </c:pt>
              </c:numCache>
            </c:numRef>
          </c:val>
          <c:smooth val="0"/>
          <c:extLst>
            <c:ext xmlns:c16="http://schemas.microsoft.com/office/drawing/2014/chart" uri="{C3380CC4-5D6E-409C-BE32-E72D297353CC}">
              <c16:uniqueId val="{00000000-ABF6-4A51-BD1D-236F78BD5D9B}"/>
            </c:ext>
          </c:extLst>
        </c:ser>
        <c:ser>
          <c:idx val="1"/>
          <c:order val="1"/>
          <c:tx>
            <c:strRef>
              <c:f>HA0201U1!$B$5</c:f>
              <c:strCache>
                <c:ptCount val="1"/>
                <c:pt idx="0">
                  <c:v>Varuexport. Bortfallsjusterat</c:v>
                </c:pt>
              </c:strCache>
            </c:strRef>
          </c:tx>
          <c:spPr>
            <a:ln w="25400" cap="rnd">
              <a:solidFill>
                <a:srgbClr val="07708C"/>
              </a:solidFill>
              <a:prstDash val="sysDash"/>
              <a:round/>
            </a:ln>
            <a:effectLst/>
          </c:spPr>
          <c:marker>
            <c:symbol val="none"/>
          </c:marker>
          <c:cat>
            <c:strRef>
              <c:f>HA0201U1!$C$3:$N$3</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strCache>
            </c:strRef>
          </c:cat>
          <c:val>
            <c:numRef>
              <c:f>HA0201U1!$C$5:$N$5</c:f>
              <c:numCache>
                <c:formatCode>0</c:formatCode>
                <c:ptCount val="12"/>
                <c:pt idx="0">
                  <c:v>53599331</c:v>
                </c:pt>
                <c:pt idx="1">
                  <c:v>58528773</c:v>
                </c:pt>
                <c:pt idx="2">
                  <c:v>63961468</c:v>
                </c:pt>
                <c:pt idx="3">
                  <c:v>71146222</c:v>
                </c:pt>
                <c:pt idx="4">
                  <c:v>71080401</c:v>
                </c:pt>
                <c:pt idx="5">
                  <c:v>78391172</c:v>
                </c:pt>
                <c:pt idx="6">
                  <c:v>82064472</c:v>
                </c:pt>
                <c:pt idx="7">
                  <c:v>82812558</c:v>
                </c:pt>
                <c:pt idx="8">
                  <c:v>86825889</c:v>
                </c:pt>
                <c:pt idx="9">
                  <c:v>110127944</c:v>
                </c:pt>
                <c:pt idx="10">
                  <c:v>122677296</c:v>
                </c:pt>
                <c:pt idx="11">
                  <c:v>119078449</c:v>
                </c:pt>
              </c:numCache>
            </c:numRef>
          </c:val>
          <c:smooth val="0"/>
          <c:extLst>
            <c:ext xmlns:c16="http://schemas.microsoft.com/office/drawing/2014/chart" uri="{C3380CC4-5D6E-409C-BE32-E72D297353CC}">
              <c16:uniqueId val="{00000001-ABF6-4A51-BD1D-236F78BD5D9B}"/>
            </c:ext>
          </c:extLst>
        </c:ser>
        <c:dLbls>
          <c:showLegendKey val="0"/>
          <c:showVal val="0"/>
          <c:showCatName val="0"/>
          <c:showSerName val="0"/>
          <c:showPercent val="0"/>
          <c:showBubbleSize val="0"/>
        </c:dLbls>
        <c:smooth val="0"/>
        <c:axId val="1074040239"/>
        <c:axId val="832429023"/>
      </c:lineChart>
      <c:catAx>
        <c:axId val="10740402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832429023"/>
        <c:crosses val="autoZero"/>
        <c:auto val="1"/>
        <c:lblAlgn val="ctr"/>
        <c:lblOffset val="100"/>
        <c:noMultiLvlLbl val="0"/>
      </c:catAx>
      <c:valAx>
        <c:axId val="83242902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solidFill>
              <a:srgbClr val="D9D9D9"/>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074040239"/>
        <c:crosses val="autoZero"/>
        <c:crossBetween val="between"/>
        <c:dispUnits>
          <c:builtInUnit val="millions"/>
        </c:dispUnits>
      </c:valAx>
      <c:spPr>
        <a:noFill/>
        <a:ln>
          <a:noFill/>
        </a:ln>
        <a:effectLst/>
      </c:spPr>
    </c:plotArea>
    <c:legend>
      <c:legendPos val="b"/>
      <c:layout>
        <c:manualLayout>
          <c:xMode val="edge"/>
          <c:yMode val="edge"/>
          <c:x val="9.1009453694884848E-2"/>
          <c:y val="0.95008102453605192"/>
          <c:w val="0.81798109261023033"/>
          <c:h val="4.99189754639481E-2"/>
        </c:manualLayout>
      </c:layout>
      <c:overlay val="0"/>
      <c:spPr>
        <a:noFill/>
        <a:ln>
          <a:noFill/>
        </a:ln>
        <a:effectLst/>
      </c:spPr>
      <c:txPr>
        <a:bodyPr rot="0" spcFirstLastPara="1" vertOverflow="ellipsis" vert="horz" wrap="square" anchor="ctr" anchorCtr="1"/>
        <a:lstStyle/>
        <a:p>
          <a:pPr>
            <a:defRPr sz="8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extLst/>
  </c:chart>
  <c:spPr>
    <a:solidFill>
      <a:srgbClr val="F5F1E7"/>
    </a:solidFill>
    <a:ln w="9525" cap="flat" cmpd="sng" algn="ctr">
      <a:noFill/>
      <a:round/>
    </a:ln>
    <a:effectLst/>
  </c:spPr>
  <c:txPr>
    <a:bodyPr/>
    <a:lstStyle/>
    <a:p>
      <a:pPr>
        <a:defRPr sz="800">
          <a:latin typeface="Arial" panose="020B0604020202020204" pitchFamily="34" charset="0"/>
          <a:cs typeface="Arial" panose="020B0604020202020204" pitchFamily="34" charset="0"/>
        </a:defRPr>
      </a:pPr>
      <a:endParaRPr lang="sv-SE"/>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1600" b="0" i="0" baseline="0">
                <a:solidFill>
                  <a:schemeClr val="tx1"/>
                </a:solidFill>
                <a:effectLst/>
              </a:rPr>
              <a:t>Andel företag per storleksgrupp åkermark 2024, procent</a:t>
            </a:r>
            <a:endParaRPr lang="sv-SE" sz="1600">
              <a:solidFill>
                <a:schemeClr val="tx1"/>
              </a:solidFill>
              <a:effectLst/>
            </a:endParaRPr>
          </a:p>
        </c:rich>
      </c:tx>
      <c:layout>
        <c:manualLayout>
          <c:xMode val="edge"/>
          <c:yMode val="edge"/>
          <c:x val="0.11115323854660347"/>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manualLayout>
          <c:layoutTarget val="inner"/>
          <c:xMode val="edge"/>
          <c:yMode val="edge"/>
          <c:x val="0.27523450318059361"/>
          <c:y val="0.23432753685245539"/>
          <c:w val="0.42417201242650521"/>
          <c:h val="0.7656723399560289"/>
        </c:manualLayout>
      </c:layout>
      <c:pieChart>
        <c:varyColors val="1"/>
        <c:ser>
          <c:idx val="0"/>
          <c:order val="0"/>
          <c:tx>
            <c:strRef>
              <c:f>företag!$C$1</c:f>
              <c:strCache>
                <c:ptCount val="1"/>
                <c:pt idx="0">
                  <c:v>Antal företag</c:v>
                </c:pt>
              </c:strCache>
            </c:strRef>
          </c:tx>
          <c:spPr>
            <a:ln w="28575"/>
          </c:spPr>
          <c:dPt>
            <c:idx val="0"/>
            <c:bubble3D val="0"/>
            <c:spPr>
              <a:solidFill>
                <a:schemeClr val="accent1"/>
              </a:solidFill>
              <a:ln w="28575">
                <a:solidFill>
                  <a:schemeClr val="lt1"/>
                </a:solidFill>
              </a:ln>
              <a:effectLst/>
            </c:spPr>
            <c:extLst>
              <c:ext xmlns:c16="http://schemas.microsoft.com/office/drawing/2014/chart" uri="{C3380CC4-5D6E-409C-BE32-E72D297353CC}">
                <c16:uniqueId val="{00000001-1EB4-4B75-92C2-EBD87A20516F}"/>
              </c:ext>
            </c:extLst>
          </c:dPt>
          <c:dPt>
            <c:idx val="1"/>
            <c:bubble3D val="0"/>
            <c:spPr>
              <a:pattFill prst="dkHorz">
                <a:fgClr>
                  <a:srgbClr val="07708C"/>
                </a:fgClr>
                <a:bgClr>
                  <a:srgbClr val="7FC1D4"/>
                </a:bgClr>
              </a:pattFill>
              <a:ln w="28575">
                <a:solidFill>
                  <a:schemeClr val="lt1"/>
                </a:solidFill>
              </a:ln>
              <a:effectLst/>
            </c:spPr>
            <c:extLst>
              <c:ext xmlns:c16="http://schemas.microsoft.com/office/drawing/2014/chart" uri="{C3380CC4-5D6E-409C-BE32-E72D297353CC}">
                <c16:uniqueId val="{00000003-1EB4-4B75-92C2-EBD87A20516F}"/>
              </c:ext>
            </c:extLst>
          </c:dPt>
          <c:dPt>
            <c:idx val="2"/>
            <c:bubble3D val="0"/>
            <c:spPr>
              <a:solidFill>
                <a:srgbClr val="514939"/>
              </a:solidFill>
              <a:ln w="28575">
                <a:solidFill>
                  <a:schemeClr val="lt1"/>
                </a:solidFill>
              </a:ln>
              <a:effectLst/>
            </c:spPr>
            <c:extLst>
              <c:ext xmlns:c16="http://schemas.microsoft.com/office/drawing/2014/chart" uri="{C3380CC4-5D6E-409C-BE32-E72D297353CC}">
                <c16:uniqueId val="{00000005-1EB4-4B75-92C2-EBD87A20516F}"/>
              </c:ext>
            </c:extLst>
          </c:dPt>
          <c:dPt>
            <c:idx val="3"/>
            <c:bubble3D val="0"/>
            <c:spPr>
              <a:pattFill prst="wdUpDiag">
                <a:fgClr>
                  <a:srgbClr val="2E614C"/>
                </a:fgClr>
                <a:bgClr>
                  <a:srgbClr val="67A073"/>
                </a:bgClr>
              </a:pattFill>
              <a:ln w="28575">
                <a:solidFill>
                  <a:schemeClr val="lt1"/>
                </a:solidFill>
              </a:ln>
              <a:effectLst/>
            </c:spPr>
            <c:extLst>
              <c:ext xmlns:c16="http://schemas.microsoft.com/office/drawing/2014/chart" uri="{C3380CC4-5D6E-409C-BE32-E72D297353CC}">
                <c16:uniqueId val="{00000007-1EB4-4B75-92C2-EBD87A20516F}"/>
              </c:ext>
            </c:extLst>
          </c:dPt>
          <c:dPt>
            <c:idx val="4"/>
            <c:bubble3D val="0"/>
            <c:spPr>
              <a:solidFill>
                <a:srgbClr val="07708C"/>
              </a:solidFill>
              <a:ln w="28575">
                <a:solidFill>
                  <a:schemeClr val="lt1"/>
                </a:solidFill>
              </a:ln>
              <a:effectLst/>
            </c:spPr>
            <c:extLst>
              <c:ext xmlns:c16="http://schemas.microsoft.com/office/drawing/2014/chart" uri="{C3380CC4-5D6E-409C-BE32-E72D297353CC}">
                <c16:uniqueId val="{00000009-1EB4-4B75-92C2-EBD87A20516F}"/>
              </c:ext>
            </c:extLst>
          </c:dPt>
          <c:dLbls>
            <c:dLbl>
              <c:idx val="0"/>
              <c:layout>
                <c:manualLayout>
                  <c:x val="1.9667873269395827E-2"/>
                  <c:y val="-5.369618827857998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EB4-4B75-92C2-EBD87A20516F}"/>
                </c:ext>
              </c:extLst>
            </c:dLbl>
            <c:dLbl>
              <c:idx val="1"/>
              <c:layout>
                <c:manualLayout>
                  <c:x val="-0.13211852072993246"/>
                  <c:y val="-8.785498489425981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EB4-4B75-92C2-EBD87A20516F}"/>
                </c:ext>
              </c:extLst>
            </c:dLbl>
            <c:dLbl>
              <c:idx val="2"/>
              <c:layout>
                <c:manualLayout>
                  <c:x val="1.3321391698075655E-2"/>
                  <c:y val="-1.887416640895718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EB4-4B75-92C2-EBD87A20516F}"/>
                </c:ext>
              </c:extLst>
            </c:dLbl>
            <c:dLbl>
              <c:idx val="3"/>
              <c:layout>
                <c:manualLayout>
                  <c:x val="-1.4304461942257218E-2"/>
                  <c:y val="-3.194075060859084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1EB4-4B75-92C2-EBD87A20516F}"/>
                </c:ext>
              </c:extLst>
            </c:dLbl>
            <c:dLbl>
              <c:idx val="4"/>
              <c:layout>
                <c:manualLayout>
                  <c:x val="-6.4737968180517719E-2"/>
                  <c:y val="2.5738912545297397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1EB4-4B75-92C2-EBD87A20516F}"/>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företag!$A$2:$A$6</c:f>
              <c:strCache>
                <c:ptCount val="5"/>
                <c:pt idx="0">
                  <c:v>0-10 ha</c:v>
                </c:pt>
                <c:pt idx="1">
                  <c:v>10,1-30,0 ha</c:v>
                </c:pt>
                <c:pt idx="2">
                  <c:v>30,1-50,0 ha</c:v>
                </c:pt>
                <c:pt idx="3">
                  <c:v>50,1-100,0 ha</c:v>
                </c:pt>
                <c:pt idx="4">
                  <c:v>100,1- ha</c:v>
                </c:pt>
              </c:strCache>
            </c:strRef>
          </c:cat>
          <c:val>
            <c:numRef>
              <c:f>företag!$C$2:$C$6</c:f>
              <c:numCache>
                <c:formatCode>General</c:formatCode>
                <c:ptCount val="5"/>
                <c:pt idx="0">
                  <c:v>25258</c:v>
                </c:pt>
                <c:pt idx="1">
                  <c:v>13784</c:v>
                </c:pt>
                <c:pt idx="2">
                  <c:v>4494</c:v>
                </c:pt>
                <c:pt idx="3">
                  <c:v>5128</c:v>
                </c:pt>
                <c:pt idx="4">
                  <c:v>6736</c:v>
                </c:pt>
              </c:numCache>
            </c:numRef>
          </c:val>
          <c:extLst>
            <c:ext xmlns:c16="http://schemas.microsoft.com/office/drawing/2014/chart" uri="{C3380CC4-5D6E-409C-BE32-E72D297353CC}">
              <c16:uniqueId val="{0000000A-1EB4-4B75-92C2-EBD87A20516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8F6E8"/>
    </a:solidFill>
    <a:ln w="9525" cap="flat" cmpd="sng" algn="ctr">
      <a:noFill/>
      <a:round/>
    </a:ln>
    <a:effectLst/>
  </c:spPr>
  <c:txPr>
    <a:bodyPr/>
    <a:lstStyle/>
    <a:p>
      <a:pPr>
        <a:defRPr/>
      </a:pPr>
      <a:endParaRPr lang="sv-SE"/>
    </a:p>
  </c:txPr>
  <c:externalData r:id="rId3">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0" i="0" u="none" strike="noStrike" kern="1200" spc="0" baseline="0">
                <a:solidFill>
                  <a:schemeClr val="tx1"/>
                </a:solidFill>
                <a:latin typeface="+mn-lt"/>
                <a:ea typeface="+mn-ea"/>
                <a:cs typeface="+mn-cs"/>
              </a:defRPr>
            </a:pPr>
            <a:r>
              <a:rPr lang="en-US" dirty="0">
                <a:solidFill>
                  <a:schemeClr val="tx1"/>
                </a:solidFill>
              </a:rPr>
              <a:t>Produktion och konsumtion av kött (1</a:t>
            </a:r>
            <a:r>
              <a:rPr lang="en-US" baseline="0" dirty="0">
                <a:solidFill>
                  <a:schemeClr val="tx1"/>
                </a:solidFill>
              </a:rPr>
              <a:t> 000 ton), </a:t>
            </a:r>
            <a:r>
              <a:rPr lang="en-US" dirty="0">
                <a:solidFill>
                  <a:schemeClr val="tx1"/>
                </a:solidFill>
              </a:rPr>
              <a:t>2024</a:t>
            </a:r>
          </a:p>
        </c:rich>
      </c:tx>
      <c:layout>
        <c:manualLayout>
          <c:xMode val="edge"/>
          <c:yMode val="edge"/>
          <c:x val="8.4293793451244534E-2"/>
          <c:y val="2.2239666957148907E-2"/>
        </c:manualLayout>
      </c:layout>
      <c:overlay val="0"/>
      <c:spPr>
        <a:noFill/>
        <a:ln>
          <a:noFill/>
        </a:ln>
        <a:effectLst/>
      </c:spPr>
      <c:txPr>
        <a:bodyPr rot="0" spcFirstLastPara="1" vertOverflow="ellipsis" vert="horz" wrap="square" anchor="ctr" anchorCtr="1"/>
        <a:lstStyle/>
        <a:p>
          <a:pPr algn="ctr">
            <a:defRPr sz="1400" b="0" i="0" u="none" strike="noStrike" kern="1200" spc="0" baseline="0">
              <a:solidFill>
                <a:schemeClr val="tx1"/>
              </a:solidFill>
              <a:latin typeface="+mn-lt"/>
              <a:ea typeface="+mn-ea"/>
              <a:cs typeface="+mn-cs"/>
            </a:defRPr>
          </a:pPr>
          <a:endParaRPr lang="sv-SE"/>
        </a:p>
      </c:txPr>
    </c:title>
    <c:autoTitleDeleted val="0"/>
    <c:plotArea>
      <c:layout/>
      <c:barChart>
        <c:barDir val="bar"/>
        <c:grouping val="clustered"/>
        <c:varyColors val="0"/>
        <c:ser>
          <c:idx val="0"/>
          <c:order val="0"/>
          <c:tx>
            <c:strRef>
              <c:f>Marknadsandel!$BH$41</c:f>
              <c:strCache>
                <c:ptCount val="1"/>
                <c:pt idx="0">
                  <c:v>2024</c:v>
                </c:pt>
              </c:strCache>
            </c:strRef>
          </c:tx>
          <c:spPr>
            <a:solidFill>
              <a:srgbClr val="07708C"/>
            </a:solidFill>
            <a:ln>
              <a:solidFill>
                <a:srgbClr val="07708C"/>
              </a:solidFill>
            </a:ln>
            <a:effectLst/>
          </c:spPr>
          <c:invertIfNegative val="0"/>
          <c:dPt>
            <c:idx val="0"/>
            <c:invertIfNegative val="0"/>
            <c:bubble3D val="0"/>
            <c:spPr>
              <a:solidFill>
                <a:srgbClr val="07708C"/>
              </a:solidFill>
              <a:ln>
                <a:solidFill>
                  <a:srgbClr val="07708C"/>
                </a:solidFill>
              </a:ln>
              <a:effectLst/>
            </c:spPr>
            <c:extLst>
              <c:ext xmlns:c16="http://schemas.microsoft.com/office/drawing/2014/chart" uri="{C3380CC4-5D6E-409C-BE32-E72D297353CC}">
                <c16:uniqueId val="{00000001-5CE4-438C-B825-3DEFA796EC0F}"/>
              </c:ext>
            </c:extLst>
          </c:dPt>
          <c:dPt>
            <c:idx val="1"/>
            <c:invertIfNegative val="0"/>
            <c:bubble3D val="0"/>
            <c:spPr>
              <a:solidFill>
                <a:srgbClr val="7FC1D4"/>
              </a:solidFill>
              <a:ln>
                <a:solidFill>
                  <a:srgbClr val="07708C"/>
                </a:solidFill>
              </a:ln>
              <a:effectLst/>
            </c:spPr>
            <c:extLst>
              <c:ext xmlns:c16="http://schemas.microsoft.com/office/drawing/2014/chart" uri="{C3380CC4-5D6E-409C-BE32-E72D297353CC}">
                <c16:uniqueId val="{00000003-5CE4-438C-B825-3DEFA796EC0F}"/>
              </c:ext>
            </c:extLst>
          </c:dPt>
          <c:dPt>
            <c:idx val="2"/>
            <c:invertIfNegative val="0"/>
            <c:bubble3D val="0"/>
            <c:spPr>
              <a:solidFill>
                <a:srgbClr val="07708C"/>
              </a:solidFill>
              <a:ln>
                <a:solidFill>
                  <a:srgbClr val="07708C"/>
                </a:solidFill>
              </a:ln>
              <a:effectLst/>
            </c:spPr>
            <c:extLst>
              <c:ext xmlns:c16="http://schemas.microsoft.com/office/drawing/2014/chart" uri="{C3380CC4-5D6E-409C-BE32-E72D297353CC}">
                <c16:uniqueId val="{00000005-5CE4-438C-B825-3DEFA796EC0F}"/>
              </c:ext>
            </c:extLst>
          </c:dPt>
          <c:dPt>
            <c:idx val="3"/>
            <c:invertIfNegative val="0"/>
            <c:bubble3D val="0"/>
            <c:spPr>
              <a:solidFill>
                <a:srgbClr val="7FC1D4"/>
              </a:solidFill>
              <a:ln>
                <a:solidFill>
                  <a:srgbClr val="07708C"/>
                </a:solidFill>
              </a:ln>
              <a:effectLst/>
            </c:spPr>
            <c:extLst>
              <c:ext xmlns:c16="http://schemas.microsoft.com/office/drawing/2014/chart" uri="{C3380CC4-5D6E-409C-BE32-E72D297353CC}">
                <c16:uniqueId val="{00000007-5CE4-438C-B825-3DEFA796EC0F}"/>
              </c:ext>
            </c:extLst>
          </c:dPt>
          <c:dPt>
            <c:idx val="4"/>
            <c:invertIfNegative val="0"/>
            <c:bubble3D val="0"/>
            <c:spPr>
              <a:solidFill>
                <a:srgbClr val="07708C"/>
              </a:solidFill>
              <a:ln>
                <a:solidFill>
                  <a:srgbClr val="07708C"/>
                </a:solidFill>
              </a:ln>
              <a:effectLst/>
            </c:spPr>
            <c:extLst>
              <c:ext xmlns:c16="http://schemas.microsoft.com/office/drawing/2014/chart" uri="{C3380CC4-5D6E-409C-BE32-E72D297353CC}">
                <c16:uniqueId val="{00000009-5CE4-438C-B825-3DEFA796EC0F}"/>
              </c:ext>
            </c:extLst>
          </c:dPt>
          <c:dPt>
            <c:idx val="5"/>
            <c:invertIfNegative val="0"/>
            <c:bubble3D val="0"/>
            <c:spPr>
              <a:solidFill>
                <a:srgbClr val="7FC1D4"/>
              </a:solidFill>
              <a:ln>
                <a:solidFill>
                  <a:srgbClr val="07708C"/>
                </a:solidFill>
              </a:ln>
              <a:effectLst/>
            </c:spPr>
            <c:extLst>
              <c:ext xmlns:c16="http://schemas.microsoft.com/office/drawing/2014/chart" uri="{C3380CC4-5D6E-409C-BE32-E72D297353CC}">
                <c16:uniqueId val="{0000000B-5CE4-438C-B825-3DEFA796EC0F}"/>
              </c:ext>
            </c:extLst>
          </c:dPt>
          <c:dPt>
            <c:idx val="6"/>
            <c:invertIfNegative val="0"/>
            <c:bubble3D val="0"/>
            <c:spPr>
              <a:solidFill>
                <a:srgbClr val="07708C"/>
              </a:solidFill>
              <a:ln>
                <a:solidFill>
                  <a:srgbClr val="07708C"/>
                </a:solidFill>
              </a:ln>
              <a:effectLst/>
            </c:spPr>
            <c:extLst>
              <c:ext xmlns:c16="http://schemas.microsoft.com/office/drawing/2014/chart" uri="{C3380CC4-5D6E-409C-BE32-E72D297353CC}">
                <c16:uniqueId val="{0000000D-5CE4-438C-B825-3DEFA796EC0F}"/>
              </c:ext>
            </c:extLst>
          </c:dPt>
          <c:dPt>
            <c:idx val="7"/>
            <c:invertIfNegative val="0"/>
            <c:bubble3D val="0"/>
            <c:spPr>
              <a:solidFill>
                <a:srgbClr val="7FC1D4"/>
              </a:solidFill>
              <a:ln>
                <a:solidFill>
                  <a:srgbClr val="07708C"/>
                </a:solidFill>
              </a:ln>
              <a:effectLst/>
            </c:spPr>
            <c:extLst>
              <c:ext xmlns:c16="http://schemas.microsoft.com/office/drawing/2014/chart" uri="{C3380CC4-5D6E-409C-BE32-E72D297353CC}">
                <c16:uniqueId val="{0000000F-5CE4-438C-B825-3DEFA796EC0F}"/>
              </c:ext>
            </c:extLst>
          </c:dPt>
          <c:dLbls>
            <c:numFmt formatCode="#,##0" sourceLinked="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Marknadsandel!$AK$42:$AL$49</c:f>
              <c:multiLvlStrCache>
                <c:ptCount val="8"/>
                <c:lvl>
                  <c:pt idx="0">
                    <c:v>Produktion</c:v>
                  </c:pt>
                  <c:pt idx="1">
                    <c:v>Konsumtion</c:v>
                  </c:pt>
                  <c:pt idx="2">
                    <c:v>Produktion</c:v>
                  </c:pt>
                  <c:pt idx="3">
                    <c:v>Konsumtion</c:v>
                  </c:pt>
                  <c:pt idx="4">
                    <c:v>Produktion</c:v>
                  </c:pt>
                  <c:pt idx="5">
                    <c:v>Konsumtion</c:v>
                  </c:pt>
                  <c:pt idx="6">
                    <c:v>Produktion</c:v>
                  </c:pt>
                  <c:pt idx="7">
                    <c:v>Konsumtion</c:v>
                  </c:pt>
                </c:lvl>
                <c:lvl>
                  <c:pt idx="0">
                    <c:v>Nötkött</c:v>
                  </c:pt>
                  <c:pt idx="2">
                    <c:v>Griskött</c:v>
                  </c:pt>
                  <c:pt idx="4">
                    <c:v>Fårkött</c:v>
                  </c:pt>
                  <c:pt idx="6">
                    <c:v>Fjäderfäkött</c:v>
                  </c:pt>
                </c:lvl>
              </c:multiLvlStrCache>
            </c:multiLvlStrRef>
          </c:cat>
          <c:val>
            <c:numRef>
              <c:f>Marknadsandel!$BH$42:$BH$49</c:f>
              <c:numCache>
                <c:formatCode>General</c:formatCode>
                <c:ptCount val="8"/>
                <c:pt idx="0">
                  <c:v>139</c:v>
                </c:pt>
                <c:pt idx="1">
                  <c:v>246</c:v>
                </c:pt>
                <c:pt idx="2">
                  <c:v>245.7</c:v>
                </c:pt>
                <c:pt idx="3">
                  <c:v>302.39999999999998</c:v>
                </c:pt>
                <c:pt idx="4">
                  <c:v>4.2</c:v>
                </c:pt>
                <c:pt idx="5">
                  <c:v>16.5</c:v>
                </c:pt>
                <c:pt idx="6">
                  <c:v>182.1</c:v>
                </c:pt>
                <c:pt idx="7">
                  <c:v>254.6</c:v>
                </c:pt>
              </c:numCache>
            </c:numRef>
          </c:val>
          <c:extLst>
            <c:ext xmlns:c16="http://schemas.microsoft.com/office/drawing/2014/chart" uri="{C3380CC4-5D6E-409C-BE32-E72D297353CC}">
              <c16:uniqueId val="{00000010-5CE4-438C-B825-3DEFA796EC0F}"/>
            </c:ext>
          </c:extLst>
        </c:ser>
        <c:dLbls>
          <c:showLegendKey val="0"/>
          <c:showVal val="0"/>
          <c:showCatName val="0"/>
          <c:showSerName val="0"/>
          <c:showPercent val="0"/>
          <c:showBubbleSize val="0"/>
        </c:dLbls>
        <c:gapWidth val="100"/>
        <c:overlap val="-50"/>
        <c:axId val="585102488"/>
        <c:axId val="585103472"/>
      </c:barChart>
      <c:catAx>
        <c:axId val="5851024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585103472"/>
        <c:crosses val="autoZero"/>
        <c:auto val="1"/>
        <c:lblAlgn val="ctr"/>
        <c:lblOffset val="100"/>
        <c:noMultiLvlLbl val="0"/>
      </c:catAx>
      <c:valAx>
        <c:axId val="585103472"/>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58510248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t" anchorCtr="0"/>
          <a:lstStyle/>
          <a:p>
            <a:pPr>
              <a:defRPr sz="1400" b="0" i="0" u="none" strike="noStrike" kern="1200" spc="0" baseline="0">
                <a:solidFill>
                  <a:sysClr val="windowText" lastClr="000000"/>
                </a:solidFill>
                <a:latin typeface="+mn-lt"/>
                <a:ea typeface="+mn-ea"/>
                <a:cs typeface="+mn-cs"/>
              </a:defRPr>
            </a:pPr>
            <a:r>
              <a:rPr lang="sv-SE" sz="1700" noProof="0" dirty="0"/>
              <a:t>Produktion</a:t>
            </a:r>
            <a:r>
              <a:rPr lang="en-US" sz="1700" dirty="0"/>
              <a:t> och konsumtion av </a:t>
            </a:r>
            <a:r>
              <a:rPr lang="en-US" sz="1700" dirty="0" err="1"/>
              <a:t>mejeriprodukter</a:t>
            </a:r>
            <a:r>
              <a:rPr lang="en-US" sz="1700" dirty="0"/>
              <a:t> (</a:t>
            </a:r>
            <a:r>
              <a:rPr lang="en-US" sz="1700" dirty="0" err="1"/>
              <a:t>mjölkekvivalenter</a:t>
            </a:r>
            <a:r>
              <a:rPr lang="en-US" sz="1700" dirty="0"/>
              <a:t>)</a:t>
            </a:r>
            <a:r>
              <a:rPr lang="en-US" sz="1700" baseline="0" dirty="0"/>
              <a:t>, ägg och </a:t>
            </a:r>
            <a:r>
              <a:rPr lang="sv-SE" sz="1700" baseline="0" noProof="0" dirty="0"/>
              <a:t>potatis</a:t>
            </a:r>
            <a:r>
              <a:rPr lang="en-US" sz="1700" baseline="0" dirty="0"/>
              <a:t> (1 000 ton), </a:t>
            </a:r>
            <a:r>
              <a:rPr lang="en-US" sz="1700" dirty="0"/>
              <a:t>2024</a:t>
            </a:r>
          </a:p>
        </c:rich>
      </c:tx>
      <c:layout>
        <c:manualLayout>
          <c:xMode val="edge"/>
          <c:yMode val="edge"/>
          <c:x val="8.6634899945512225E-2"/>
          <c:y val="3.1129438694669958E-3"/>
        </c:manualLayout>
      </c:layout>
      <c:overlay val="0"/>
      <c:spPr>
        <a:noFill/>
        <a:ln>
          <a:noFill/>
        </a:ln>
        <a:effectLst/>
      </c:spPr>
      <c:txPr>
        <a:bodyPr rot="0" spcFirstLastPara="1" vertOverflow="ellipsis" vert="horz" wrap="square" anchor="t" anchorCtr="0"/>
        <a:lstStyle/>
        <a:p>
          <a:pPr>
            <a:defRPr sz="1400" b="0" i="0" u="none" strike="noStrike" kern="1200" spc="0" baseline="0">
              <a:solidFill>
                <a:sysClr val="windowText" lastClr="000000"/>
              </a:solidFill>
              <a:latin typeface="+mn-lt"/>
              <a:ea typeface="+mn-ea"/>
              <a:cs typeface="+mn-cs"/>
            </a:defRPr>
          </a:pPr>
          <a:endParaRPr lang="sv-SE"/>
        </a:p>
      </c:txPr>
    </c:title>
    <c:autoTitleDeleted val="0"/>
    <c:plotArea>
      <c:layout/>
      <c:barChart>
        <c:barDir val="bar"/>
        <c:grouping val="clustered"/>
        <c:varyColors val="0"/>
        <c:ser>
          <c:idx val="0"/>
          <c:order val="0"/>
          <c:tx>
            <c:strRef>
              <c:f>Marknadsandel!$BH$19</c:f>
              <c:strCache>
                <c:ptCount val="1"/>
                <c:pt idx="0">
                  <c:v>2024</c:v>
                </c:pt>
              </c:strCache>
            </c:strRef>
          </c:tx>
          <c:spPr>
            <a:solidFill>
              <a:srgbClr val="07708C"/>
            </a:solidFill>
            <a:ln>
              <a:noFill/>
            </a:ln>
            <a:effectLst/>
          </c:spPr>
          <c:invertIfNegative val="0"/>
          <c:dPt>
            <c:idx val="0"/>
            <c:invertIfNegative val="0"/>
            <c:bubble3D val="0"/>
            <c:spPr>
              <a:solidFill>
                <a:srgbClr val="07708C"/>
              </a:solidFill>
              <a:ln>
                <a:solidFill>
                  <a:srgbClr val="07708C"/>
                </a:solidFill>
              </a:ln>
              <a:effectLst/>
            </c:spPr>
            <c:extLst>
              <c:ext xmlns:c16="http://schemas.microsoft.com/office/drawing/2014/chart" uri="{C3380CC4-5D6E-409C-BE32-E72D297353CC}">
                <c16:uniqueId val="{00000001-C58A-41CA-B725-710C89F18516}"/>
              </c:ext>
            </c:extLst>
          </c:dPt>
          <c:dPt>
            <c:idx val="1"/>
            <c:invertIfNegative val="0"/>
            <c:bubble3D val="0"/>
            <c:spPr>
              <a:solidFill>
                <a:srgbClr val="7FC1D4"/>
              </a:solidFill>
              <a:ln>
                <a:solidFill>
                  <a:srgbClr val="07708C"/>
                </a:solidFill>
              </a:ln>
              <a:effectLst/>
            </c:spPr>
            <c:extLst>
              <c:ext xmlns:c16="http://schemas.microsoft.com/office/drawing/2014/chart" uri="{C3380CC4-5D6E-409C-BE32-E72D297353CC}">
                <c16:uniqueId val="{00000003-C58A-41CA-B725-710C89F18516}"/>
              </c:ext>
            </c:extLst>
          </c:dPt>
          <c:dPt>
            <c:idx val="2"/>
            <c:invertIfNegative val="0"/>
            <c:bubble3D val="0"/>
            <c:spPr>
              <a:solidFill>
                <a:srgbClr val="07708C"/>
              </a:solidFill>
              <a:ln>
                <a:noFill/>
              </a:ln>
              <a:effectLst/>
            </c:spPr>
            <c:extLst>
              <c:ext xmlns:c16="http://schemas.microsoft.com/office/drawing/2014/chart" uri="{C3380CC4-5D6E-409C-BE32-E72D297353CC}">
                <c16:uniqueId val="{00000005-C58A-41CA-B725-710C89F18516}"/>
              </c:ext>
            </c:extLst>
          </c:dPt>
          <c:dPt>
            <c:idx val="3"/>
            <c:invertIfNegative val="0"/>
            <c:bubble3D val="0"/>
            <c:spPr>
              <a:solidFill>
                <a:srgbClr val="7FC1D4"/>
              </a:solidFill>
              <a:ln>
                <a:solidFill>
                  <a:srgbClr val="07708C"/>
                </a:solidFill>
              </a:ln>
              <a:effectLst/>
            </c:spPr>
            <c:extLst>
              <c:ext xmlns:c16="http://schemas.microsoft.com/office/drawing/2014/chart" uri="{C3380CC4-5D6E-409C-BE32-E72D297353CC}">
                <c16:uniqueId val="{00000007-C58A-41CA-B725-710C89F18516}"/>
              </c:ext>
            </c:extLst>
          </c:dPt>
          <c:dPt>
            <c:idx val="4"/>
            <c:invertIfNegative val="0"/>
            <c:bubble3D val="0"/>
            <c:spPr>
              <a:solidFill>
                <a:srgbClr val="07708C"/>
              </a:solidFill>
              <a:ln>
                <a:solidFill>
                  <a:srgbClr val="07708C"/>
                </a:solidFill>
              </a:ln>
              <a:effectLst/>
            </c:spPr>
            <c:extLst>
              <c:ext xmlns:c16="http://schemas.microsoft.com/office/drawing/2014/chart" uri="{C3380CC4-5D6E-409C-BE32-E72D297353CC}">
                <c16:uniqueId val="{00000009-C58A-41CA-B725-710C89F18516}"/>
              </c:ext>
            </c:extLst>
          </c:dPt>
          <c:dPt>
            <c:idx val="5"/>
            <c:invertIfNegative val="0"/>
            <c:bubble3D val="0"/>
            <c:spPr>
              <a:solidFill>
                <a:srgbClr val="7FC1D4"/>
              </a:solidFill>
              <a:ln>
                <a:solidFill>
                  <a:srgbClr val="07708C"/>
                </a:solidFill>
              </a:ln>
              <a:effectLst/>
            </c:spPr>
            <c:extLst>
              <c:ext xmlns:c16="http://schemas.microsoft.com/office/drawing/2014/chart" uri="{C3380CC4-5D6E-409C-BE32-E72D297353CC}">
                <c16:uniqueId val="{0000000B-C58A-41CA-B725-710C89F18516}"/>
              </c:ext>
            </c:extLst>
          </c:dPt>
          <c:dLbls>
            <c:numFmt formatCode="#,##0" sourceLinked="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(Marknadsandel!$AK$20:$AL$23,Marknadsandel!$AK$26:$AL$27)</c:f>
              <c:multiLvlStrCache>
                <c:ptCount val="6"/>
                <c:lvl>
                  <c:pt idx="0">
                    <c:v>Produktion</c:v>
                  </c:pt>
                  <c:pt idx="1">
                    <c:v>Konsumtion</c:v>
                  </c:pt>
                  <c:pt idx="2">
                    <c:v>Produktion</c:v>
                  </c:pt>
                  <c:pt idx="3">
                    <c:v>Konsumtion</c:v>
                  </c:pt>
                  <c:pt idx="4">
                    <c:v>Produktion</c:v>
                  </c:pt>
                  <c:pt idx="5">
                    <c:v>Konsumtion</c:v>
                  </c:pt>
                </c:lvl>
                <c:lvl>
                  <c:pt idx="0">
                    <c:v>Mjölkprodukter</c:v>
                  </c:pt>
                  <c:pt idx="2">
                    <c:v>Ägg</c:v>
                  </c:pt>
                  <c:pt idx="4">
                    <c:v>Matpotatis</c:v>
                  </c:pt>
                </c:lvl>
              </c:multiLvlStrCache>
            </c:multiLvlStrRef>
          </c:cat>
          <c:val>
            <c:numRef>
              <c:f>(Marknadsandel!$BH$20:$BH$23,Marknadsandel!$BH$26:$BH$27)</c:f>
              <c:numCache>
                <c:formatCode>0</c:formatCode>
                <c:ptCount val="6"/>
                <c:pt idx="0">
                  <c:v>2582</c:v>
                </c:pt>
                <c:pt idx="1">
                  <c:v>3961</c:v>
                </c:pt>
                <c:pt idx="2">
                  <c:v>130</c:v>
                </c:pt>
                <c:pt idx="3">
                  <c:v>148.5</c:v>
                </c:pt>
                <c:pt idx="4">
                  <c:v>459</c:v>
                </c:pt>
                <c:pt idx="5">
                  <c:v>876</c:v>
                </c:pt>
              </c:numCache>
            </c:numRef>
          </c:val>
          <c:extLst>
            <c:ext xmlns:c16="http://schemas.microsoft.com/office/drawing/2014/chart" uri="{C3380CC4-5D6E-409C-BE32-E72D297353CC}">
              <c16:uniqueId val="{0000000C-C58A-41CA-B725-710C89F18516}"/>
            </c:ext>
          </c:extLst>
        </c:ser>
        <c:dLbls>
          <c:showLegendKey val="0"/>
          <c:showVal val="0"/>
          <c:showCatName val="0"/>
          <c:showSerName val="0"/>
          <c:showPercent val="0"/>
          <c:showBubbleSize val="0"/>
        </c:dLbls>
        <c:gapWidth val="150"/>
        <c:overlap val="-50"/>
        <c:axId val="647158312"/>
        <c:axId val="647156672"/>
      </c:barChart>
      <c:catAx>
        <c:axId val="6471583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647156672"/>
        <c:crosses val="autoZero"/>
        <c:auto val="1"/>
        <c:lblAlgn val="ctr"/>
        <c:lblOffset val="100"/>
        <c:noMultiLvlLbl val="0"/>
      </c:catAx>
      <c:valAx>
        <c:axId val="647156672"/>
        <c:scaling>
          <c:orientation val="minMax"/>
          <c:max val="500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647158312"/>
        <c:crosses val="autoZero"/>
        <c:crossBetween val="between"/>
      </c:valAx>
      <c:spPr>
        <a:noFill/>
        <a:ln>
          <a:noFill/>
        </a:ln>
        <a:effectLst/>
      </c:spPr>
    </c:plotArea>
    <c:plotVisOnly val="1"/>
    <c:dispBlanksAs val="gap"/>
    <c:showDLblsOverMax val="0"/>
  </c:chart>
  <c:spPr>
    <a:solidFill>
      <a:srgbClr val="F5F1E7"/>
    </a:solidFill>
    <a:ln>
      <a:noFill/>
    </a:ln>
    <a:effectLst/>
  </c:spPr>
  <c:txPr>
    <a:bodyPr/>
    <a:lstStyle/>
    <a:p>
      <a:pPr>
        <a:defRPr>
          <a:solidFill>
            <a:sysClr val="windowText" lastClr="000000"/>
          </a:solidFill>
        </a:defRPr>
      </a:pPr>
      <a:endParaRPr lang="sv-S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1600" b="0" i="0" baseline="0" dirty="0">
                <a:solidFill>
                  <a:schemeClr val="tx1"/>
                </a:solidFill>
                <a:effectLst/>
              </a:rPr>
              <a:t>Andel åkermark per storleksgrupp åkermark 2024, procent</a:t>
            </a:r>
            <a:endParaRPr lang="sv-SE" sz="1600" dirty="0">
              <a:solidFill>
                <a:schemeClr val="tx1"/>
              </a:solidFill>
              <a:effectLst/>
            </a:endParaRPr>
          </a:p>
        </c:rich>
      </c:tx>
      <c:layout>
        <c:manualLayout>
          <c:xMode val="edge"/>
          <c:yMode val="edge"/>
          <c:x val="0.11115323854660347"/>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manualLayout>
          <c:layoutTarget val="inner"/>
          <c:xMode val="edge"/>
          <c:yMode val="edge"/>
          <c:x val="0.28974884117885658"/>
          <c:y val="0.23432753685245539"/>
          <c:w val="0.40245371910689703"/>
          <c:h val="0.76567255444477911"/>
        </c:manualLayout>
      </c:layout>
      <c:pieChart>
        <c:varyColors val="1"/>
        <c:ser>
          <c:idx val="0"/>
          <c:order val="0"/>
          <c:tx>
            <c:strRef>
              <c:f>företag!$B$1</c:f>
              <c:strCache>
                <c:ptCount val="1"/>
                <c:pt idx="0">
                  <c:v>Areal åkermark</c:v>
                </c:pt>
              </c:strCache>
            </c:strRef>
          </c:tx>
          <c:spPr>
            <a:ln w="25400"/>
          </c:spPr>
          <c:dPt>
            <c:idx val="0"/>
            <c:bubble3D val="0"/>
            <c:spPr>
              <a:solidFill>
                <a:schemeClr val="accent1"/>
              </a:solidFill>
              <a:ln w="25400">
                <a:solidFill>
                  <a:schemeClr val="lt1"/>
                </a:solidFill>
              </a:ln>
              <a:effectLst/>
            </c:spPr>
            <c:extLst>
              <c:ext xmlns:c16="http://schemas.microsoft.com/office/drawing/2014/chart" uri="{C3380CC4-5D6E-409C-BE32-E72D297353CC}">
                <c16:uniqueId val="{00000001-33E5-4573-88EB-034C2622BE5F}"/>
              </c:ext>
            </c:extLst>
          </c:dPt>
          <c:dPt>
            <c:idx val="1"/>
            <c:bubble3D val="0"/>
            <c:spPr>
              <a:pattFill prst="dkHorz">
                <a:fgClr>
                  <a:srgbClr val="07708C"/>
                </a:fgClr>
                <a:bgClr>
                  <a:srgbClr val="7FC1D4"/>
                </a:bgClr>
              </a:pattFill>
              <a:ln w="25400">
                <a:solidFill>
                  <a:schemeClr val="lt1"/>
                </a:solidFill>
              </a:ln>
              <a:effectLst/>
            </c:spPr>
            <c:extLst>
              <c:ext xmlns:c16="http://schemas.microsoft.com/office/drawing/2014/chart" uri="{C3380CC4-5D6E-409C-BE32-E72D297353CC}">
                <c16:uniqueId val="{00000003-33E5-4573-88EB-034C2622BE5F}"/>
              </c:ext>
            </c:extLst>
          </c:dPt>
          <c:dPt>
            <c:idx val="2"/>
            <c:bubble3D val="0"/>
            <c:spPr>
              <a:solidFill>
                <a:srgbClr val="514939"/>
              </a:solidFill>
              <a:ln w="25400">
                <a:solidFill>
                  <a:schemeClr val="lt1"/>
                </a:solidFill>
              </a:ln>
              <a:effectLst/>
            </c:spPr>
            <c:extLst>
              <c:ext xmlns:c16="http://schemas.microsoft.com/office/drawing/2014/chart" uri="{C3380CC4-5D6E-409C-BE32-E72D297353CC}">
                <c16:uniqueId val="{00000005-33E5-4573-88EB-034C2622BE5F}"/>
              </c:ext>
            </c:extLst>
          </c:dPt>
          <c:dPt>
            <c:idx val="3"/>
            <c:bubble3D val="0"/>
            <c:spPr>
              <a:pattFill prst="wdUpDiag">
                <a:fgClr>
                  <a:srgbClr val="2E614C"/>
                </a:fgClr>
                <a:bgClr>
                  <a:srgbClr val="67A073"/>
                </a:bgClr>
              </a:pattFill>
              <a:ln w="25400">
                <a:solidFill>
                  <a:schemeClr val="lt1"/>
                </a:solidFill>
              </a:ln>
              <a:effectLst/>
            </c:spPr>
            <c:extLst>
              <c:ext xmlns:c16="http://schemas.microsoft.com/office/drawing/2014/chart" uri="{C3380CC4-5D6E-409C-BE32-E72D297353CC}">
                <c16:uniqueId val="{00000007-33E5-4573-88EB-034C2622BE5F}"/>
              </c:ext>
            </c:extLst>
          </c:dPt>
          <c:dPt>
            <c:idx val="4"/>
            <c:bubble3D val="0"/>
            <c:spPr>
              <a:solidFill>
                <a:srgbClr val="07708C"/>
              </a:solidFill>
              <a:ln w="25400">
                <a:solidFill>
                  <a:schemeClr val="lt1"/>
                </a:solidFill>
              </a:ln>
              <a:effectLst/>
            </c:spPr>
            <c:extLst>
              <c:ext xmlns:c16="http://schemas.microsoft.com/office/drawing/2014/chart" uri="{C3380CC4-5D6E-409C-BE32-E72D297353CC}">
                <c16:uniqueId val="{00000009-33E5-4573-88EB-034C2622BE5F}"/>
              </c:ext>
            </c:extLst>
          </c:dPt>
          <c:dLbls>
            <c:dLbl>
              <c:idx val="0"/>
              <c:layout>
                <c:manualLayout>
                  <c:x val="0.16063017004391039"/>
                  <c:y val="5.7296508631285117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3E5-4573-88EB-034C2622BE5F}"/>
                </c:ext>
              </c:extLst>
            </c:dLbl>
            <c:dLbl>
              <c:idx val="1"/>
              <c:layout>
                <c:manualLayout>
                  <c:x val="0.11668918162480875"/>
                  <c:y val="7.761606838420118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3E5-4573-88EB-034C2622BE5F}"/>
                </c:ext>
              </c:extLst>
            </c:dLbl>
            <c:dLbl>
              <c:idx val="2"/>
              <c:layout>
                <c:manualLayout>
                  <c:x val="-2.0161460860046521E-3"/>
                  <c:y val="4.0804687933645757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3E5-4573-88EB-034C2622BE5F}"/>
                </c:ext>
              </c:extLst>
            </c:dLbl>
            <c:dLbl>
              <c:idx val="3"/>
              <c:layout>
                <c:manualLayout>
                  <c:x val="-7.1415954522273551E-3"/>
                  <c:y val="0.15492859465074418"/>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33E5-4573-88EB-034C2622BE5F}"/>
                </c:ext>
              </c:extLst>
            </c:dLbl>
            <c:dLbl>
              <c:idx val="4"/>
              <c:layout>
                <c:manualLayout>
                  <c:x val="-5.0877585799405406E-2"/>
                  <c:y val="-4.921917992879296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33E5-4573-88EB-034C2622BE5F}"/>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sv-SE"/>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företag!$A$2:$A$6</c:f>
              <c:strCache>
                <c:ptCount val="5"/>
                <c:pt idx="0">
                  <c:v>0-10 ha</c:v>
                </c:pt>
                <c:pt idx="1">
                  <c:v>10,1-30,0 ha</c:v>
                </c:pt>
                <c:pt idx="2">
                  <c:v>30,1-50,0 ha</c:v>
                </c:pt>
                <c:pt idx="3">
                  <c:v>50,1-100,0 ha</c:v>
                </c:pt>
                <c:pt idx="4">
                  <c:v>100,1- ha</c:v>
                </c:pt>
              </c:strCache>
            </c:strRef>
          </c:cat>
          <c:val>
            <c:numRef>
              <c:f>företag!$B$2:$B$6</c:f>
              <c:numCache>
                <c:formatCode>General</c:formatCode>
                <c:ptCount val="5"/>
                <c:pt idx="0">
                  <c:v>124116</c:v>
                </c:pt>
                <c:pt idx="1">
                  <c:v>239908</c:v>
                </c:pt>
                <c:pt idx="2">
                  <c:v>175206</c:v>
                </c:pt>
                <c:pt idx="3">
                  <c:v>364998</c:v>
                </c:pt>
                <c:pt idx="4">
                  <c:v>1622973</c:v>
                </c:pt>
              </c:numCache>
            </c:numRef>
          </c:val>
          <c:extLst>
            <c:ext xmlns:c16="http://schemas.microsoft.com/office/drawing/2014/chart" uri="{C3380CC4-5D6E-409C-BE32-E72D297353CC}">
              <c16:uniqueId val="{0000000A-33E5-4573-88EB-034C2622BE5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1F834737-D394-4AC6-B115-1CE3DD52E4C0}" type="datetimeFigureOut">
              <a:rPr lang="sv-SE" smtClean="0"/>
              <a:t>2025-07-01</a:t>
            </a:fld>
            <a:endParaRPr lang="sv-SE"/>
          </a:p>
        </p:txBody>
      </p:sp>
      <p:sp>
        <p:nvSpPr>
          <p:cNvPr id="4" name="Platshållare för bildobjekt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7B75D30D-A4F0-4D3D-B7E8-9896A217C238}" type="slidenum">
              <a:rPr lang="sv-SE" smtClean="0"/>
              <a:t>‹#›</a:t>
            </a:fld>
            <a:endParaRPr lang="sv-SE"/>
          </a:p>
        </p:txBody>
      </p:sp>
    </p:spTree>
    <p:extLst>
      <p:ext uri="{BB962C8B-B14F-4D97-AF65-F5344CB8AC3E}">
        <p14:creationId xmlns:p14="http://schemas.microsoft.com/office/powerpoint/2010/main" val="499226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B75D30D-A4F0-4D3D-B7E8-9896A217C238}" type="slidenum">
              <a:rPr lang="sv-SE" smtClean="0"/>
              <a:t>3</a:t>
            </a:fld>
            <a:endParaRPr lang="sv-SE"/>
          </a:p>
        </p:txBody>
      </p:sp>
    </p:spTree>
    <p:extLst>
      <p:ext uri="{BB962C8B-B14F-4D97-AF65-F5344CB8AC3E}">
        <p14:creationId xmlns:p14="http://schemas.microsoft.com/office/powerpoint/2010/main" val="773969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B75D30D-A4F0-4D3D-B7E8-9896A217C238}" type="slidenum">
              <a:rPr lang="sv-SE" smtClean="0"/>
              <a:t>13</a:t>
            </a:fld>
            <a:endParaRPr lang="sv-SE"/>
          </a:p>
        </p:txBody>
      </p:sp>
    </p:spTree>
    <p:extLst>
      <p:ext uri="{BB962C8B-B14F-4D97-AF65-F5344CB8AC3E}">
        <p14:creationId xmlns:p14="http://schemas.microsoft.com/office/powerpoint/2010/main" val="1824392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B75D30D-A4F0-4D3D-B7E8-9896A217C238}" type="slidenum">
              <a:rPr lang="sv-SE" smtClean="0"/>
              <a:t>18</a:t>
            </a:fld>
            <a:endParaRPr lang="sv-SE"/>
          </a:p>
        </p:txBody>
      </p:sp>
    </p:spTree>
    <p:extLst>
      <p:ext uri="{BB962C8B-B14F-4D97-AF65-F5344CB8AC3E}">
        <p14:creationId xmlns:p14="http://schemas.microsoft.com/office/powerpoint/2010/main" val="358207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B75D30D-A4F0-4D3D-B7E8-9896A217C238}" type="slidenum">
              <a:rPr lang="sv-SE" smtClean="0"/>
              <a:t>27</a:t>
            </a:fld>
            <a:endParaRPr lang="sv-SE"/>
          </a:p>
        </p:txBody>
      </p:sp>
    </p:spTree>
    <p:extLst>
      <p:ext uri="{BB962C8B-B14F-4D97-AF65-F5344CB8AC3E}">
        <p14:creationId xmlns:p14="http://schemas.microsoft.com/office/powerpoint/2010/main" val="3589247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B75D30D-A4F0-4D3D-B7E8-9896A217C238}" type="slidenum">
              <a:rPr lang="sv-SE" smtClean="0"/>
              <a:t>33</a:t>
            </a:fld>
            <a:endParaRPr lang="sv-SE"/>
          </a:p>
        </p:txBody>
      </p:sp>
    </p:spTree>
    <p:extLst>
      <p:ext uri="{BB962C8B-B14F-4D97-AF65-F5344CB8AC3E}">
        <p14:creationId xmlns:p14="http://schemas.microsoft.com/office/powerpoint/2010/main" val="2257675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B75D30D-A4F0-4D3D-B7E8-9896A217C238}" type="slidenum">
              <a:rPr lang="sv-SE" smtClean="0"/>
              <a:t>37</a:t>
            </a:fld>
            <a:endParaRPr lang="sv-SE"/>
          </a:p>
        </p:txBody>
      </p:sp>
    </p:spTree>
    <p:extLst>
      <p:ext uri="{BB962C8B-B14F-4D97-AF65-F5344CB8AC3E}">
        <p14:creationId xmlns:p14="http://schemas.microsoft.com/office/powerpoint/2010/main" val="10820673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10"/>
          </p:nvPr>
        </p:nvSpPr>
        <p:spPr/>
        <p:txBody>
          <a:bodyPr/>
          <a:lstStyle/>
          <a:p>
            <a:fld id="{7042AC26-5728-407F-A56D-9495AC55D1B7}" type="slidenum">
              <a:rPr lang="sv-SE" smtClean="0"/>
              <a:t>38</a:t>
            </a:fld>
            <a:endParaRPr lang="sv-SE" dirty="0"/>
          </a:p>
        </p:txBody>
      </p:sp>
    </p:spTree>
    <p:extLst>
      <p:ext uri="{BB962C8B-B14F-4D97-AF65-F5344CB8AC3E}">
        <p14:creationId xmlns:p14="http://schemas.microsoft.com/office/powerpoint/2010/main" val="16307773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7042AC26-5728-407F-A56D-9495AC55D1B7}" type="slidenum">
              <a:rPr lang="sv-SE" smtClean="0"/>
              <a:t>39</a:t>
            </a:fld>
            <a:endParaRPr lang="sv-SE" dirty="0"/>
          </a:p>
        </p:txBody>
      </p:sp>
    </p:spTree>
    <p:extLst>
      <p:ext uri="{BB962C8B-B14F-4D97-AF65-F5344CB8AC3E}">
        <p14:creationId xmlns:p14="http://schemas.microsoft.com/office/powerpoint/2010/main" val="34235074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7042AC26-5728-407F-A56D-9495AC55D1B7}" type="slidenum">
              <a:rPr lang="sv-SE" smtClean="0"/>
              <a:t>41</a:t>
            </a:fld>
            <a:endParaRPr lang="sv-SE" dirty="0"/>
          </a:p>
        </p:txBody>
      </p:sp>
    </p:spTree>
    <p:extLst>
      <p:ext uri="{BB962C8B-B14F-4D97-AF65-F5344CB8AC3E}">
        <p14:creationId xmlns:p14="http://schemas.microsoft.com/office/powerpoint/2010/main" val="40569256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B75D30D-A4F0-4D3D-B7E8-9896A217C238}" type="slidenum">
              <a:rPr lang="sv-SE" smtClean="0"/>
              <a:t>44</a:t>
            </a:fld>
            <a:endParaRPr lang="sv-SE"/>
          </a:p>
        </p:txBody>
      </p:sp>
    </p:spTree>
    <p:extLst>
      <p:ext uri="{BB962C8B-B14F-4D97-AF65-F5344CB8AC3E}">
        <p14:creationId xmlns:p14="http://schemas.microsoft.com/office/powerpoint/2010/main" val="35725799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7042AC26-5728-407F-A56D-9495AC55D1B7}" type="slidenum">
              <a:rPr lang="sv-SE" smtClean="0"/>
              <a:t>45</a:t>
            </a:fld>
            <a:endParaRPr lang="sv-SE" dirty="0"/>
          </a:p>
        </p:txBody>
      </p:sp>
    </p:spTree>
    <p:extLst>
      <p:ext uri="{BB962C8B-B14F-4D97-AF65-F5344CB8AC3E}">
        <p14:creationId xmlns:p14="http://schemas.microsoft.com/office/powerpoint/2010/main" val="3194134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B75D30D-A4F0-4D3D-B7E8-9896A217C238}" type="slidenum">
              <a:rPr lang="sv-SE" smtClean="0"/>
              <a:t>4</a:t>
            </a:fld>
            <a:endParaRPr lang="sv-SE"/>
          </a:p>
        </p:txBody>
      </p:sp>
    </p:spTree>
    <p:extLst>
      <p:ext uri="{BB962C8B-B14F-4D97-AF65-F5344CB8AC3E}">
        <p14:creationId xmlns:p14="http://schemas.microsoft.com/office/powerpoint/2010/main" val="7851168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7042AC26-5728-407F-A56D-9495AC55D1B7}" type="slidenum">
              <a:rPr lang="sv-SE" smtClean="0"/>
              <a:t>46</a:t>
            </a:fld>
            <a:endParaRPr lang="sv-SE" dirty="0"/>
          </a:p>
        </p:txBody>
      </p:sp>
    </p:spTree>
    <p:extLst>
      <p:ext uri="{BB962C8B-B14F-4D97-AF65-F5344CB8AC3E}">
        <p14:creationId xmlns:p14="http://schemas.microsoft.com/office/powerpoint/2010/main" val="2440352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B75D30D-A4F0-4D3D-B7E8-9896A217C238}" type="slidenum">
              <a:rPr lang="sv-SE" smtClean="0"/>
              <a:t>5</a:t>
            </a:fld>
            <a:endParaRPr lang="sv-SE"/>
          </a:p>
        </p:txBody>
      </p:sp>
    </p:spTree>
    <p:extLst>
      <p:ext uri="{BB962C8B-B14F-4D97-AF65-F5344CB8AC3E}">
        <p14:creationId xmlns:p14="http://schemas.microsoft.com/office/powerpoint/2010/main" val="633906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B75D30D-A4F0-4D3D-B7E8-9896A217C238}" type="slidenum">
              <a:rPr lang="sv-SE" smtClean="0"/>
              <a:t>7</a:t>
            </a:fld>
            <a:endParaRPr lang="sv-SE"/>
          </a:p>
        </p:txBody>
      </p:sp>
    </p:spTree>
    <p:extLst>
      <p:ext uri="{BB962C8B-B14F-4D97-AF65-F5344CB8AC3E}">
        <p14:creationId xmlns:p14="http://schemas.microsoft.com/office/powerpoint/2010/main" val="3732010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B75D30D-A4F0-4D3D-B7E8-9896A217C238}" type="slidenum">
              <a:rPr lang="sv-SE" smtClean="0"/>
              <a:t>8</a:t>
            </a:fld>
            <a:endParaRPr lang="sv-SE"/>
          </a:p>
        </p:txBody>
      </p:sp>
    </p:spTree>
    <p:extLst>
      <p:ext uri="{BB962C8B-B14F-4D97-AF65-F5344CB8AC3E}">
        <p14:creationId xmlns:p14="http://schemas.microsoft.com/office/powerpoint/2010/main" val="2302291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B75D30D-A4F0-4D3D-B7E8-9896A217C238}" type="slidenum">
              <a:rPr lang="sv-SE" smtClean="0"/>
              <a:t>9</a:t>
            </a:fld>
            <a:endParaRPr lang="sv-SE"/>
          </a:p>
        </p:txBody>
      </p:sp>
    </p:spTree>
    <p:extLst>
      <p:ext uri="{BB962C8B-B14F-4D97-AF65-F5344CB8AC3E}">
        <p14:creationId xmlns:p14="http://schemas.microsoft.com/office/powerpoint/2010/main" val="266244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B75D30D-A4F0-4D3D-B7E8-9896A217C238}" type="slidenum">
              <a:rPr lang="sv-SE" smtClean="0"/>
              <a:t>10</a:t>
            </a:fld>
            <a:endParaRPr lang="sv-SE"/>
          </a:p>
        </p:txBody>
      </p:sp>
    </p:spTree>
    <p:extLst>
      <p:ext uri="{BB962C8B-B14F-4D97-AF65-F5344CB8AC3E}">
        <p14:creationId xmlns:p14="http://schemas.microsoft.com/office/powerpoint/2010/main" val="1325980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B75D30D-A4F0-4D3D-B7E8-9896A217C238}" type="slidenum">
              <a:rPr lang="sv-SE" smtClean="0"/>
              <a:t>11</a:t>
            </a:fld>
            <a:endParaRPr lang="sv-SE"/>
          </a:p>
        </p:txBody>
      </p:sp>
    </p:spTree>
    <p:extLst>
      <p:ext uri="{BB962C8B-B14F-4D97-AF65-F5344CB8AC3E}">
        <p14:creationId xmlns:p14="http://schemas.microsoft.com/office/powerpoint/2010/main" val="2486156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B75D30D-A4F0-4D3D-B7E8-9896A217C238}" type="slidenum">
              <a:rPr lang="sv-SE" smtClean="0"/>
              <a:t>12</a:t>
            </a:fld>
            <a:endParaRPr lang="sv-SE"/>
          </a:p>
        </p:txBody>
      </p:sp>
    </p:spTree>
    <p:extLst>
      <p:ext uri="{BB962C8B-B14F-4D97-AF65-F5344CB8AC3E}">
        <p14:creationId xmlns:p14="http://schemas.microsoft.com/office/powerpoint/2010/main" val="42865192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bg>
      <p:bgPr>
        <a:solidFill>
          <a:srgbClr val="F8F6E8"/>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E9DDB72-8784-07C9-09A3-5B64A775CF96}"/>
              </a:ext>
              <a:ext uri="{C183D7F6-B498-43B3-948B-1728B52AA6E4}">
                <adec:decorative xmlns:adec="http://schemas.microsoft.com/office/drawing/2017/decorative" val="1"/>
              </a:ext>
            </a:extLst>
          </p:cNvPr>
          <p:cNvSpPr/>
          <p:nvPr/>
        </p:nvSpPr>
        <p:spPr>
          <a:xfrm>
            <a:off x="0" y="3759200"/>
            <a:ext cx="12192000" cy="3098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35343FB3-D50B-FF59-CEDF-A7B8B68B2361}"/>
              </a:ext>
            </a:extLst>
          </p:cNvPr>
          <p:cNvSpPr>
            <a:spLocks noGrp="1"/>
          </p:cNvSpPr>
          <p:nvPr>
            <p:ph type="ctrTitle" hasCustomPrompt="1"/>
          </p:nvPr>
        </p:nvSpPr>
        <p:spPr>
          <a:xfrm>
            <a:off x="838200" y="1130301"/>
            <a:ext cx="9852297" cy="1734231"/>
          </a:xfrm>
        </p:spPr>
        <p:txBody>
          <a:bodyPr anchor="t">
            <a:normAutofit/>
          </a:bodyPr>
          <a:lstStyle>
            <a:lvl1pPr algn="l">
              <a:defRPr sz="6000">
                <a:solidFill>
                  <a:schemeClr val="accent1"/>
                </a:solidFill>
              </a:defRPr>
            </a:lvl1pPr>
          </a:lstStyle>
          <a:p>
            <a:r>
              <a:rPr lang="sv-SE" dirty="0"/>
              <a:t>Klicka här för att lägga in din rubriktext</a:t>
            </a:r>
          </a:p>
        </p:txBody>
      </p:sp>
      <p:sp>
        <p:nvSpPr>
          <p:cNvPr id="3" name="Underrubrik 2">
            <a:extLst>
              <a:ext uri="{FF2B5EF4-FFF2-40B4-BE49-F238E27FC236}">
                <a16:creationId xmlns:a16="http://schemas.microsoft.com/office/drawing/2014/main" id="{C13F4E39-89BD-A5A7-E946-432C1C80ED9F}"/>
              </a:ext>
            </a:extLst>
          </p:cNvPr>
          <p:cNvSpPr>
            <a:spLocks noGrp="1"/>
          </p:cNvSpPr>
          <p:nvPr>
            <p:ph type="subTitle" idx="1" hasCustomPrompt="1"/>
          </p:nvPr>
        </p:nvSpPr>
        <p:spPr>
          <a:xfrm>
            <a:off x="838201" y="674914"/>
            <a:ext cx="9852295" cy="462416"/>
          </a:xfrm>
        </p:spPr>
        <p:txBody>
          <a:bodyPr bIns="0" anchor="b"/>
          <a:lstStyle>
            <a:lvl1pPr marL="0" indent="0" algn="l">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Namn och datum</a:t>
            </a:r>
          </a:p>
        </p:txBody>
      </p:sp>
      <p:sp>
        <p:nvSpPr>
          <p:cNvPr id="4" name="Platshållare för datum 3">
            <a:extLst>
              <a:ext uri="{FF2B5EF4-FFF2-40B4-BE49-F238E27FC236}">
                <a16:creationId xmlns:a16="http://schemas.microsoft.com/office/drawing/2014/main" id="{DBA47464-9E4C-DB5D-6C77-2DACD29A6C8D}"/>
              </a:ext>
            </a:extLst>
          </p:cNvPr>
          <p:cNvSpPr>
            <a:spLocks noGrp="1"/>
          </p:cNvSpPr>
          <p:nvPr>
            <p:ph type="dt" sz="half" idx="10"/>
          </p:nvPr>
        </p:nvSpPr>
        <p:spPr/>
        <p:txBody>
          <a:bodyPr/>
          <a:lstStyle>
            <a:lvl1pPr>
              <a:defRPr>
                <a:solidFill>
                  <a:schemeClr val="bg1"/>
                </a:solidFill>
              </a:defRPr>
            </a:lvl1pPr>
          </a:lstStyle>
          <a:p>
            <a:fld id="{FDCE41B8-99DC-4F36-9D69-22D7AFFA7B37}" type="datetime1">
              <a:rPr lang="sv-SE" smtClean="0"/>
              <a:t>2025-07-01</a:t>
            </a:fld>
            <a:endParaRPr lang="sv-SE"/>
          </a:p>
        </p:txBody>
      </p:sp>
      <p:sp>
        <p:nvSpPr>
          <p:cNvPr id="5" name="Platshållare för sidfot 4">
            <a:extLst>
              <a:ext uri="{FF2B5EF4-FFF2-40B4-BE49-F238E27FC236}">
                <a16:creationId xmlns:a16="http://schemas.microsoft.com/office/drawing/2014/main" id="{030B3B90-F7B0-1B30-916E-489BD1998FDB}"/>
              </a:ext>
              <a:ext uri="{C183D7F6-B498-43B3-948B-1728B52AA6E4}">
                <adec:decorative xmlns:adec="http://schemas.microsoft.com/office/drawing/2017/decorative" val="1"/>
              </a:ext>
            </a:extLst>
          </p:cNvPr>
          <p:cNvSpPr>
            <a:spLocks noGrp="1"/>
          </p:cNvSpPr>
          <p:nvPr>
            <p:ph type="ftr" sz="quarter" idx="11"/>
          </p:nvPr>
        </p:nvSpPr>
        <p:spPr>
          <a:xfrm>
            <a:off x="11751469" y="6880543"/>
            <a:ext cx="360000" cy="45719"/>
          </a:xfrm>
          <a:noFill/>
        </p:spPr>
        <p:txBody>
          <a:bodyPr/>
          <a:lstStyle>
            <a:lvl1pPr>
              <a:defRPr sz="100">
                <a:solidFill>
                  <a:srgbClr val="F0F0F0"/>
                </a:solidFill>
              </a:defRPr>
            </a:lvl1pPr>
          </a:lstStyle>
          <a:p>
            <a:endParaRPr lang="sv-SE" dirty="0"/>
          </a:p>
        </p:txBody>
      </p:sp>
      <p:sp>
        <p:nvSpPr>
          <p:cNvPr id="6" name="Platshållare för bildnummer 5">
            <a:extLst>
              <a:ext uri="{FF2B5EF4-FFF2-40B4-BE49-F238E27FC236}">
                <a16:creationId xmlns:a16="http://schemas.microsoft.com/office/drawing/2014/main" id="{0F56E378-41F4-92D0-0D17-E96027646D2A}"/>
              </a:ext>
            </a:extLst>
          </p:cNvPr>
          <p:cNvSpPr>
            <a:spLocks noGrp="1"/>
          </p:cNvSpPr>
          <p:nvPr>
            <p:ph type="sldNum" sz="quarter" idx="12"/>
          </p:nvPr>
        </p:nvSpPr>
        <p:spPr/>
        <p:txBody>
          <a:bodyPr/>
          <a:lstStyle>
            <a:lvl1pPr>
              <a:defRPr>
                <a:solidFill>
                  <a:schemeClr val="bg1"/>
                </a:solidFill>
              </a:defRPr>
            </a:lvl1pPr>
          </a:lstStyle>
          <a:p>
            <a:fld id="{65F77AD7-FA98-4CB2-84AA-7A4F4C714045}" type="slidenum">
              <a:rPr lang="sv-SE" smtClean="0"/>
              <a:pPr/>
              <a:t>‹#›</a:t>
            </a:fld>
            <a:endParaRPr lang="sv-SE"/>
          </a:p>
        </p:txBody>
      </p:sp>
      <p:pic>
        <p:nvPicPr>
          <p:cNvPr id="10" name="Bildobjekt 9">
            <a:extLst>
              <a:ext uri="{FF2B5EF4-FFF2-40B4-BE49-F238E27FC236}">
                <a16:creationId xmlns:a16="http://schemas.microsoft.com/office/drawing/2014/main" id="{3F61101D-2892-45C6-98E9-473A90393A5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558526" y="2858290"/>
            <a:ext cx="11633474" cy="3429000"/>
          </a:xfrm>
          <a:prstGeom prst="rect">
            <a:avLst/>
          </a:prstGeom>
        </p:spPr>
      </p:pic>
    </p:spTree>
    <p:extLst>
      <p:ext uri="{BB962C8B-B14F-4D97-AF65-F5344CB8AC3E}">
        <p14:creationId xmlns:p14="http://schemas.microsoft.com/office/powerpoint/2010/main" val="104860175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ACE1307D-44B8-64D4-EC4C-5ACC3C308883}"/>
              </a:ext>
            </a:extLst>
          </p:cNvPr>
          <p:cNvSpPr>
            <a:spLocks noGrp="1"/>
          </p:cNvSpPr>
          <p:nvPr>
            <p:ph type="dt" sz="half" idx="10"/>
          </p:nvPr>
        </p:nvSpPr>
        <p:spPr/>
        <p:txBody>
          <a:bodyPr/>
          <a:lstStyle/>
          <a:p>
            <a:fld id="{23E1C890-678C-4373-98E8-9850F8DA6B5E}" type="datetime1">
              <a:rPr lang="sv-SE" smtClean="0"/>
              <a:t>2025-07-01</a:t>
            </a:fld>
            <a:endParaRPr lang="sv-SE"/>
          </a:p>
        </p:txBody>
      </p:sp>
      <p:sp>
        <p:nvSpPr>
          <p:cNvPr id="3" name="Platshållare för sidfot 2">
            <a:extLst>
              <a:ext uri="{FF2B5EF4-FFF2-40B4-BE49-F238E27FC236}">
                <a16:creationId xmlns:a16="http://schemas.microsoft.com/office/drawing/2014/main" id="{EA4DB89C-4BA7-EC33-397F-319F43FDEA68}"/>
              </a:ext>
              <a:ext uri="{C183D7F6-B498-43B3-948B-1728B52AA6E4}">
                <adec:decorative xmlns:adec="http://schemas.microsoft.com/office/drawing/2017/decorative" val="1"/>
              </a:ext>
            </a:extLst>
          </p:cNvPr>
          <p:cNvSpPr>
            <a:spLocks noGrp="1"/>
          </p:cNvSpPr>
          <p:nvPr>
            <p:ph type="ftr" sz="quarter" idx="11"/>
          </p:nvPr>
        </p:nvSpPr>
        <p:spPr>
          <a:xfrm>
            <a:off x="11751469" y="6880543"/>
            <a:ext cx="360000" cy="45719"/>
          </a:xfrm>
        </p:spPr>
        <p:txBody>
          <a:bodyPr/>
          <a:lstStyle>
            <a:lvl1pPr>
              <a:defRPr sz="100">
                <a:solidFill>
                  <a:srgbClr val="F0F0F0"/>
                </a:solidFill>
              </a:defRPr>
            </a:lvl1pPr>
          </a:lstStyle>
          <a:p>
            <a:endParaRPr lang="sv-SE"/>
          </a:p>
        </p:txBody>
      </p:sp>
      <p:sp>
        <p:nvSpPr>
          <p:cNvPr id="4" name="Platshållare för bildnummer 3">
            <a:extLst>
              <a:ext uri="{FF2B5EF4-FFF2-40B4-BE49-F238E27FC236}">
                <a16:creationId xmlns:a16="http://schemas.microsoft.com/office/drawing/2014/main" id="{1B433DDA-876E-A102-4194-AFAE05EA5A58}"/>
              </a:ext>
            </a:extLst>
          </p:cNvPr>
          <p:cNvSpPr>
            <a:spLocks noGrp="1"/>
          </p:cNvSpPr>
          <p:nvPr>
            <p:ph type="sldNum" sz="quarter" idx="12"/>
          </p:nvPr>
        </p:nvSpPr>
        <p:spPr/>
        <p:txBody>
          <a:bodyPr/>
          <a:lstStyle/>
          <a:p>
            <a:fld id="{65F77AD7-FA98-4CB2-84AA-7A4F4C714045}" type="slidenum">
              <a:rPr lang="sv-SE" smtClean="0"/>
              <a:t>‹#›</a:t>
            </a:fld>
            <a:endParaRPr lang="sv-SE"/>
          </a:p>
        </p:txBody>
      </p:sp>
    </p:spTree>
    <p:extLst>
      <p:ext uri="{BB962C8B-B14F-4D97-AF65-F5344CB8AC3E}">
        <p14:creationId xmlns:p14="http://schemas.microsoft.com/office/powerpoint/2010/main" val="729955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Helbild">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9E40AF29-BCD9-E24A-3BC2-EAE266605510}"/>
              </a:ext>
            </a:extLst>
          </p:cNvPr>
          <p:cNvSpPr>
            <a:spLocks noGrp="1"/>
          </p:cNvSpPr>
          <p:nvPr>
            <p:ph type="pic" sz="quarter" idx="13"/>
          </p:nvPr>
        </p:nvSpPr>
        <p:spPr>
          <a:xfrm>
            <a:off x="0" y="0"/>
            <a:ext cx="12192000" cy="6858000"/>
          </a:xfrm>
          <a:ln>
            <a:noFill/>
          </a:ln>
        </p:spPr>
        <p:txBody>
          <a:bodyPr tIns="1908000"/>
          <a:lstStyle>
            <a:lvl1pPr marL="0" indent="0" algn="ctr">
              <a:buNone/>
              <a:defRPr/>
            </a:lvl1pPr>
          </a:lstStyle>
          <a:p>
            <a:r>
              <a:rPr lang="sv-SE"/>
              <a:t>Klicka på ikonen för att lägga till en bild</a:t>
            </a:r>
            <a:endParaRPr lang="sv-SE" dirty="0"/>
          </a:p>
        </p:txBody>
      </p:sp>
      <p:sp>
        <p:nvSpPr>
          <p:cNvPr id="2" name="Platshållare för datum 1">
            <a:extLst>
              <a:ext uri="{FF2B5EF4-FFF2-40B4-BE49-F238E27FC236}">
                <a16:creationId xmlns:a16="http://schemas.microsoft.com/office/drawing/2014/main" id="{ACE1307D-44B8-64D4-EC4C-5ACC3C308883}"/>
              </a:ext>
            </a:extLst>
          </p:cNvPr>
          <p:cNvSpPr>
            <a:spLocks noGrp="1"/>
          </p:cNvSpPr>
          <p:nvPr>
            <p:ph type="dt" sz="half" idx="10"/>
          </p:nvPr>
        </p:nvSpPr>
        <p:spPr/>
        <p:txBody>
          <a:bodyPr/>
          <a:lstStyle/>
          <a:p>
            <a:fld id="{23E1C890-678C-4373-98E8-9850F8DA6B5E}" type="datetime1">
              <a:rPr lang="sv-SE" smtClean="0"/>
              <a:t>2025-07-01</a:t>
            </a:fld>
            <a:endParaRPr lang="sv-SE"/>
          </a:p>
        </p:txBody>
      </p:sp>
      <p:sp>
        <p:nvSpPr>
          <p:cNvPr id="3" name="Platshållare för sidfot 2">
            <a:extLst>
              <a:ext uri="{FF2B5EF4-FFF2-40B4-BE49-F238E27FC236}">
                <a16:creationId xmlns:a16="http://schemas.microsoft.com/office/drawing/2014/main" id="{EA4DB89C-4BA7-EC33-397F-319F43FDEA68}"/>
              </a:ext>
            </a:extLst>
          </p:cNvPr>
          <p:cNvSpPr>
            <a:spLocks noGrp="1"/>
          </p:cNvSpPr>
          <p:nvPr>
            <p:ph type="ftr" sz="quarter" idx="11"/>
          </p:nvPr>
        </p:nvSpPr>
        <p:spPr>
          <a:xfrm>
            <a:off x="11751469" y="6880543"/>
            <a:ext cx="360000" cy="45719"/>
          </a:xfrm>
        </p:spPr>
        <p:txBody>
          <a:bodyPr/>
          <a:lstStyle>
            <a:lvl1pPr>
              <a:defRPr sz="100">
                <a:solidFill>
                  <a:srgbClr val="F0F0F0"/>
                </a:solidFill>
              </a:defRPr>
            </a:lvl1pPr>
          </a:lstStyle>
          <a:p>
            <a:endParaRPr lang="sv-SE"/>
          </a:p>
        </p:txBody>
      </p:sp>
      <p:sp>
        <p:nvSpPr>
          <p:cNvPr id="4" name="Platshållare för bildnummer 3">
            <a:extLst>
              <a:ext uri="{FF2B5EF4-FFF2-40B4-BE49-F238E27FC236}">
                <a16:creationId xmlns:a16="http://schemas.microsoft.com/office/drawing/2014/main" id="{1B433DDA-876E-A102-4194-AFAE05EA5A58}"/>
              </a:ext>
              <a:ext uri="{C183D7F6-B498-43B3-948B-1728B52AA6E4}">
                <adec:decorative xmlns:adec="http://schemas.microsoft.com/office/drawing/2017/decorative" val="1"/>
              </a:ext>
            </a:extLst>
          </p:cNvPr>
          <p:cNvSpPr>
            <a:spLocks noGrp="1"/>
          </p:cNvSpPr>
          <p:nvPr>
            <p:ph type="sldNum" sz="quarter" idx="12"/>
          </p:nvPr>
        </p:nvSpPr>
        <p:spPr/>
        <p:txBody>
          <a:bodyPr/>
          <a:lstStyle/>
          <a:p>
            <a:fld id="{65F77AD7-FA98-4CB2-84AA-7A4F4C714045}" type="slidenum">
              <a:rPr lang="sv-SE" smtClean="0"/>
              <a:t>‹#›</a:t>
            </a:fld>
            <a:endParaRPr lang="sv-SE"/>
          </a:p>
        </p:txBody>
      </p:sp>
    </p:spTree>
    <p:extLst>
      <p:ext uri="{BB962C8B-B14F-4D97-AF65-F5344CB8AC3E}">
        <p14:creationId xmlns:p14="http://schemas.microsoft.com/office/powerpoint/2010/main" val="24072128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ext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F1BA2F-B5D1-32B9-7A59-A29BC089697E}"/>
              </a:ext>
            </a:extLst>
          </p:cNvPr>
          <p:cNvSpPr>
            <a:spLocks noGrp="1"/>
          </p:cNvSpPr>
          <p:nvPr>
            <p:ph type="title" hasCustomPrompt="1"/>
          </p:nvPr>
        </p:nvSpPr>
        <p:spPr>
          <a:xfrm>
            <a:off x="706279" y="1084530"/>
            <a:ext cx="4551420" cy="1640081"/>
          </a:xfrm>
        </p:spPr>
        <p:txBody>
          <a:bodyPr anchor="b"/>
          <a:lstStyle>
            <a:lvl1pPr>
              <a:defRPr sz="3600"/>
            </a:lvl1pPr>
          </a:lstStyle>
          <a:p>
            <a:r>
              <a:rPr lang="sv-SE" dirty="0"/>
              <a:t>Klicka här för att lägga in din rubriktext</a:t>
            </a:r>
          </a:p>
        </p:txBody>
      </p:sp>
      <p:sp>
        <p:nvSpPr>
          <p:cNvPr id="11" name="Platshållare för text 10">
            <a:extLst>
              <a:ext uri="{FF2B5EF4-FFF2-40B4-BE49-F238E27FC236}">
                <a16:creationId xmlns:a16="http://schemas.microsoft.com/office/drawing/2014/main" id="{0B3D41F1-36D4-4151-9A4F-28A17699BE97}"/>
              </a:ext>
            </a:extLst>
          </p:cNvPr>
          <p:cNvSpPr>
            <a:spLocks noGrp="1"/>
          </p:cNvSpPr>
          <p:nvPr>
            <p:ph type="body" sz="quarter" idx="13" hasCustomPrompt="1"/>
          </p:nvPr>
        </p:nvSpPr>
        <p:spPr>
          <a:xfrm>
            <a:off x="706279" y="3000366"/>
            <a:ext cx="4551420" cy="3110762"/>
          </a:xfrm>
        </p:spPr>
        <p:txBody>
          <a:bodyPr/>
          <a:lstStyle>
            <a:lvl1pPr>
              <a:defRPr/>
            </a:lvl1pPr>
          </a:lstStyle>
          <a:p>
            <a:pPr lvl="0"/>
            <a:r>
              <a:rPr lang="sv-SE" dirty="0"/>
              <a:t>Klicka här för att lägga in din text</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innehåll 2">
            <a:extLst>
              <a:ext uri="{FF2B5EF4-FFF2-40B4-BE49-F238E27FC236}">
                <a16:creationId xmlns:a16="http://schemas.microsoft.com/office/drawing/2014/main" id="{EAD3DBD6-D971-C65D-DCD4-A78A3AE75ED0}"/>
              </a:ext>
            </a:extLst>
          </p:cNvPr>
          <p:cNvSpPr>
            <a:spLocks noGrp="1"/>
          </p:cNvSpPr>
          <p:nvPr>
            <p:ph idx="1" hasCustomPrompt="1"/>
          </p:nvPr>
        </p:nvSpPr>
        <p:spPr>
          <a:xfrm>
            <a:off x="6096000" y="0"/>
            <a:ext cx="6096000" cy="6857999"/>
          </a:xfrm>
        </p:spPr>
        <p:txBody>
          <a:bodyPr lIns="432000" tIns="450000" rIns="432000" bIns="360000"/>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sv-SE" dirty="0"/>
              <a:t>Klicka här för att lägga in din text, bild eller annat objekt</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datum 4">
            <a:extLst>
              <a:ext uri="{FF2B5EF4-FFF2-40B4-BE49-F238E27FC236}">
                <a16:creationId xmlns:a16="http://schemas.microsoft.com/office/drawing/2014/main" id="{5F9AAA5B-D67E-3D38-0890-7AD71ADB532F}"/>
              </a:ext>
            </a:extLst>
          </p:cNvPr>
          <p:cNvSpPr>
            <a:spLocks noGrp="1"/>
          </p:cNvSpPr>
          <p:nvPr>
            <p:ph type="dt" sz="half" idx="10"/>
          </p:nvPr>
        </p:nvSpPr>
        <p:spPr/>
        <p:txBody>
          <a:bodyPr/>
          <a:lstStyle/>
          <a:p>
            <a:fld id="{EF019208-3C17-4A6C-9CB2-FF678E89D612}" type="datetime1">
              <a:rPr lang="sv-SE" smtClean="0"/>
              <a:t>2025-07-01</a:t>
            </a:fld>
            <a:endParaRPr lang="sv-SE"/>
          </a:p>
        </p:txBody>
      </p:sp>
      <p:sp>
        <p:nvSpPr>
          <p:cNvPr id="6" name="Platshållare för sidfot 5">
            <a:extLst>
              <a:ext uri="{FF2B5EF4-FFF2-40B4-BE49-F238E27FC236}">
                <a16:creationId xmlns:a16="http://schemas.microsoft.com/office/drawing/2014/main" id="{9CC4445A-5596-788A-3CB5-66513C5D4193}"/>
              </a:ext>
              <a:ext uri="{C183D7F6-B498-43B3-948B-1728B52AA6E4}">
                <adec:decorative xmlns:adec="http://schemas.microsoft.com/office/drawing/2017/decorative" val="1"/>
              </a:ext>
            </a:extLst>
          </p:cNvPr>
          <p:cNvSpPr>
            <a:spLocks noGrp="1"/>
          </p:cNvSpPr>
          <p:nvPr>
            <p:ph type="ftr" sz="quarter" idx="11"/>
          </p:nvPr>
        </p:nvSpPr>
        <p:spPr>
          <a:xfrm>
            <a:off x="11751469" y="6880543"/>
            <a:ext cx="360000" cy="45719"/>
          </a:xfrm>
        </p:spPr>
        <p:txBody>
          <a:bodyPr/>
          <a:lstStyle>
            <a:lvl1pPr>
              <a:defRPr sz="100">
                <a:solidFill>
                  <a:srgbClr val="F0F0F0"/>
                </a:solidFill>
              </a:defRPr>
            </a:lvl1pPr>
          </a:lstStyle>
          <a:p>
            <a:endParaRPr lang="sv-SE"/>
          </a:p>
        </p:txBody>
      </p:sp>
      <p:sp>
        <p:nvSpPr>
          <p:cNvPr id="7" name="Platshållare för bildnummer 6">
            <a:extLst>
              <a:ext uri="{FF2B5EF4-FFF2-40B4-BE49-F238E27FC236}">
                <a16:creationId xmlns:a16="http://schemas.microsoft.com/office/drawing/2014/main" id="{9CEC5970-76BE-E264-F1FF-2EAE4EBA1A8B}"/>
              </a:ext>
            </a:extLst>
          </p:cNvPr>
          <p:cNvSpPr>
            <a:spLocks noGrp="1"/>
          </p:cNvSpPr>
          <p:nvPr>
            <p:ph type="sldNum" sz="quarter" idx="12"/>
          </p:nvPr>
        </p:nvSpPr>
        <p:spPr/>
        <p:txBody>
          <a:bodyPr/>
          <a:lstStyle/>
          <a:p>
            <a:fld id="{65F77AD7-FA98-4CB2-84AA-7A4F4C714045}" type="slidenum">
              <a:rPr lang="sv-SE" smtClean="0"/>
              <a:t>‹#›</a:t>
            </a:fld>
            <a:endParaRPr lang="sv-SE"/>
          </a:p>
        </p:txBody>
      </p:sp>
      <p:pic>
        <p:nvPicPr>
          <p:cNvPr id="12" name="Bildobjekt 11">
            <a:extLst>
              <a:ext uri="{FF2B5EF4-FFF2-40B4-BE49-F238E27FC236}">
                <a16:creationId xmlns:a16="http://schemas.microsoft.com/office/drawing/2014/main" id="{371132BE-DFD3-9AC0-081A-2A0BCA8A950F}"/>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98797" y="191401"/>
            <a:ext cx="1014964" cy="810471"/>
          </a:xfrm>
          <a:prstGeom prst="rect">
            <a:avLst/>
          </a:prstGeom>
        </p:spPr>
      </p:pic>
    </p:spTree>
    <p:extLst>
      <p:ext uri="{BB962C8B-B14F-4D97-AF65-F5344CB8AC3E}">
        <p14:creationId xmlns:p14="http://schemas.microsoft.com/office/powerpoint/2010/main" val="3198937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xt med stor bild till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8B49B48-9791-6A1E-B27B-87F363967F58}"/>
              </a:ext>
            </a:extLst>
          </p:cNvPr>
          <p:cNvSpPr>
            <a:spLocks noGrp="1"/>
          </p:cNvSpPr>
          <p:nvPr>
            <p:ph type="title" hasCustomPrompt="1"/>
          </p:nvPr>
        </p:nvSpPr>
        <p:spPr>
          <a:xfrm>
            <a:off x="706279" y="1084530"/>
            <a:ext cx="4551420" cy="1640081"/>
          </a:xfrm>
        </p:spPr>
        <p:txBody>
          <a:bodyPr anchor="b"/>
          <a:lstStyle>
            <a:lvl1pPr>
              <a:defRPr sz="3600"/>
            </a:lvl1pPr>
          </a:lstStyle>
          <a:p>
            <a:r>
              <a:rPr lang="sv-SE" dirty="0"/>
              <a:t>Klicka här för att lägga in din rubriktext</a:t>
            </a:r>
          </a:p>
        </p:txBody>
      </p:sp>
      <p:sp>
        <p:nvSpPr>
          <p:cNvPr id="10" name="Platshållare för text 10">
            <a:extLst>
              <a:ext uri="{FF2B5EF4-FFF2-40B4-BE49-F238E27FC236}">
                <a16:creationId xmlns:a16="http://schemas.microsoft.com/office/drawing/2014/main" id="{ADC27C6F-856E-40BE-9AB6-9E8DF87AA03D}"/>
              </a:ext>
            </a:extLst>
          </p:cNvPr>
          <p:cNvSpPr>
            <a:spLocks noGrp="1"/>
          </p:cNvSpPr>
          <p:nvPr>
            <p:ph type="body" sz="quarter" idx="13" hasCustomPrompt="1"/>
          </p:nvPr>
        </p:nvSpPr>
        <p:spPr>
          <a:xfrm>
            <a:off x="706279" y="3000366"/>
            <a:ext cx="4551420" cy="3110762"/>
          </a:xfrm>
        </p:spPr>
        <p:txBody>
          <a:bodyPr/>
          <a:lstStyle>
            <a:lvl1pPr>
              <a:defRPr/>
            </a:lvl1pPr>
          </a:lstStyle>
          <a:p>
            <a:pPr lvl="0"/>
            <a:r>
              <a:rPr lang="sv-SE" dirty="0"/>
              <a:t>Klicka här för att lägga in din text</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bild 2" descr="Bild som visar ...">
            <a:extLst>
              <a:ext uri="{FF2B5EF4-FFF2-40B4-BE49-F238E27FC236}">
                <a16:creationId xmlns:a16="http://schemas.microsoft.com/office/drawing/2014/main" id="{7E602D96-920B-12D9-8FDC-1D6D47D9556D}"/>
              </a:ext>
            </a:extLst>
          </p:cNvPr>
          <p:cNvSpPr>
            <a:spLocks noGrp="1"/>
          </p:cNvSpPr>
          <p:nvPr>
            <p:ph type="pic" idx="1"/>
          </p:nvPr>
        </p:nvSpPr>
        <p:spPr>
          <a:xfrm>
            <a:off x="6096000" y="-1"/>
            <a:ext cx="6096000" cy="6858000"/>
          </a:xfrm>
        </p:spPr>
        <p:txBody>
          <a:bodyPr tIns="216000"/>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5" name="Platshållare för datum 4">
            <a:extLst>
              <a:ext uri="{FF2B5EF4-FFF2-40B4-BE49-F238E27FC236}">
                <a16:creationId xmlns:a16="http://schemas.microsoft.com/office/drawing/2014/main" id="{1E0AB15D-50E8-073E-93B8-2F90A86A9C0D}"/>
              </a:ext>
            </a:extLst>
          </p:cNvPr>
          <p:cNvSpPr>
            <a:spLocks noGrp="1"/>
          </p:cNvSpPr>
          <p:nvPr>
            <p:ph type="dt" sz="half" idx="10"/>
          </p:nvPr>
        </p:nvSpPr>
        <p:spPr/>
        <p:txBody>
          <a:bodyPr/>
          <a:lstStyle/>
          <a:p>
            <a:fld id="{F55DBC6D-BB80-4CBB-8C6D-E380EC2ACAA6}" type="datetime1">
              <a:rPr lang="sv-SE" smtClean="0"/>
              <a:t>2025-07-01</a:t>
            </a:fld>
            <a:endParaRPr lang="sv-SE"/>
          </a:p>
        </p:txBody>
      </p:sp>
      <p:sp>
        <p:nvSpPr>
          <p:cNvPr id="6" name="Platshållare för sidfot 5">
            <a:extLst>
              <a:ext uri="{FF2B5EF4-FFF2-40B4-BE49-F238E27FC236}">
                <a16:creationId xmlns:a16="http://schemas.microsoft.com/office/drawing/2014/main" id="{30421C02-C73B-4F22-E225-8A1190C0E952}"/>
              </a:ext>
              <a:ext uri="{C183D7F6-B498-43B3-948B-1728B52AA6E4}">
                <adec:decorative xmlns:adec="http://schemas.microsoft.com/office/drawing/2017/decorative" val="1"/>
              </a:ext>
            </a:extLst>
          </p:cNvPr>
          <p:cNvSpPr>
            <a:spLocks noGrp="1"/>
          </p:cNvSpPr>
          <p:nvPr>
            <p:ph type="ftr" sz="quarter" idx="11"/>
          </p:nvPr>
        </p:nvSpPr>
        <p:spPr>
          <a:xfrm>
            <a:off x="11751469" y="6880543"/>
            <a:ext cx="360000" cy="45719"/>
          </a:xfrm>
        </p:spPr>
        <p:txBody>
          <a:bodyPr/>
          <a:lstStyle>
            <a:lvl1pPr>
              <a:defRPr sz="100">
                <a:solidFill>
                  <a:srgbClr val="F0F0F0"/>
                </a:solidFill>
              </a:defRPr>
            </a:lvl1pPr>
          </a:lstStyle>
          <a:p>
            <a:endParaRPr lang="sv-SE"/>
          </a:p>
        </p:txBody>
      </p:sp>
      <p:sp>
        <p:nvSpPr>
          <p:cNvPr id="7" name="Platshållare för bildnummer 6">
            <a:extLst>
              <a:ext uri="{FF2B5EF4-FFF2-40B4-BE49-F238E27FC236}">
                <a16:creationId xmlns:a16="http://schemas.microsoft.com/office/drawing/2014/main" id="{95100C3D-0DB0-3E30-73C8-458F4C168B90}"/>
              </a:ext>
            </a:extLst>
          </p:cNvPr>
          <p:cNvSpPr>
            <a:spLocks noGrp="1"/>
          </p:cNvSpPr>
          <p:nvPr>
            <p:ph type="sldNum" sz="quarter" idx="12"/>
          </p:nvPr>
        </p:nvSpPr>
        <p:spPr/>
        <p:txBody>
          <a:bodyPr/>
          <a:lstStyle/>
          <a:p>
            <a:fld id="{65F77AD7-FA98-4CB2-84AA-7A4F4C714045}" type="slidenum">
              <a:rPr lang="sv-SE" smtClean="0"/>
              <a:t>‹#›</a:t>
            </a:fld>
            <a:endParaRPr lang="sv-SE"/>
          </a:p>
        </p:txBody>
      </p:sp>
      <p:pic>
        <p:nvPicPr>
          <p:cNvPr id="9" name="Bildobjekt 8">
            <a:extLst>
              <a:ext uri="{FF2B5EF4-FFF2-40B4-BE49-F238E27FC236}">
                <a16:creationId xmlns:a16="http://schemas.microsoft.com/office/drawing/2014/main" id="{407232F0-F1B1-31D5-7578-6D3717557A49}"/>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98797" y="191401"/>
            <a:ext cx="1014964" cy="810471"/>
          </a:xfrm>
          <a:prstGeom prst="rect">
            <a:avLst/>
          </a:prstGeom>
        </p:spPr>
      </p:pic>
    </p:spTree>
    <p:extLst>
      <p:ext uri="{BB962C8B-B14F-4D97-AF65-F5344CB8AC3E}">
        <p14:creationId xmlns:p14="http://schemas.microsoft.com/office/powerpoint/2010/main" val="475608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med stor bild till väns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8B49B48-9791-6A1E-B27B-87F363967F58}"/>
              </a:ext>
            </a:extLst>
          </p:cNvPr>
          <p:cNvSpPr>
            <a:spLocks noGrp="1"/>
          </p:cNvSpPr>
          <p:nvPr>
            <p:ph type="title" hasCustomPrompt="1"/>
          </p:nvPr>
        </p:nvSpPr>
        <p:spPr>
          <a:xfrm>
            <a:off x="6842887" y="1083599"/>
            <a:ext cx="4551420" cy="1641600"/>
          </a:xfrm>
        </p:spPr>
        <p:txBody>
          <a:bodyPr anchor="b">
            <a:normAutofit/>
          </a:bodyPr>
          <a:lstStyle>
            <a:lvl1pPr>
              <a:defRPr sz="3600"/>
            </a:lvl1pPr>
          </a:lstStyle>
          <a:p>
            <a:r>
              <a:rPr lang="sv-SE" dirty="0"/>
              <a:t>Klicka här för att lägga in din rubriktext</a:t>
            </a:r>
          </a:p>
        </p:txBody>
      </p:sp>
      <p:sp>
        <p:nvSpPr>
          <p:cNvPr id="8" name="Platshållare för text 10">
            <a:extLst>
              <a:ext uri="{FF2B5EF4-FFF2-40B4-BE49-F238E27FC236}">
                <a16:creationId xmlns:a16="http://schemas.microsoft.com/office/drawing/2014/main" id="{9E2A6B19-D08A-42C2-A566-64C5D92C66EA}"/>
              </a:ext>
            </a:extLst>
          </p:cNvPr>
          <p:cNvSpPr>
            <a:spLocks noGrp="1"/>
          </p:cNvSpPr>
          <p:nvPr>
            <p:ph type="body" sz="quarter" idx="13" hasCustomPrompt="1"/>
          </p:nvPr>
        </p:nvSpPr>
        <p:spPr>
          <a:xfrm>
            <a:off x="6842887" y="3000366"/>
            <a:ext cx="4551420" cy="3110762"/>
          </a:xfrm>
        </p:spPr>
        <p:txBody>
          <a:bodyPr/>
          <a:lstStyle>
            <a:lvl1pPr>
              <a:defRPr/>
            </a:lvl1pPr>
          </a:lstStyle>
          <a:p>
            <a:pPr lvl="0"/>
            <a:r>
              <a:rPr lang="sv-SE" dirty="0"/>
              <a:t>Klicka här för att lägga in din text</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bild 2" descr="Bild som visar ...">
            <a:extLst>
              <a:ext uri="{FF2B5EF4-FFF2-40B4-BE49-F238E27FC236}">
                <a16:creationId xmlns:a16="http://schemas.microsoft.com/office/drawing/2014/main" id="{7E602D96-920B-12D9-8FDC-1D6D47D9556D}"/>
              </a:ext>
            </a:extLst>
          </p:cNvPr>
          <p:cNvSpPr>
            <a:spLocks noGrp="1"/>
          </p:cNvSpPr>
          <p:nvPr>
            <p:ph type="pic" idx="1"/>
          </p:nvPr>
        </p:nvSpPr>
        <p:spPr>
          <a:xfrm>
            <a:off x="0" y="0"/>
            <a:ext cx="6096000" cy="6858000"/>
          </a:xfrm>
        </p:spPr>
        <p:txBody>
          <a:bodyPr tIns="216000"/>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5" name="Platshållare för datum 4">
            <a:extLst>
              <a:ext uri="{FF2B5EF4-FFF2-40B4-BE49-F238E27FC236}">
                <a16:creationId xmlns:a16="http://schemas.microsoft.com/office/drawing/2014/main" id="{1E0AB15D-50E8-073E-93B8-2F90A86A9C0D}"/>
              </a:ext>
            </a:extLst>
          </p:cNvPr>
          <p:cNvSpPr>
            <a:spLocks noGrp="1"/>
          </p:cNvSpPr>
          <p:nvPr>
            <p:ph type="dt" sz="half" idx="10"/>
          </p:nvPr>
        </p:nvSpPr>
        <p:spPr/>
        <p:txBody>
          <a:bodyPr/>
          <a:lstStyle/>
          <a:p>
            <a:fld id="{944B138D-1A31-4109-90D2-609DE1DA6D57}" type="datetime1">
              <a:rPr lang="sv-SE" smtClean="0"/>
              <a:t>2025-07-01</a:t>
            </a:fld>
            <a:endParaRPr lang="sv-SE"/>
          </a:p>
        </p:txBody>
      </p:sp>
      <p:sp>
        <p:nvSpPr>
          <p:cNvPr id="6" name="Platshållare för sidfot 5">
            <a:extLst>
              <a:ext uri="{FF2B5EF4-FFF2-40B4-BE49-F238E27FC236}">
                <a16:creationId xmlns:a16="http://schemas.microsoft.com/office/drawing/2014/main" id="{30421C02-C73B-4F22-E225-8A1190C0E952}"/>
              </a:ext>
              <a:ext uri="{C183D7F6-B498-43B3-948B-1728B52AA6E4}">
                <adec:decorative xmlns:adec="http://schemas.microsoft.com/office/drawing/2017/decorative" val="1"/>
              </a:ext>
            </a:extLst>
          </p:cNvPr>
          <p:cNvSpPr>
            <a:spLocks noGrp="1"/>
          </p:cNvSpPr>
          <p:nvPr>
            <p:ph type="ftr" sz="quarter" idx="11"/>
          </p:nvPr>
        </p:nvSpPr>
        <p:spPr>
          <a:xfrm>
            <a:off x="11751469" y="6880543"/>
            <a:ext cx="360000" cy="45719"/>
          </a:xfrm>
        </p:spPr>
        <p:txBody>
          <a:bodyPr/>
          <a:lstStyle>
            <a:lvl1pPr>
              <a:defRPr sz="100">
                <a:solidFill>
                  <a:srgbClr val="F0F0F0"/>
                </a:solidFill>
              </a:defRPr>
            </a:lvl1pPr>
          </a:lstStyle>
          <a:p>
            <a:endParaRPr lang="sv-SE"/>
          </a:p>
        </p:txBody>
      </p:sp>
      <p:sp>
        <p:nvSpPr>
          <p:cNvPr id="7" name="Platshållare för bildnummer 6">
            <a:extLst>
              <a:ext uri="{FF2B5EF4-FFF2-40B4-BE49-F238E27FC236}">
                <a16:creationId xmlns:a16="http://schemas.microsoft.com/office/drawing/2014/main" id="{95100C3D-0DB0-3E30-73C8-458F4C168B90}"/>
              </a:ext>
            </a:extLst>
          </p:cNvPr>
          <p:cNvSpPr>
            <a:spLocks noGrp="1"/>
          </p:cNvSpPr>
          <p:nvPr>
            <p:ph type="sldNum" sz="quarter" idx="12"/>
          </p:nvPr>
        </p:nvSpPr>
        <p:spPr/>
        <p:txBody>
          <a:bodyPr/>
          <a:lstStyle/>
          <a:p>
            <a:fld id="{65F77AD7-FA98-4CB2-84AA-7A4F4C714045}" type="slidenum">
              <a:rPr lang="sv-SE" smtClean="0"/>
              <a:t>‹#›</a:t>
            </a:fld>
            <a:endParaRPr lang="sv-SE"/>
          </a:p>
        </p:txBody>
      </p:sp>
    </p:spTree>
    <p:extLst>
      <p:ext uri="{BB962C8B-B14F-4D97-AF65-F5344CB8AC3E}">
        <p14:creationId xmlns:p14="http://schemas.microsoft.com/office/powerpoint/2010/main" val="1743674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med två bilder till väns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8B49B48-9791-6A1E-B27B-87F363967F58}"/>
              </a:ext>
            </a:extLst>
          </p:cNvPr>
          <p:cNvSpPr>
            <a:spLocks noGrp="1"/>
          </p:cNvSpPr>
          <p:nvPr>
            <p:ph type="title" hasCustomPrompt="1"/>
          </p:nvPr>
        </p:nvSpPr>
        <p:spPr>
          <a:xfrm>
            <a:off x="6842887" y="1083599"/>
            <a:ext cx="4551420" cy="1641600"/>
          </a:xfrm>
        </p:spPr>
        <p:txBody>
          <a:bodyPr anchor="b">
            <a:normAutofit/>
          </a:bodyPr>
          <a:lstStyle>
            <a:lvl1pPr>
              <a:defRPr sz="3600"/>
            </a:lvl1pPr>
          </a:lstStyle>
          <a:p>
            <a:r>
              <a:rPr lang="sv-SE" dirty="0"/>
              <a:t>Klicka här för att lägga in din rubriktext</a:t>
            </a:r>
          </a:p>
        </p:txBody>
      </p:sp>
      <p:sp>
        <p:nvSpPr>
          <p:cNvPr id="10" name="Platshållare för text 10">
            <a:extLst>
              <a:ext uri="{FF2B5EF4-FFF2-40B4-BE49-F238E27FC236}">
                <a16:creationId xmlns:a16="http://schemas.microsoft.com/office/drawing/2014/main" id="{505E59A8-FFA7-471B-BA99-30FEB15CB8A7}"/>
              </a:ext>
            </a:extLst>
          </p:cNvPr>
          <p:cNvSpPr>
            <a:spLocks noGrp="1"/>
          </p:cNvSpPr>
          <p:nvPr>
            <p:ph type="body" sz="quarter" idx="14" hasCustomPrompt="1"/>
          </p:nvPr>
        </p:nvSpPr>
        <p:spPr>
          <a:xfrm>
            <a:off x="6842887" y="3000366"/>
            <a:ext cx="4551420" cy="3110762"/>
          </a:xfrm>
        </p:spPr>
        <p:txBody>
          <a:bodyPr/>
          <a:lstStyle>
            <a:lvl1pPr>
              <a:defRPr/>
            </a:lvl1pPr>
          </a:lstStyle>
          <a:p>
            <a:pPr lvl="0"/>
            <a:r>
              <a:rPr lang="sv-SE" dirty="0"/>
              <a:t>Klicka här för att lägga in din text</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bild 2" descr="Bild som visar ...">
            <a:extLst>
              <a:ext uri="{FF2B5EF4-FFF2-40B4-BE49-F238E27FC236}">
                <a16:creationId xmlns:a16="http://schemas.microsoft.com/office/drawing/2014/main" id="{7E602D96-920B-12D9-8FDC-1D6D47D9556D}"/>
              </a:ext>
            </a:extLst>
          </p:cNvPr>
          <p:cNvSpPr>
            <a:spLocks noGrp="1"/>
          </p:cNvSpPr>
          <p:nvPr>
            <p:ph type="pic" idx="1"/>
          </p:nvPr>
        </p:nvSpPr>
        <p:spPr>
          <a:xfrm>
            <a:off x="0" y="2"/>
            <a:ext cx="6092511" cy="3338999"/>
          </a:xfrm>
        </p:spPr>
        <p:txBody>
          <a:bodyPr tIns="216000"/>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9" name="Platshållare för bild 8" descr="Bild som visar ...">
            <a:extLst>
              <a:ext uri="{FF2B5EF4-FFF2-40B4-BE49-F238E27FC236}">
                <a16:creationId xmlns:a16="http://schemas.microsoft.com/office/drawing/2014/main" id="{C1E3D422-A032-E423-065F-A4E9A9F89422}"/>
              </a:ext>
            </a:extLst>
          </p:cNvPr>
          <p:cNvSpPr>
            <a:spLocks noGrp="1"/>
          </p:cNvSpPr>
          <p:nvPr>
            <p:ph type="pic" sz="quarter" idx="13"/>
          </p:nvPr>
        </p:nvSpPr>
        <p:spPr>
          <a:xfrm>
            <a:off x="-3489" y="3519000"/>
            <a:ext cx="6096000" cy="3339000"/>
          </a:xfrm>
        </p:spPr>
        <p:txBody>
          <a:bodyPr tIns="216000"/>
          <a:lstStyle>
            <a:lvl1pPr marL="0" indent="0" algn="ctr">
              <a:buNone/>
              <a:defRPr sz="2000"/>
            </a:lvl1pPr>
          </a:lstStyle>
          <a:p>
            <a:r>
              <a:rPr lang="sv-SE"/>
              <a:t>Klicka på ikonen för att lägga till en bild</a:t>
            </a:r>
          </a:p>
        </p:txBody>
      </p:sp>
      <p:sp>
        <p:nvSpPr>
          <p:cNvPr id="5" name="Platshållare för datum 4">
            <a:extLst>
              <a:ext uri="{FF2B5EF4-FFF2-40B4-BE49-F238E27FC236}">
                <a16:creationId xmlns:a16="http://schemas.microsoft.com/office/drawing/2014/main" id="{1E0AB15D-50E8-073E-93B8-2F90A86A9C0D}"/>
              </a:ext>
            </a:extLst>
          </p:cNvPr>
          <p:cNvSpPr>
            <a:spLocks noGrp="1"/>
          </p:cNvSpPr>
          <p:nvPr>
            <p:ph type="dt" sz="half" idx="10"/>
          </p:nvPr>
        </p:nvSpPr>
        <p:spPr/>
        <p:txBody>
          <a:bodyPr/>
          <a:lstStyle/>
          <a:p>
            <a:fld id="{A7BA7FED-4D8D-4700-8831-4CD30A1AC9FE}" type="datetime1">
              <a:rPr lang="sv-SE" smtClean="0"/>
              <a:t>2025-07-01</a:t>
            </a:fld>
            <a:endParaRPr lang="sv-SE"/>
          </a:p>
        </p:txBody>
      </p:sp>
      <p:sp>
        <p:nvSpPr>
          <p:cNvPr id="6" name="Platshållare för sidfot 5">
            <a:extLst>
              <a:ext uri="{FF2B5EF4-FFF2-40B4-BE49-F238E27FC236}">
                <a16:creationId xmlns:a16="http://schemas.microsoft.com/office/drawing/2014/main" id="{30421C02-C73B-4F22-E225-8A1190C0E952}"/>
              </a:ext>
              <a:ext uri="{C183D7F6-B498-43B3-948B-1728B52AA6E4}">
                <adec:decorative xmlns:adec="http://schemas.microsoft.com/office/drawing/2017/decorative" val="1"/>
              </a:ext>
            </a:extLst>
          </p:cNvPr>
          <p:cNvSpPr>
            <a:spLocks noGrp="1"/>
          </p:cNvSpPr>
          <p:nvPr>
            <p:ph type="ftr" sz="quarter" idx="11"/>
          </p:nvPr>
        </p:nvSpPr>
        <p:spPr>
          <a:xfrm>
            <a:off x="11751469" y="6880543"/>
            <a:ext cx="360000" cy="45719"/>
          </a:xfrm>
        </p:spPr>
        <p:txBody>
          <a:bodyPr/>
          <a:lstStyle>
            <a:lvl1pPr>
              <a:defRPr sz="100">
                <a:solidFill>
                  <a:srgbClr val="F0F0F0"/>
                </a:solidFill>
              </a:defRPr>
            </a:lvl1pPr>
          </a:lstStyle>
          <a:p>
            <a:endParaRPr lang="sv-SE" dirty="0"/>
          </a:p>
        </p:txBody>
      </p:sp>
      <p:sp>
        <p:nvSpPr>
          <p:cNvPr id="7" name="Platshållare för bildnummer 6">
            <a:extLst>
              <a:ext uri="{FF2B5EF4-FFF2-40B4-BE49-F238E27FC236}">
                <a16:creationId xmlns:a16="http://schemas.microsoft.com/office/drawing/2014/main" id="{95100C3D-0DB0-3E30-73C8-458F4C168B90}"/>
              </a:ext>
            </a:extLst>
          </p:cNvPr>
          <p:cNvSpPr>
            <a:spLocks noGrp="1"/>
          </p:cNvSpPr>
          <p:nvPr>
            <p:ph type="sldNum" sz="quarter" idx="12"/>
          </p:nvPr>
        </p:nvSpPr>
        <p:spPr/>
        <p:txBody>
          <a:bodyPr/>
          <a:lstStyle/>
          <a:p>
            <a:fld id="{65F77AD7-FA98-4CB2-84AA-7A4F4C714045}" type="slidenum">
              <a:rPr lang="sv-SE" smtClean="0"/>
              <a:t>‹#›</a:t>
            </a:fld>
            <a:endParaRPr lang="sv-SE"/>
          </a:p>
        </p:txBody>
      </p:sp>
    </p:spTree>
    <p:extLst>
      <p:ext uri="{BB962C8B-B14F-4D97-AF65-F5344CB8AC3E}">
        <p14:creationId xmlns:p14="http://schemas.microsoft.com/office/powerpoint/2010/main" val="4675441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Rubrikbild med foto">
    <p:bg>
      <p:bgPr>
        <a:solidFill>
          <a:srgbClr val="F8F6E8"/>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64868FED-55F2-6CB0-2375-A032C4812AF4}"/>
              </a:ext>
              <a:ext uri="{C183D7F6-B498-43B3-948B-1728B52AA6E4}">
                <adec:decorative xmlns:adec="http://schemas.microsoft.com/office/drawing/2017/decorative" val="1"/>
              </a:ext>
            </a:extLst>
          </p:cNvPr>
          <p:cNvSpPr/>
          <p:nvPr/>
        </p:nvSpPr>
        <p:spPr>
          <a:xfrm>
            <a:off x="0" y="3759200"/>
            <a:ext cx="12192000" cy="3098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35343FB3-D50B-FF59-CEDF-A7B8B68B2361}"/>
              </a:ext>
            </a:extLst>
          </p:cNvPr>
          <p:cNvSpPr>
            <a:spLocks noGrp="1"/>
          </p:cNvSpPr>
          <p:nvPr>
            <p:ph type="ctrTitle" hasCustomPrompt="1"/>
          </p:nvPr>
        </p:nvSpPr>
        <p:spPr>
          <a:xfrm>
            <a:off x="838200" y="1130300"/>
            <a:ext cx="9852294" cy="1734231"/>
          </a:xfrm>
        </p:spPr>
        <p:txBody>
          <a:bodyPr anchor="t">
            <a:normAutofit/>
          </a:bodyPr>
          <a:lstStyle>
            <a:lvl1pPr algn="l">
              <a:defRPr sz="6000">
                <a:solidFill>
                  <a:schemeClr val="accent1"/>
                </a:solidFill>
              </a:defRPr>
            </a:lvl1pPr>
          </a:lstStyle>
          <a:p>
            <a:r>
              <a:rPr lang="sv-SE" dirty="0"/>
              <a:t>Klicka här för att lägga in din rubriktext</a:t>
            </a:r>
          </a:p>
        </p:txBody>
      </p:sp>
      <p:sp>
        <p:nvSpPr>
          <p:cNvPr id="3" name="Underrubrik 2">
            <a:extLst>
              <a:ext uri="{FF2B5EF4-FFF2-40B4-BE49-F238E27FC236}">
                <a16:creationId xmlns:a16="http://schemas.microsoft.com/office/drawing/2014/main" id="{C13F4E39-89BD-A5A7-E946-432C1C80ED9F}"/>
              </a:ext>
            </a:extLst>
          </p:cNvPr>
          <p:cNvSpPr>
            <a:spLocks noGrp="1"/>
          </p:cNvSpPr>
          <p:nvPr>
            <p:ph type="subTitle" idx="1" hasCustomPrompt="1"/>
          </p:nvPr>
        </p:nvSpPr>
        <p:spPr>
          <a:xfrm>
            <a:off x="838201" y="674914"/>
            <a:ext cx="9852295" cy="462416"/>
          </a:xfrm>
        </p:spPr>
        <p:txBody>
          <a:bodyPr tIns="46800" bIns="0" anchor="b"/>
          <a:lstStyle>
            <a:lvl1pPr marL="0" indent="0" algn="l">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Namn och datum</a:t>
            </a:r>
          </a:p>
        </p:txBody>
      </p:sp>
      <p:sp>
        <p:nvSpPr>
          <p:cNvPr id="10" name="Platshållare för bild 9" descr="Bild som visar ...">
            <a:extLst>
              <a:ext uri="{FF2B5EF4-FFF2-40B4-BE49-F238E27FC236}">
                <a16:creationId xmlns:a16="http://schemas.microsoft.com/office/drawing/2014/main" id="{6BF8BF48-477A-FEE9-9C77-B157A65C6F7E}"/>
              </a:ext>
            </a:extLst>
          </p:cNvPr>
          <p:cNvSpPr>
            <a:spLocks noGrp="1"/>
          </p:cNvSpPr>
          <p:nvPr>
            <p:ph type="pic" sz="quarter" idx="10"/>
          </p:nvPr>
        </p:nvSpPr>
        <p:spPr>
          <a:xfrm>
            <a:off x="558526" y="2857501"/>
            <a:ext cx="11633473" cy="3447260"/>
          </a:xfrm>
        </p:spPr>
        <p:txBody>
          <a:bodyPr tIns="1224000"/>
          <a:lstStyle>
            <a:lvl1pPr marL="0" indent="0" algn="ctr">
              <a:buNone/>
              <a:defRPr sz="2000">
                <a:solidFill>
                  <a:schemeClr val="bg1"/>
                </a:solidFill>
              </a:defRPr>
            </a:lvl1pPr>
          </a:lstStyle>
          <a:p>
            <a:r>
              <a:rPr lang="sv-SE"/>
              <a:t>Klicka på ikonen för att lägga till en bild</a:t>
            </a:r>
          </a:p>
        </p:txBody>
      </p:sp>
      <p:sp>
        <p:nvSpPr>
          <p:cNvPr id="4" name="Platshållare för datum 3">
            <a:extLst>
              <a:ext uri="{FF2B5EF4-FFF2-40B4-BE49-F238E27FC236}">
                <a16:creationId xmlns:a16="http://schemas.microsoft.com/office/drawing/2014/main" id="{249E6263-3949-DB26-DA0E-C2AF0881A696}"/>
              </a:ext>
            </a:extLst>
          </p:cNvPr>
          <p:cNvSpPr>
            <a:spLocks noGrp="1"/>
          </p:cNvSpPr>
          <p:nvPr>
            <p:ph type="dt" sz="half" idx="11"/>
          </p:nvPr>
        </p:nvSpPr>
        <p:spPr/>
        <p:txBody>
          <a:bodyPr/>
          <a:lstStyle>
            <a:lvl1pPr>
              <a:defRPr>
                <a:solidFill>
                  <a:schemeClr val="bg1"/>
                </a:solidFill>
              </a:defRPr>
            </a:lvl1pPr>
          </a:lstStyle>
          <a:p>
            <a:fld id="{9C2455E6-92FF-49F5-9CA6-F3C856AF91D2}" type="datetime1">
              <a:rPr lang="sv-SE" smtClean="0"/>
              <a:t>2025-07-01</a:t>
            </a:fld>
            <a:endParaRPr lang="sv-SE"/>
          </a:p>
        </p:txBody>
      </p:sp>
      <p:sp>
        <p:nvSpPr>
          <p:cNvPr id="5" name="Platshållare för sidfot 4">
            <a:extLst>
              <a:ext uri="{FF2B5EF4-FFF2-40B4-BE49-F238E27FC236}">
                <a16:creationId xmlns:a16="http://schemas.microsoft.com/office/drawing/2014/main" id="{F4426BAF-8FC0-BE7D-2445-B35D5B29AE34}"/>
              </a:ext>
              <a:ext uri="{C183D7F6-B498-43B3-948B-1728B52AA6E4}">
                <adec:decorative xmlns:adec="http://schemas.microsoft.com/office/drawing/2017/decorative" val="1"/>
              </a:ext>
            </a:extLst>
          </p:cNvPr>
          <p:cNvSpPr>
            <a:spLocks noGrp="1"/>
          </p:cNvSpPr>
          <p:nvPr>
            <p:ph type="ftr" sz="quarter" idx="12"/>
          </p:nvPr>
        </p:nvSpPr>
        <p:spPr>
          <a:xfrm>
            <a:off x="11751469" y="6880543"/>
            <a:ext cx="360000" cy="45719"/>
          </a:xfrm>
        </p:spPr>
        <p:txBody>
          <a:bodyPr/>
          <a:lstStyle>
            <a:lvl1pPr>
              <a:defRPr sz="100">
                <a:solidFill>
                  <a:srgbClr val="F0F0F0"/>
                </a:solidFill>
              </a:defRPr>
            </a:lvl1pPr>
          </a:lstStyle>
          <a:p>
            <a:endParaRPr lang="sv-SE" dirty="0"/>
          </a:p>
        </p:txBody>
      </p:sp>
      <p:sp>
        <p:nvSpPr>
          <p:cNvPr id="6" name="Platshållare för bildnummer 5">
            <a:extLst>
              <a:ext uri="{FF2B5EF4-FFF2-40B4-BE49-F238E27FC236}">
                <a16:creationId xmlns:a16="http://schemas.microsoft.com/office/drawing/2014/main" id="{93C05846-5510-910D-341F-B16EF0695ABC}"/>
              </a:ext>
            </a:extLst>
          </p:cNvPr>
          <p:cNvSpPr>
            <a:spLocks noGrp="1"/>
          </p:cNvSpPr>
          <p:nvPr>
            <p:ph type="sldNum" sz="quarter" idx="13"/>
          </p:nvPr>
        </p:nvSpPr>
        <p:spPr/>
        <p:txBody>
          <a:bodyPr/>
          <a:lstStyle>
            <a:lvl1pPr>
              <a:defRPr>
                <a:solidFill>
                  <a:schemeClr val="bg1"/>
                </a:solidFill>
              </a:defRPr>
            </a:lvl1pPr>
          </a:lstStyle>
          <a:p>
            <a:fld id="{65F77AD7-FA98-4CB2-84AA-7A4F4C714045}" type="slidenum">
              <a:rPr lang="sv-SE" smtClean="0"/>
              <a:pPr/>
              <a:t>‹#›</a:t>
            </a:fld>
            <a:endParaRPr lang="sv-SE"/>
          </a:p>
        </p:txBody>
      </p:sp>
    </p:spTree>
    <p:extLst>
      <p:ext uri="{BB962C8B-B14F-4D97-AF65-F5344CB8AC3E}">
        <p14:creationId xmlns:p14="http://schemas.microsoft.com/office/powerpoint/2010/main" val="1557598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Avsnittsrubrik">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903DB7F-C430-C0B8-54A1-E66DB64C5817}"/>
              </a:ext>
              <a:ext uri="{C183D7F6-B498-43B3-948B-1728B52AA6E4}">
                <adec:decorative xmlns:adec="http://schemas.microsoft.com/office/drawing/2017/decorative" val="1"/>
              </a:ext>
            </a:extLst>
          </p:cNvPr>
          <p:cNvSpPr/>
          <p:nvPr/>
        </p:nvSpPr>
        <p:spPr>
          <a:xfrm>
            <a:off x="558530" y="0"/>
            <a:ext cx="6883671" cy="63055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Platshållare för text 2">
            <a:extLst>
              <a:ext uri="{FF2B5EF4-FFF2-40B4-BE49-F238E27FC236}">
                <a16:creationId xmlns:a16="http://schemas.microsoft.com/office/drawing/2014/main" id="{0916EC75-1C75-EA6F-1A37-93D93F4607D0}"/>
              </a:ext>
            </a:extLst>
          </p:cNvPr>
          <p:cNvSpPr>
            <a:spLocks noGrp="1"/>
          </p:cNvSpPr>
          <p:nvPr>
            <p:ph type="body" idx="1" hasCustomPrompt="1"/>
          </p:nvPr>
        </p:nvSpPr>
        <p:spPr>
          <a:xfrm>
            <a:off x="1247775" y="5028821"/>
            <a:ext cx="5505179" cy="751493"/>
          </a:xfrm>
        </p:spPr>
        <p:txBody>
          <a:bodyPr anchor="t"/>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dirty="0"/>
              <a:t>Klicka här för att lägga in din text</a:t>
            </a:r>
          </a:p>
        </p:txBody>
      </p:sp>
      <p:sp>
        <p:nvSpPr>
          <p:cNvPr id="2" name="Rubrik 1">
            <a:extLst>
              <a:ext uri="{FF2B5EF4-FFF2-40B4-BE49-F238E27FC236}">
                <a16:creationId xmlns:a16="http://schemas.microsoft.com/office/drawing/2014/main" id="{A64F839F-5D3C-F1DD-BEAA-EB72FC25B1D4}"/>
              </a:ext>
            </a:extLst>
          </p:cNvPr>
          <p:cNvSpPr>
            <a:spLocks noGrp="1"/>
          </p:cNvSpPr>
          <p:nvPr>
            <p:ph type="title" hasCustomPrompt="1"/>
          </p:nvPr>
        </p:nvSpPr>
        <p:spPr>
          <a:xfrm>
            <a:off x="1247775" y="3135086"/>
            <a:ext cx="5505179" cy="1840140"/>
          </a:xfrm>
        </p:spPr>
        <p:txBody>
          <a:bodyPr anchor="b">
            <a:normAutofit/>
          </a:bodyPr>
          <a:lstStyle>
            <a:lvl1pPr>
              <a:defRPr sz="3600">
                <a:solidFill>
                  <a:schemeClr val="bg1"/>
                </a:solidFill>
              </a:defRPr>
            </a:lvl1pPr>
          </a:lstStyle>
          <a:p>
            <a:r>
              <a:rPr lang="sv-SE" dirty="0"/>
              <a:t>Klicka här för att lägga in din rubriktext</a:t>
            </a:r>
          </a:p>
        </p:txBody>
      </p:sp>
      <p:sp>
        <p:nvSpPr>
          <p:cNvPr id="4" name="Platshållare för datum 3">
            <a:extLst>
              <a:ext uri="{FF2B5EF4-FFF2-40B4-BE49-F238E27FC236}">
                <a16:creationId xmlns:a16="http://schemas.microsoft.com/office/drawing/2014/main" id="{72EF96A0-266F-6ABB-26B2-F254476CCEB6}"/>
              </a:ext>
            </a:extLst>
          </p:cNvPr>
          <p:cNvSpPr>
            <a:spLocks noGrp="1"/>
          </p:cNvSpPr>
          <p:nvPr>
            <p:ph type="dt" sz="half" idx="10"/>
          </p:nvPr>
        </p:nvSpPr>
        <p:spPr/>
        <p:txBody>
          <a:bodyPr/>
          <a:lstStyle/>
          <a:p>
            <a:fld id="{66AFCA89-7B84-4354-8597-9DA1A88B540F}" type="datetime1">
              <a:rPr lang="sv-SE" smtClean="0"/>
              <a:t>2025-07-01</a:t>
            </a:fld>
            <a:endParaRPr lang="sv-SE"/>
          </a:p>
        </p:txBody>
      </p:sp>
      <p:sp>
        <p:nvSpPr>
          <p:cNvPr id="5" name="Platshållare för sidfot 4">
            <a:extLst>
              <a:ext uri="{FF2B5EF4-FFF2-40B4-BE49-F238E27FC236}">
                <a16:creationId xmlns:a16="http://schemas.microsoft.com/office/drawing/2014/main" id="{15B0267B-CF5E-3406-733A-37EE40468BE0}"/>
              </a:ext>
              <a:ext uri="{C183D7F6-B498-43B3-948B-1728B52AA6E4}">
                <adec:decorative xmlns:adec="http://schemas.microsoft.com/office/drawing/2017/decorative" val="1"/>
              </a:ext>
            </a:extLst>
          </p:cNvPr>
          <p:cNvSpPr>
            <a:spLocks noGrp="1"/>
          </p:cNvSpPr>
          <p:nvPr>
            <p:ph type="ftr" sz="quarter" idx="11"/>
          </p:nvPr>
        </p:nvSpPr>
        <p:spPr>
          <a:xfrm>
            <a:off x="11751469" y="6880543"/>
            <a:ext cx="360000" cy="45719"/>
          </a:xfrm>
        </p:spPr>
        <p:txBody>
          <a:bodyPr/>
          <a:lstStyle>
            <a:lvl1pPr>
              <a:defRPr sz="100">
                <a:solidFill>
                  <a:srgbClr val="F0F0F0"/>
                </a:solidFill>
              </a:defRPr>
            </a:lvl1pPr>
          </a:lstStyle>
          <a:p>
            <a:endParaRPr lang="sv-SE" dirty="0"/>
          </a:p>
        </p:txBody>
      </p:sp>
      <p:sp>
        <p:nvSpPr>
          <p:cNvPr id="6" name="Platshållare för bildnummer 5">
            <a:extLst>
              <a:ext uri="{FF2B5EF4-FFF2-40B4-BE49-F238E27FC236}">
                <a16:creationId xmlns:a16="http://schemas.microsoft.com/office/drawing/2014/main" id="{B767A267-3A60-6D82-87E6-718ACFD438EB}"/>
              </a:ext>
            </a:extLst>
          </p:cNvPr>
          <p:cNvSpPr>
            <a:spLocks noGrp="1"/>
          </p:cNvSpPr>
          <p:nvPr>
            <p:ph type="sldNum" sz="quarter" idx="12"/>
          </p:nvPr>
        </p:nvSpPr>
        <p:spPr/>
        <p:txBody>
          <a:bodyPr/>
          <a:lstStyle/>
          <a:p>
            <a:fld id="{65F77AD7-FA98-4CB2-84AA-7A4F4C714045}" type="slidenum">
              <a:rPr lang="sv-SE" smtClean="0"/>
              <a:pPr/>
              <a:t>‹#›</a:t>
            </a:fld>
            <a:endParaRPr lang="sv-SE"/>
          </a:p>
        </p:txBody>
      </p:sp>
      <p:pic>
        <p:nvPicPr>
          <p:cNvPr id="9" name="Bildobjekt 8">
            <a:extLst>
              <a:ext uri="{FF2B5EF4-FFF2-40B4-BE49-F238E27FC236}">
                <a16:creationId xmlns:a16="http://schemas.microsoft.com/office/drawing/2014/main" id="{24EC3F12-8533-47FC-D8A8-F74FBD5E48A6}"/>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247775" y="207459"/>
            <a:ext cx="1022242" cy="816282"/>
          </a:xfrm>
          <a:prstGeom prst="rect">
            <a:avLst/>
          </a:prstGeom>
        </p:spPr>
      </p:pic>
    </p:spTree>
    <p:extLst>
      <p:ext uri="{BB962C8B-B14F-4D97-AF65-F5344CB8AC3E}">
        <p14:creationId xmlns:p14="http://schemas.microsoft.com/office/powerpoint/2010/main" val="20121091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Avsnittsrubrik brunt mönster">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903DB7F-C430-C0B8-54A1-E66DB64C5817}"/>
              </a:ext>
              <a:ext uri="{C183D7F6-B498-43B3-948B-1728B52AA6E4}">
                <adec:decorative xmlns:adec="http://schemas.microsoft.com/office/drawing/2017/decorative" val="1"/>
              </a:ext>
            </a:extLst>
          </p:cNvPr>
          <p:cNvSpPr/>
          <p:nvPr/>
        </p:nvSpPr>
        <p:spPr>
          <a:xfrm>
            <a:off x="558530" y="0"/>
            <a:ext cx="6883671" cy="63055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A64F839F-5D3C-F1DD-BEAA-EB72FC25B1D4}"/>
              </a:ext>
            </a:extLst>
          </p:cNvPr>
          <p:cNvSpPr>
            <a:spLocks noGrp="1"/>
          </p:cNvSpPr>
          <p:nvPr>
            <p:ph type="title" hasCustomPrompt="1"/>
          </p:nvPr>
        </p:nvSpPr>
        <p:spPr>
          <a:xfrm>
            <a:off x="1247775" y="3135086"/>
            <a:ext cx="5505179" cy="1840140"/>
          </a:xfrm>
        </p:spPr>
        <p:txBody>
          <a:bodyPr anchor="b">
            <a:normAutofit/>
          </a:bodyPr>
          <a:lstStyle>
            <a:lvl1pPr>
              <a:defRPr sz="3600">
                <a:solidFill>
                  <a:schemeClr val="bg1"/>
                </a:solidFill>
              </a:defRPr>
            </a:lvl1pPr>
          </a:lstStyle>
          <a:p>
            <a:r>
              <a:rPr lang="sv-SE" dirty="0"/>
              <a:t>Klicka här för att lägga in din rubriktext</a:t>
            </a:r>
          </a:p>
        </p:txBody>
      </p:sp>
      <p:sp>
        <p:nvSpPr>
          <p:cNvPr id="3" name="Platshållare för text 2">
            <a:extLst>
              <a:ext uri="{FF2B5EF4-FFF2-40B4-BE49-F238E27FC236}">
                <a16:creationId xmlns:a16="http://schemas.microsoft.com/office/drawing/2014/main" id="{0916EC75-1C75-EA6F-1A37-93D93F4607D0}"/>
              </a:ext>
            </a:extLst>
          </p:cNvPr>
          <p:cNvSpPr>
            <a:spLocks noGrp="1"/>
          </p:cNvSpPr>
          <p:nvPr>
            <p:ph type="body" idx="1" hasCustomPrompt="1"/>
          </p:nvPr>
        </p:nvSpPr>
        <p:spPr>
          <a:xfrm>
            <a:off x="1247775" y="5028821"/>
            <a:ext cx="5505179" cy="751493"/>
          </a:xfrm>
        </p:spPr>
        <p:txBody>
          <a:bodyPr anchor="t"/>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dirty="0"/>
              <a:t>Klicka här för att lägga in din text</a:t>
            </a:r>
          </a:p>
        </p:txBody>
      </p:sp>
      <p:sp>
        <p:nvSpPr>
          <p:cNvPr id="4" name="Platshållare för datum 3">
            <a:extLst>
              <a:ext uri="{FF2B5EF4-FFF2-40B4-BE49-F238E27FC236}">
                <a16:creationId xmlns:a16="http://schemas.microsoft.com/office/drawing/2014/main" id="{10477E92-ACBC-97CF-235A-1AA6D9193661}"/>
              </a:ext>
            </a:extLst>
          </p:cNvPr>
          <p:cNvSpPr>
            <a:spLocks noGrp="1"/>
          </p:cNvSpPr>
          <p:nvPr>
            <p:ph type="dt" sz="half" idx="10"/>
          </p:nvPr>
        </p:nvSpPr>
        <p:spPr/>
        <p:txBody>
          <a:bodyPr/>
          <a:lstStyle/>
          <a:p>
            <a:fld id="{986CA8AA-7CE6-416E-8A5D-54236048DCF4}" type="datetime1">
              <a:rPr lang="sv-SE" smtClean="0"/>
              <a:t>2025-07-01</a:t>
            </a:fld>
            <a:endParaRPr lang="sv-SE"/>
          </a:p>
        </p:txBody>
      </p:sp>
      <p:sp>
        <p:nvSpPr>
          <p:cNvPr id="5" name="Platshållare för sidfot 4">
            <a:extLst>
              <a:ext uri="{FF2B5EF4-FFF2-40B4-BE49-F238E27FC236}">
                <a16:creationId xmlns:a16="http://schemas.microsoft.com/office/drawing/2014/main" id="{E40351E0-B4C2-2BA1-CFD2-1E05AD581F08}"/>
              </a:ext>
              <a:ext uri="{C183D7F6-B498-43B3-948B-1728B52AA6E4}">
                <adec:decorative xmlns:adec="http://schemas.microsoft.com/office/drawing/2017/decorative" val="1"/>
              </a:ext>
            </a:extLst>
          </p:cNvPr>
          <p:cNvSpPr>
            <a:spLocks noGrp="1"/>
          </p:cNvSpPr>
          <p:nvPr>
            <p:ph type="ftr" sz="quarter" idx="11"/>
          </p:nvPr>
        </p:nvSpPr>
        <p:spPr>
          <a:xfrm>
            <a:off x="11751469" y="6880543"/>
            <a:ext cx="360000" cy="45719"/>
          </a:xfrm>
        </p:spPr>
        <p:txBody>
          <a:bodyPr/>
          <a:lstStyle>
            <a:lvl1pPr>
              <a:defRPr sz="100">
                <a:solidFill>
                  <a:srgbClr val="F0F0F0"/>
                </a:solidFill>
              </a:defRPr>
            </a:lvl1pPr>
          </a:lstStyle>
          <a:p>
            <a:endParaRPr lang="sv-SE" dirty="0"/>
          </a:p>
        </p:txBody>
      </p:sp>
      <p:sp>
        <p:nvSpPr>
          <p:cNvPr id="6" name="Platshållare för bildnummer 5">
            <a:extLst>
              <a:ext uri="{FF2B5EF4-FFF2-40B4-BE49-F238E27FC236}">
                <a16:creationId xmlns:a16="http://schemas.microsoft.com/office/drawing/2014/main" id="{195E8431-D11F-9AAE-50C5-F706849B459F}"/>
              </a:ext>
            </a:extLst>
          </p:cNvPr>
          <p:cNvSpPr>
            <a:spLocks noGrp="1"/>
          </p:cNvSpPr>
          <p:nvPr>
            <p:ph type="sldNum" sz="quarter" idx="12"/>
          </p:nvPr>
        </p:nvSpPr>
        <p:spPr/>
        <p:txBody>
          <a:bodyPr/>
          <a:lstStyle/>
          <a:p>
            <a:fld id="{65F77AD7-FA98-4CB2-84AA-7A4F4C714045}" type="slidenum">
              <a:rPr lang="sv-SE" smtClean="0"/>
              <a:pPr/>
              <a:t>‹#›</a:t>
            </a:fld>
            <a:endParaRPr lang="sv-SE"/>
          </a:p>
        </p:txBody>
      </p:sp>
      <p:pic>
        <p:nvPicPr>
          <p:cNvPr id="9" name="Bildobjekt 8">
            <a:extLst>
              <a:ext uri="{FF2B5EF4-FFF2-40B4-BE49-F238E27FC236}">
                <a16:creationId xmlns:a16="http://schemas.microsoft.com/office/drawing/2014/main" id="{014D125E-99DE-884C-951D-0A7F64FE53D4}"/>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247775" y="207459"/>
            <a:ext cx="1022242" cy="816282"/>
          </a:xfrm>
          <a:prstGeom prst="rect">
            <a:avLst/>
          </a:prstGeom>
        </p:spPr>
      </p:pic>
    </p:spTree>
    <p:extLst>
      <p:ext uri="{BB962C8B-B14F-4D97-AF65-F5344CB8AC3E}">
        <p14:creationId xmlns:p14="http://schemas.microsoft.com/office/powerpoint/2010/main" val="20678541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Avsnittsrubrik blått mönster">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903DB7F-C430-C0B8-54A1-E66DB64C5817}"/>
              </a:ext>
              <a:ext uri="{C183D7F6-B498-43B3-948B-1728B52AA6E4}">
                <adec:decorative xmlns:adec="http://schemas.microsoft.com/office/drawing/2017/decorative" val="1"/>
              </a:ext>
            </a:extLst>
          </p:cNvPr>
          <p:cNvSpPr/>
          <p:nvPr/>
        </p:nvSpPr>
        <p:spPr>
          <a:xfrm>
            <a:off x="558530" y="0"/>
            <a:ext cx="6883671" cy="63055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A64F839F-5D3C-F1DD-BEAA-EB72FC25B1D4}"/>
              </a:ext>
            </a:extLst>
          </p:cNvPr>
          <p:cNvSpPr>
            <a:spLocks noGrp="1"/>
          </p:cNvSpPr>
          <p:nvPr>
            <p:ph type="title" hasCustomPrompt="1"/>
          </p:nvPr>
        </p:nvSpPr>
        <p:spPr>
          <a:xfrm>
            <a:off x="1247775" y="3135086"/>
            <a:ext cx="5505179" cy="1840140"/>
          </a:xfrm>
        </p:spPr>
        <p:txBody>
          <a:bodyPr anchor="b">
            <a:normAutofit/>
          </a:bodyPr>
          <a:lstStyle>
            <a:lvl1pPr>
              <a:defRPr sz="3600">
                <a:solidFill>
                  <a:schemeClr val="bg1"/>
                </a:solidFill>
              </a:defRPr>
            </a:lvl1pPr>
          </a:lstStyle>
          <a:p>
            <a:r>
              <a:rPr lang="sv-SE" dirty="0"/>
              <a:t>Klicka här för att lägga in din rubriktext</a:t>
            </a:r>
          </a:p>
        </p:txBody>
      </p:sp>
      <p:sp>
        <p:nvSpPr>
          <p:cNvPr id="3" name="Platshållare för text 2">
            <a:extLst>
              <a:ext uri="{FF2B5EF4-FFF2-40B4-BE49-F238E27FC236}">
                <a16:creationId xmlns:a16="http://schemas.microsoft.com/office/drawing/2014/main" id="{0916EC75-1C75-EA6F-1A37-93D93F4607D0}"/>
              </a:ext>
            </a:extLst>
          </p:cNvPr>
          <p:cNvSpPr>
            <a:spLocks noGrp="1"/>
          </p:cNvSpPr>
          <p:nvPr>
            <p:ph type="body" idx="1" hasCustomPrompt="1"/>
          </p:nvPr>
        </p:nvSpPr>
        <p:spPr>
          <a:xfrm>
            <a:off x="1247775" y="5028822"/>
            <a:ext cx="5505179" cy="751493"/>
          </a:xfrm>
        </p:spPr>
        <p:txBody>
          <a:bodyPr anchor="t"/>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dirty="0"/>
              <a:t>Klicka här för att lägga in din text</a:t>
            </a:r>
          </a:p>
        </p:txBody>
      </p:sp>
      <p:sp>
        <p:nvSpPr>
          <p:cNvPr id="4" name="Platshållare för datum 3">
            <a:extLst>
              <a:ext uri="{FF2B5EF4-FFF2-40B4-BE49-F238E27FC236}">
                <a16:creationId xmlns:a16="http://schemas.microsoft.com/office/drawing/2014/main" id="{7E3CFB1A-61E2-D163-DD53-9E433CC5115B}"/>
              </a:ext>
            </a:extLst>
          </p:cNvPr>
          <p:cNvSpPr>
            <a:spLocks noGrp="1"/>
          </p:cNvSpPr>
          <p:nvPr>
            <p:ph type="dt" sz="half" idx="10"/>
          </p:nvPr>
        </p:nvSpPr>
        <p:spPr/>
        <p:txBody>
          <a:bodyPr/>
          <a:lstStyle/>
          <a:p>
            <a:fld id="{F2001A22-29A5-4BE4-A6BE-DEE837451F1D}" type="datetime1">
              <a:rPr lang="sv-SE" smtClean="0"/>
              <a:t>2025-07-01</a:t>
            </a:fld>
            <a:endParaRPr lang="sv-SE"/>
          </a:p>
        </p:txBody>
      </p:sp>
      <p:sp>
        <p:nvSpPr>
          <p:cNvPr id="5" name="Platshållare för sidfot 4">
            <a:extLst>
              <a:ext uri="{FF2B5EF4-FFF2-40B4-BE49-F238E27FC236}">
                <a16:creationId xmlns:a16="http://schemas.microsoft.com/office/drawing/2014/main" id="{9DE7AA6E-8C4F-697F-901A-47478929E442}"/>
              </a:ext>
              <a:ext uri="{C183D7F6-B498-43B3-948B-1728B52AA6E4}">
                <adec:decorative xmlns:adec="http://schemas.microsoft.com/office/drawing/2017/decorative" val="1"/>
              </a:ext>
            </a:extLst>
          </p:cNvPr>
          <p:cNvSpPr>
            <a:spLocks noGrp="1"/>
          </p:cNvSpPr>
          <p:nvPr>
            <p:ph type="ftr" sz="quarter" idx="11"/>
          </p:nvPr>
        </p:nvSpPr>
        <p:spPr>
          <a:xfrm>
            <a:off x="11751469" y="6880543"/>
            <a:ext cx="360000" cy="45719"/>
          </a:xfrm>
        </p:spPr>
        <p:txBody>
          <a:bodyPr/>
          <a:lstStyle>
            <a:lvl1pPr>
              <a:defRPr sz="100">
                <a:solidFill>
                  <a:srgbClr val="F0F0F0"/>
                </a:solidFill>
              </a:defRPr>
            </a:lvl1pPr>
          </a:lstStyle>
          <a:p>
            <a:endParaRPr lang="sv-SE" dirty="0"/>
          </a:p>
        </p:txBody>
      </p:sp>
      <p:sp>
        <p:nvSpPr>
          <p:cNvPr id="6" name="Platshållare för bildnummer 5">
            <a:extLst>
              <a:ext uri="{FF2B5EF4-FFF2-40B4-BE49-F238E27FC236}">
                <a16:creationId xmlns:a16="http://schemas.microsoft.com/office/drawing/2014/main" id="{243FAC76-FB10-87FE-D139-A7322E62330E}"/>
              </a:ext>
            </a:extLst>
          </p:cNvPr>
          <p:cNvSpPr>
            <a:spLocks noGrp="1"/>
          </p:cNvSpPr>
          <p:nvPr>
            <p:ph type="sldNum" sz="quarter" idx="12"/>
          </p:nvPr>
        </p:nvSpPr>
        <p:spPr/>
        <p:txBody>
          <a:bodyPr/>
          <a:lstStyle/>
          <a:p>
            <a:fld id="{65F77AD7-FA98-4CB2-84AA-7A4F4C714045}" type="slidenum">
              <a:rPr lang="sv-SE" smtClean="0"/>
              <a:pPr/>
              <a:t>‹#›</a:t>
            </a:fld>
            <a:endParaRPr lang="sv-SE"/>
          </a:p>
        </p:txBody>
      </p:sp>
      <p:pic>
        <p:nvPicPr>
          <p:cNvPr id="9" name="Bildobjekt 8">
            <a:extLst>
              <a:ext uri="{FF2B5EF4-FFF2-40B4-BE49-F238E27FC236}">
                <a16:creationId xmlns:a16="http://schemas.microsoft.com/office/drawing/2014/main" id="{5E410D83-8D61-6749-8EC9-AC4716A696A8}"/>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247775" y="207459"/>
            <a:ext cx="1022242" cy="816282"/>
          </a:xfrm>
          <a:prstGeom prst="rect">
            <a:avLst/>
          </a:prstGeom>
        </p:spPr>
      </p:pic>
    </p:spTree>
    <p:extLst>
      <p:ext uri="{BB962C8B-B14F-4D97-AF65-F5344CB8AC3E}">
        <p14:creationId xmlns:p14="http://schemas.microsoft.com/office/powerpoint/2010/main" val="3367671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beige">
    <p:bg>
      <p:bgPr>
        <a:solidFill>
          <a:srgbClr val="F8F6E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679624-A850-6F20-D91A-DE14C94E3E7B}"/>
              </a:ext>
            </a:extLst>
          </p:cNvPr>
          <p:cNvSpPr>
            <a:spLocks noGrp="1"/>
          </p:cNvSpPr>
          <p:nvPr>
            <p:ph type="title" hasCustomPrompt="1"/>
          </p:nvPr>
        </p:nvSpPr>
        <p:spPr/>
        <p:txBody>
          <a:bodyPr/>
          <a:lstStyle>
            <a:lvl1pPr>
              <a:defRPr/>
            </a:lvl1pPr>
          </a:lstStyle>
          <a:p>
            <a:r>
              <a:rPr lang="sv-SE" dirty="0"/>
              <a:t>Klicka här för att lägga in din rubriktext, max två rader</a:t>
            </a:r>
          </a:p>
        </p:txBody>
      </p:sp>
      <p:sp>
        <p:nvSpPr>
          <p:cNvPr id="7" name="Platshållare för innehåll 2">
            <a:extLst>
              <a:ext uri="{FF2B5EF4-FFF2-40B4-BE49-F238E27FC236}">
                <a16:creationId xmlns:a16="http://schemas.microsoft.com/office/drawing/2014/main" id="{7C64A36C-939F-41BC-85FC-F3649F15AA9D}"/>
              </a:ext>
            </a:extLst>
          </p:cNvPr>
          <p:cNvSpPr>
            <a:spLocks noGrp="1"/>
          </p:cNvSpPr>
          <p:nvPr>
            <p:ph idx="1" hasCustomPrompt="1"/>
          </p:nvPr>
        </p:nvSpPr>
        <p:spPr>
          <a:xfrm>
            <a:off x="1181096" y="1825625"/>
            <a:ext cx="9045967" cy="4351338"/>
          </a:xfrm>
        </p:spPr>
        <p:txBody>
          <a:bodyPr/>
          <a:lstStyle>
            <a:lvl1pPr>
              <a:defRPr/>
            </a:lvl1pPr>
          </a:lstStyle>
          <a:p>
            <a:pPr lvl="0"/>
            <a:r>
              <a:rPr lang="sv-SE" dirty="0"/>
              <a:t>Klicka här för att lägga in din text, bild eller annat innehåll</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1CEFCE28-CB6C-22E1-A803-D5B9BA376B7D}"/>
              </a:ext>
            </a:extLst>
          </p:cNvPr>
          <p:cNvSpPr>
            <a:spLocks noGrp="1"/>
          </p:cNvSpPr>
          <p:nvPr>
            <p:ph type="dt" sz="half" idx="10"/>
          </p:nvPr>
        </p:nvSpPr>
        <p:spPr/>
        <p:txBody>
          <a:bodyPr/>
          <a:lstStyle/>
          <a:p>
            <a:fld id="{A52115D9-90C1-4323-9061-A59F5A81CCD6}" type="datetime1">
              <a:rPr lang="sv-SE" smtClean="0"/>
              <a:t>2025-07-01</a:t>
            </a:fld>
            <a:endParaRPr lang="sv-SE"/>
          </a:p>
        </p:txBody>
      </p:sp>
      <p:sp>
        <p:nvSpPr>
          <p:cNvPr id="5" name="Platshållare för sidfot 4">
            <a:extLst>
              <a:ext uri="{FF2B5EF4-FFF2-40B4-BE49-F238E27FC236}">
                <a16:creationId xmlns:a16="http://schemas.microsoft.com/office/drawing/2014/main" id="{E5ECD9B2-B354-0687-4577-14115A646A57}"/>
              </a:ext>
              <a:ext uri="{C183D7F6-B498-43B3-948B-1728B52AA6E4}">
                <adec:decorative xmlns:adec="http://schemas.microsoft.com/office/drawing/2017/decorative" val="1"/>
              </a:ext>
            </a:extLst>
          </p:cNvPr>
          <p:cNvSpPr>
            <a:spLocks noGrp="1"/>
          </p:cNvSpPr>
          <p:nvPr>
            <p:ph type="ftr" sz="quarter" idx="11"/>
          </p:nvPr>
        </p:nvSpPr>
        <p:spPr>
          <a:xfrm>
            <a:off x="11751469" y="6880543"/>
            <a:ext cx="360000" cy="45719"/>
          </a:xfrm>
        </p:spPr>
        <p:txBody>
          <a:bodyPr/>
          <a:lstStyle>
            <a:lvl1pPr>
              <a:defRPr sz="100">
                <a:solidFill>
                  <a:srgbClr val="F0F0F0"/>
                </a:solidFill>
              </a:defRPr>
            </a:lvl1pPr>
          </a:lstStyle>
          <a:p>
            <a:endParaRPr lang="sv-SE"/>
          </a:p>
        </p:txBody>
      </p:sp>
      <p:sp>
        <p:nvSpPr>
          <p:cNvPr id="6" name="Platshållare för bildnummer 5">
            <a:extLst>
              <a:ext uri="{FF2B5EF4-FFF2-40B4-BE49-F238E27FC236}">
                <a16:creationId xmlns:a16="http://schemas.microsoft.com/office/drawing/2014/main" id="{DF0AE104-616D-DB6D-0E4D-236EF5975D07}"/>
              </a:ext>
            </a:extLst>
          </p:cNvPr>
          <p:cNvSpPr>
            <a:spLocks noGrp="1"/>
          </p:cNvSpPr>
          <p:nvPr>
            <p:ph type="sldNum" sz="quarter" idx="12"/>
          </p:nvPr>
        </p:nvSpPr>
        <p:spPr/>
        <p:txBody>
          <a:bodyPr/>
          <a:lstStyle/>
          <a:p>
            <a:fld id="{65F77AD7-FA98-4CB2-84AA-7A4F4C714045}" type="slidenum">
              <a:rPr lang="sv-SE" smtClean="0"/>
              <a:t>‹#›</a:t>
            </a:fld>
            <a:endParaRPr lang="sv-SE"/>
          </a:p>
        </p:txBody>
      </p:sp>
    </p:spTree>
    <p:extLst>
      <p:ext uri="{BB962C8B-B14F-4D97-AF65-F5344CB8AC3E}">
        <p14:creationId xmlns:p14="http://schemas.microsoft.com/office/powerpoint/2010/main" val="42760064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Avsnittsrubrik gult mönster">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903DB7F-C430-C0B8-54A1-E66DB64C5817}"/>
              </a:ext>
              <a:ext uri="{C183D7F6-B498-43B3-948B-1728B52AA6E4}">
                <adec:decorative xmlns:adec="http://schemas.microsoft.com/office/drawing/2017/decorative" val="1"/>
              </a:ext>
            </a:extLst>
          </p:cNvPr>
          <p:cNvSpPr/>
          <p:nvPr/>
        </p:nvSpPr>
        <p:spPr>
          <a:xfrm>
            <a:off x="558530" y="0"/>
            <a:ext cx="6883671" cy="63055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A64F839F-5D3C-F1DD-BEAA-EB72FC25B1D4}"/>
              </a:ext>
            </a:extLst>
          </p:cNvPr>
          <p:cNvSpPr>
            <a:spLocks noGrp="1"/>
          </p:cNvSpPr>
          <p:nvPr>
            <p:ph type="title" hasCustomPrompt="1"/>
          </p:nvPr>
        </p:nvSpPr>
        <p:spPr>
          <a:xfrm>
            <a:off x="1247775" y="3135086"/>
            <a:ext cx="5505179" cy="1840140"/>
          </a:xfrm>
        </p:spPr>
        <p:txBody>
          <a:bodyPr anchor="b">
            <a:normAutofit/>
          </a:bodyPr>
          <a:lstStyle>
            <a:lvl1pPr>
              <a:defRPr sz="3600">
                <a:solidFill>
                  <a:schemeClr val="bg1"/>
                </a:solidFill>
              </a:defRPr>
            </a:lvl1pPr>
          </a:lstStyle>
          <a:p>
            <a:r>
              <a:rPr lang="sv-SE" dirty="0"/>
              <a:t>Klicka här för att lägga in din rubriktext</a:t>
            </a:r>
          </a:p>
        </p:txBody>
      </p:sp>
      <p:sp>
        <p:nvSpPr>
          <p:cNvPr id="3" name="Platshållare för text 2">
            <a:extLst>
              <a:ext uri="{FF2B5EF4-FFF2-40B4-BE49-F238E27FC236}">
                <a16:creationId xmlns:a16="http://schemas.microsoft.com/office/drawing/2014/main" id="{0916EC75-1C75-EA6F-1A37-93D93F4607D0}"/>
              </a:ext>
            </a:extLst>
          </p:cNvPr>
          <p:cNvSpPr>
            <a:spLocks noGrp="1"/>
          </p:cNvSpPr>
          <p:nvPr>
            <p:ph type="body" idx="1" hasCustomPrompt="1"/>
          </p:nvPr>
        </p:nvSpPr>
        <p:spPr>
          <a:xfrm>
            <a:off x="1247775" y="5028821"/>
            <a:ext cx="5505179" cy="751493"/>
          </a:xfrm>
        </p:spPr>
        <p:txBody>
          <a:bodyPr anchor="t"/>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dirty="0"/>
              <a:t>Klicka här för att lägga in din text</a:t>
            </a:r>
          </a:p>
        </p:txBody>
      </p:sp>
      <p:sp>
        <p:nvSpPr>
          <p:cNvPr id="4" name="Platshållare för datum 3">
            <a:extLst>
              <a:ext uri="{FF2B5EF4-FFF2-40B4-BE49-F238E27FC236}">
                <a16:creationId xmlns:a16="http://schemas.microsoft.com/office/drawing/2014/main" id="{3753A737-1D35-0E0C-546D-F2AD1A3E4808}"/>
              </a:ext>
            </a:extLst>
          </p:cNvPr>
          <p:cNvSpPr>
            <a:spLocks noGrp="1"/>
          </p:cNvSpPr>
          <p:nvPr>
            <p:ph type="dt" sz="half" idx="10"/>
          </p:nvPr>
        </p:nvSpPr>
        <p:spPr/>
        <p:txBody>
          <a:bodyPr/>
          <a:lstStyle/>
          <a:p>
            <a:fld id="{67EC268B-38D6-47F1-8839-A44C8E25F1D2}" type="datetime1">
              <a:rPr lang="sv-SE" smtClean="0"/>
              <a:t>2025-07-01</a:t>
            </a:fld>
            <a:endParaRPr lang="sv-SE"/>
          </a:p>
        </p:txBody>
      </p:sp>
      <p:sp>
        <p:nvSpPr>
          <p:cNvPr id="5" name="Platshållare för sidfot 4">
            <a:extLst>
              <a:ext uri="{FF2B5EF4-FFF2-40B4-BE49-F238E27FC236}">
                <a16:creationId xmlns:a16="http://schemas.microsoft.com/office/drawing/2014/main" id="{BA4D0A85-6C2B-8B79-BC27-396E3A7F31DE}"/>
              </a:ext>
              <a:ext uri="{C183D7F6-B498-43B3-948B-1728B52AA6E4}">
                <adec:decorative xmlns:adec="http://schemas.microsoft.com/office/drawing/2017/decorative" val="1"/>
              </a:ext>
            </a:extLst>
          </p:cNvPr>
          <p:cNvSpPr>
            <a:spLocks noGrp="1"/>
          </p:cNvSpPr>
          <p:nvPr>
            <p:ph type="ftr" sz="quarter" idx="11"/>
          </p:nvPr>
        </p:nvSpPr>
        <p:spPr>
          <a:xfrm>
            <a:off x="11751469" y="6880543"/>
            <a:ext cx="360000" cy="45719"/>
          </a:xfrm>
        </p:spPr>
        <p:txBody>
          <a:bodyPr/>
          <a:lstStyle>
            <a:lvl1pPr>
              <a:defRPr sz="100">
                <a:solidFill>
                  <a:srgbClr val="F0F0F0"/>
                </a:solidFill>
              </a:defRPr>
            </a:lvl1pPr>
          </a:lstStyle>
          <a:p>
            <a:endParaRPr lang="sv-SE" dirty="0"/>
          </a:p>
        </p:txBody>
      </p:sp>
      <p:sp>
        <p:nvSpPr>
          <p:cNvPr id="6" name="Platshållare för bildnummer 5">
            <a:extLst>
              <a:ext uri="{FF2B5EF4-FFF2-40B4-BE49-F238E27FC236}">
                <a16:creationId xmlns:a16="http://schemas.microsoft.com/office/drawing/2014/main" id="{A6C862CF-9D2C-2C04-ECC0-200969638090}"/>
              </a:ext>
            </a:extLst>
          </p:cNvPr>
          <p:cNvSpPr>
            <a:spLocks noGrp="1"/>
          </p:cNvSpPr>
          <p:nvPr>
            <p:ph type="sldNum" sz="quarter" idx="12"/>
          </p:nvPr>
        </p:nvSpPr>
        <p:spPr/>
        <p:txBody>
          <a:bodyPr/>
          <a:lstStyle/>
          <a:p>
            <a:fld id="{65F77AD7-FA98-4CB2-84AA-7A4F4C714045}" type="slidenum">
              <a:rPr lang="sv-SE" smtClean="0"/>
              <a:pPr/>
              <a:t>‹#›</a:t>
            </a:fld>
            <a:endParaRPr lang="sv-SE"/>
          </a:p>
        </p:txBody>
      </p:sp>
      <p:pic>
        <p:nvPicPr>
          <p:cNvPr id="9" name="Bildobjekt 8">
            <a:extLst>
              <a:ext uri="{FF2B5EF4-FFF2-40B4-BE49-F238E27FC236}">
                <a16:creationId xmlns:a16="http://schemas.microsoft.com/office/drawing/2014/main" id="{802AC7AD-900E-9540-9027-CBE63FAE834D}"/>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247775" y="207459"/>
            <a:ext cx="1022242" cy="816282"/>
          </a:xfrm>
          <a:prstGeom prst="rect">
            <a:avLst/>
          </a:prstGeom>
        </p:spPr>
      </p:pic>
    </p:spTree>
    <p:extLst>
      <p:ext uri="{BB962C8B-B14F-4D97-AF65-F5344CB8AC3E}">
        <p14:creationId xmlns:p14="http://schemas.microsoft.com/office/powerpoint/2010/main" val="30951827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Avsnittsrubrik grön">
    <p:bg>
      <p:bgPr>
        <a:solidFill>
          <a:srgbClr val="C2DDB0"/>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FD79A182-C0C7-4B4A-57DC-135CF8DB2FFA}"/>
              </a:ext>
              <a:ext uri="{C183D7F6-B498-43B3-948B-1728B52AA6E4}">
                <adec:decorative xmlns:adec="http://schemas.microsoft.com/office/drawing/2017/decorative" val="1"/>
              </a:ext>
            </a:extLst>
          </p:cNvPr>
          <p:cNvSpPr/>
          <p:nvPr/>
        </p:nvSpPr>
        <p:spPr>
          <a:xfrm>
            <a:off x="1" y="0"/>
            <a:ext cx="3788229" cy="6858000"/>
          </a:xfrm>
          <a:prstGeom prst="rect">
            <a:avLst/>
          </a:prstGeom>
          <a:solidFill>
            <a:srgbClr val="67A0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E903DB7F-C430-C0B8-54A1-E66DB64C5817}"/>
              </a:ext>
              <a:ext uri="{C183D7F6-B498-43B3-948B-1728B52AA6E4}">
                <adec:decorative xmlns:adec="http://schemas.microsoft.com/office/drawing/2017/decorative" val="1"/>
              </a:ext>
            </a:extLst>
          </p:cNvPr>
          <p:cNvSpPr/>
          <p:nvPr/>
        </p:nvSpPr>
        <p:spPr>
          <a:xfrm>
            <a:off x="558529" y="2858292"/>
            <a:ext cx="6883671" cy="344725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Platshållare för text 2">
            <a:extLst>
              <a:ext uri="{FF2B5EF4-FFF2-40B4-BE49-F238E27FC236}">
                <a16:creationId xmlns:a16="http://schemas.microsoft.com/office/drawing/2014/main" id="{0916EC75-1C75-EA6F-1A37-93D93F4607D0}"/>
              </a:ext>
            </a:extLst>
          </p:cNvPr>
          <p:cNvSpPr>
            <a:spLocks noGrp="1"/>
          </p:cNvSpPr>
          <p:nvPr>
            <p:ph type="body" idx="1" hasCustomPrompt="1"/>
          </p:nvPr>
        </p:nvSpPr>
        <p:spPr>
          <a:xfrm>
            <a:off x="1247775" y="5028821"/>
            <a:ext cx="5505179" cy="751493"/>
          </a:xfrm>
        </p:spPr>
        <p:txBody>
          <a:bodyPr anchor="t"/>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dirty="0"/>
              <a:t>Klicka här för att lägga in din text</a:t>
            </a:r>
          </a:p>
        </p:txBody>
      </p:sp>
      <p:sp>
        <p:nvSpPr>
          <p:cNvPr id="2" name="Rubrik 1">
            <a:extLst>
              <a:ext uri="{FF2B5EF4-FFF2-40B4-BE49-F238E27FC236}">
                <a16:creationId xmlns:a16="http://schemas.microsoft.com/office/drawing/2014/main" id="{A64F839F-5D3C-F1DD-BEAA-EB72FC25B1D4}"/>
              </a:ext>
            </a:extLst>
          </p:cNvPr>
          <p:cNvSpPr>
            <a:spLocks noGrp="1"/>
          </p:cNvSpPr>
          <p:nvPr>
            <p:ph type="title" hasCustomPrompt="1"/>
          </p:nvPr>
        </p:nvSpPr>
        <p:spPr>
          <a:xfrm>
            <a:off x="1247775" y="3135086"/>
            <a:ext cx="5505179" cy="1840140"/>
          </a:xfrm>
        </p:spPr>
        <p:txBody>
          <a:bodyPr anchor="b">
            <a:normAutofit/>
          </a:bodyPr>
          <a:lstStyle>
            <a:lvl1pPr>
              <a:defRPr sz="3600">
                <a:solidFill>
                  <a:schemeClr val="bg1"/>
                </a:solidFill>
              </a:defRPr>
            </a:lvl1pPr>
          </a:lstStyle>
          <a:p>
            <a:r>
              <a:rPr lang="sv-SE" dirty="0"/>
              <a:t>Klicka här för att lägga in din rubriktext</a:t>
            </a:r>
          </a:p>
        </p:txBody>
      </p:sp>
      <p:sp>
        <p:nvSpPr>
          <p:cNvPr id="5" name="Platshållare för datum 4">
            <a:extLst>
              <a:ext uri="{FF2B5EF4-FFF2-40B4-BE49-F238E27FC236}">
                <a16:creationId xmlns:a16="http://schemas.microsoft.com/office/drawing/2014/main" id="{8C4A72AC-0FE0-1A31-1126-5AECE907D1E1}"/>
              </a:ext>
            </a:extLst>
          </p:cNvPr>
          <p:cNvSpPr>
            <a:spLocks noGrp="1"/>
          </p:cNvSpPr>
          <p:nvPr>
            <p:ph type="dt" sz="half" idx="10"/>
          </p:nvPr>
        </p:nvSpPr>
        <p:spPr/>
        <p:txBody>
          <a:bodyPr/>
          <a:lstStyle/>
          <a:p>
            <a:fld id="{6F09D67F-802F-4216-8724-4F0830500AB5}" type="datetime1">
              <a:rPr lang="sv-SE" smtClean="0"/>
              <a:t>2025-07-01</a:t>
            </a:fld>
            <a:endParaRPr lang="sv-SE"/>
          </a:p>
        </p:txBody>
      </p:sp>
      <p:sp>
        <p:nvSpPr>
          <p:cNvPr id="6" name="Platshållare för sidfot 5">
            <a:extLst>
              <a:ext uri="{FF2B5EF4-FFF2-40B4-BE49-F238E27FC236}">
                <a16:creationId xmlns:a16="http://schemas.microsoft.com/office/drawing/2014/main" id="{BA2E3235-AF63-26CB-3E1F-6E4578E0F982}"/>
              </a:ext>
              <a:ext uri="{C183D7F6-B498-43B3-948B-1728B52AA6E4}">
                <adec:decorative xmlns:adec="http://schemas.microsoft.com/office/drawing/2017/decorative" val="1"/>
              </a:ext>
            </a:extLst>
          </p:cNvPr>
          <p:cNvSpPr>
            <a:spLocks noGrp="1"/>
          </p:cNvSpPr>
          <p:nvPr>
            <p:ph type="ftr" sz="quarter" idx="11"/>
          </p:nvPr>
        </p:nvSpPr>
        <p:spPr>
          <a:xfrm>
            <a:off x="11751469" y="6880543"/>
            <a:ext cx="360000" cy="45719"/>
          </a:xfrm>
        </p:spPr>
        <p:txBody>
          <a:bodyPr/>
          <a:lstStyle>
            <a:lvl1pPr>
              <a:defRPr sz="100">
                <a:solidFill>
                  <a:srgbClr val="F0F0F0"/>
                </a:solidFill>
              </a:defRPr>
            </a:lvl1pPr>
          </a:lstStyle>
          <a:p>
            <a:endParaRPr lang="sv-SE" dirty="0"/>
          </a:p>
        </p:txBody>
      </p:sp>
      <p:sp>
        <p:nvSpPr>
          <p:cNvPr id="8" name="Platshållare för bildnummer 7">
            <a:extLst>
              <a:ext uri="{FF2B5EF4-FFF2-40B4-BE49-F238E27FC236}">
                <a16:creationId xmlns:a16="http://schemas.microsoft.com/office/drawing/2014/main" id="{EE2901B3-F269-B22F-FA0A-F9A5B59CB3E3}"/>
              </a:ext>
            </a:extLst>
          </p:cNvPr>
          <p:cNvSpPr>
            <a:spLocks noGrp="1"/>
          </p:cNvSpPr>
          <p:nvPr>
            <p:ph type="sldNum" sz="quarter" idx="12"/>
          </p:nvPr>
        </p:nvSpPr>
        <p:spPr/>
        <p:txBody>
          <a:bodyPr/>
          <a:lstStyle/>
          <a:p>
            <a:fld id="{65F77AD7-FA98-4CB2-84AA-7A4F4C714045}" type="slidenum">
              <a:rPr lang="sv-SE" smtClean="0"/>
              <a:pPr/>
              <a:t>‹#›</a:t>
            </a:fld>
            <a:endParaRPr lang="sv-SE"/>
          </a:p>
        </p:txBody>
      </p:sp>
      <p:pic>
        <p:nvPicPr>
          <p:cNvPr id="11" name="Bildobjekt 10">
            <a:extLst>
              <a:ext uri="{FF2B5EF4-FFF2-40B4-BE49-F238E27FC236}">
                <a16:creationId xmlns:a16="http://schemas.microsoft.com/office/drawing/2014/main" id="{5F489CC0-19BE-BC31-252A-AFFD9DFD566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70420" y="207476"/>
            <a:ext cx="1021993" cy="816083"/>
          </a:xfrm>
          <a:prstGeom prst="rect">
            <a:avLst/>
          </a:prstGeom>
        </p:spPr>
      </p:pic>
    </p:spTree>
    <p:extLst>
      <p:ext uri="{BB962C8B-B14F-4D97-AF65-F5344CB8AC3E}">
        <p14:creationId xmlns:p14="http://schemas.microsoft.com/office/powerpoint/2010/main" val="3957026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Avsnittsrubrik brun">
    <p:bg>
      <p:bgPr>
        <a:solidFill>
          <a:srgbClr val="E6D7BD"/>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FD79A182-C0C7-4B4A-57DC-135CF8DB2FFA}"/>
              </a:ext>
              <a:ext uri="{C183D7F6-B498-43B3-948B-1728B52AA6E4}">
                <adec:decorative xmlns:adec="http://schemas.microsoft.com/office/drawing/2017/decorative" val="1"/>
              </a:ext>
            </a:extLst>
          </p:cNvPr>
          <p:cNvSpPr/>
          <p:nvPr/>
        </p:nvSpPr>
        <p:spPr>
          <a:xfrm>
            <a:off x="1" y="0"/>
            <a:ext cx="3788229" cy="6858000"/>
          </a:xfrm>
          <a:prstGeom prst="rect">
            <a:avLst/>
          </a:prstGeom>
          <a:solidFill>
            <a:srgbClr val="D3B3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E903DB7F-C430-C0B8-54A1-E66DB64C5817}"/>
              </a:ext>
              <a:ext uri="{C183D7F6-B498-43B3-948B-1728B52AA6E4}">
                <adec:decorative xmlns:adec="http://schemas.microsoft.com/office/drawing/2017/decorative" val="1"/>
              </a:ext>
            </a:extLst>
          </p:cNvPr>
          <p:cNvSpPr/>
          <p:nvPr/>
        </p:nvSpPr>
        <p:spPr>
          <a:xfrm>
            <a:off x="558529" y="2858292"/>
            <a:ext cx="6883671" cy="344725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A64F839F-5D3C-F1DD-BEAA-EB72FC25B1D4}"/>
              </a:ext>
            </a:extLst>
          </p:cNvPr>
          <p:cNvSpPr>
            <a:spLocks noGrp="1"/>
          </p:cNvSpPr>
          <p:nvPr>
            <p:ph type="title" hasCustomPrompt="1"/>
          </p:nvPr>
        </p:nvSpPr>
        <p:spPr>
          <a:xfrm>
            <a:off x="1247775" y="3135086"/>
            <a:ext cx="5505179" cy="1840140"/>
          </a:xfrm>
        </p:spPr>
        <p:txBody>
          <a:bodyPr anchor="b">
            <a:normAutofit/>
          </a:bodyPr>
          <a:lstStyle>
            <a:lvl1pPr>
              <a:defRPr sz="3600">
                <a:solidFill>
                  <a:schemeClr val="bg1"/>
                </a:solidFill>
              </a:defRPr>
            </a:lvl1pPr>
          </a:lstStyle>
          <a:p>
            <a:r>
              <a:rPr lang="sv-SE" dirty="0"/>
              <a:t>Klicka här för att lägga in din rubriktext</a:t>
            </a:r>
          </a:p>
        </p:txBody>
      </p:sp>
      <p:sp>
        <p:nvSpPr>
          <p:cNvPr id="3" name="Platshållare för text 2">
            <a:extLst>
              <a:ext uri="{FF2B5EF4-FFF2-40B4-BE49-F238E27FC236}">
                <a16:creationId xmlns:a16="http://schemas.microsoft.com/office/drawing/2014/main" id="{0916EC75-1C75-EA6F-1A37-93D93F4607D0}"/>
              </a:ext>
            </a:extLst>
          </p:cNvPr>
          <p:cNvSpPr>
            <a:spLocks noGrp="1"/>
          </p:cNvSpPr>
          <p:nvPr>
            <p:ph type="body" idx="1" hasCustomPrompt="1"/>
          </p:nvPr>
        </p:nvSpPr>
        <p:spPr>
          <a:xfrm>
            <a:off x="1247775" y="5028821"/>
            <a:ext cx="5505179" cy="751493"/>
          </a:xfrm>
        </p:spPr>
        <p:txBody>
          <a:bodyPr anchor="t"/>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dirty="0"/>
              <a:t>Klicka här för att lägga in din text</a:t>
            </a:r>
          </a:p>
        </p:txBody>
      </p:sp>
      <p:sp>
        <p:nvSpPr>
          <p:cNvPr id="5" name="Platshållare för datum 4">
            <a:extLst>
              <a:ext uri="{FF2B5EF4-FFF2-40B4-BE49-F238E27FC236}">
                <a16:creationId xmlns:a16="http://schemas.microsoft.com/office/drawing/2014/main" id="{72FC0EF0-FF0B-B8FB-D16D-79C779B40318}"/>
              </a:ext>
            </a:extLst>
          </p:cNvPr>
          <p:cNvSpPr>
            <a:spLocks noGrp="1"/>
          </p:cNvSpPr>
          <p:nvPr>
            <p:ph type="dt" sz="half" idx="10"/>
          </p:nvPr>
        </p:nvSpPr>
        <p:spPr/>
        <p:txBody>
          <a:bodyPr/>
          <a:lstStyle/>
          <a:p>
            <a:fld id="{AAF50ECC-9475-4B77-A588-DF468A7CD3CB}" type="datetime1">
              <a:rPr lang="sv-SE" smtClean="0"/>
              <a:t>2025-07-01</a:t>
            </a:fld>
            <a:endParaRPr lang="sv-SE"/>
          </a:p>
        </p:txBody>
      </p:sp>
      <p:sp>
        <p:nvSpPr>
          <p:cNvPr id="6" name="Platshållare för sidfot 5">
            <a:extLst>
              <a:ext uri="{FF2B5EF4-FFF2-40B4-BE49-F238E27FC236}">
                <a16:creationId xmlns:a16="http://schemas.microsoft.com/office/drawing/2014/main" id="{462711BF-6DFC-7A89-189D-DF7A1997CDE7}"/>
              </a:ext>
              <a:ext uri="{C183D7F6-B498-43B3-948B-1728B52AA6E4}">
                <adec:decorative xmlns:adec="http://schemas.microsoft.com/office/drawing/2017/decorative" val="1"/>
              </a:ext>
            </a:extLst>
          </p:cNvPr>
          <p:cNvSpPr>
            <a:spLocks noGrp="1"/>
          </p:cNvSpPr>
          <p:nvPr>
            <p:ph type="ftr" sz="quarter" idx="11"/>
          </p:nvPr>
        </p:nvSpPr>
        <p:spPr>
          <a:xfrm>
            <a:off x="11751469" y="6880543"/>
            <a:ext cx="360000" cy="45719"/>
          </a:xfrm>
        </p:spPr>
        <p:txBody>
          <a:bodyPr/>
          <a:lstStyle>
            <a:lvl1pPr>
              <a:defRPr sz="100">
                <a:solidFill>
                  <a:srgbClr val="F0F0F0"/>
                </a:solidFill>
              </a:defRPr>
            </a:lvl1pPr>
          </a:lstStyle>
          <a:p>
            <a:endParaRPr lang="sv-SE" dirty="0"/>
          </a:p>
        </p:txBody>
      </p:sp>
      <p:sp>
        <p:nvSpPr>
          <p:cNvPr id="8" name="Platshållare för bildnummer 7">
            <a:extLst>
              <a:ext uri="{FF2B5EF4-FFF2-40B4-BE49-F238E27FC236}">
                <a16:creationId xmlns:a16="http://schemas.microsoft.com/office/drawing/2014/main" id="{45B53A8E-35FE-806A-CE1A-1518F1345497}"/>
              </a:ext>
            </a:extLst>
          </p:cNvPr>
          <p:cNvSpPr>
            <a:spLocks noGrp="1"/>
          </p:cNvSpPr>
          <p:nvPr>
            <p:ph type="sldNum" sz="quarter" idx="12"/>
          </p:nvPr>
        </p:nvSpPr>
        <p:spPr/>
        <p:txBody>
          <a:bodyPr/>
          <a:lstStyle/>
          <a:p>
            <a:fld id="{65F77AD7-FA98-4CB2-84AA-7A4F4C714045}" type="slidenum">
              <a:rPr lang="sv-SE" smtClean="0"/>
              <a:pPr/>
              <a:t>‹#›</a:t>
            </a:fld>
            <a:endParaRPr lang="sv-SE"/>
          </a:p>
        </p:txBody>
      </p:sp>
      <p:pic>
        <p:nvPicPr>
          <p:cNvPr id="12" name="Bildobjekt 11">
            <a:extLst>
              <a:ext uri="{FF2B5EF4-FFF2-40B4-BE49-F238E27FC236}">
                <a16:creationId xmlns:a16="http://schemas.microsoft.com/office/drawing/2014/main" id="{3C45FFCB-175F-AD6C-7C04-79574EB3E34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70420" y="207476"/>
            <a:ext cx="1021993" cy="816083"/>
          </a:xfrm>
          <a:prstGeom prst="rect">
            <a:avLst/>
          </a:prstGeom>
        </p:spPr>
      </p:pic>
    </p:spTree>
    <p:extLst>
      <p:ext uri="{BB962C8B-B14F-4D97-AF65-F5344CB8AC3E}">
        <p14:creationId xmlns:p14="http://schemas.microsoft.com/office/powerpoint/2010/main" val="8461164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Avsnittsrubrik blå">
    <p:bg>
      <p:bgPr>
        <a:solidFill>
          <a:srgbClr val="C5E6EF"/>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FD79A182-C0C7-4B4A-57DC-135CF8DB2FFA}"/>
              </a:ext>
              <a:ext uri="{C183D7F6-B498-43B3-948B-1728B52AA6E4}">
                <adec:decorative xmlns:adec="http://schemas.microsoft.com/office/drawing/2017/decorative" val="1"/>
              </a:ext>
            </a:extLst>
          </p:cNvPr>
          <p:cNvSpPr/>
          <p:nvPr/>
        </p:nvSpPr>
        <p:spPr>
          <a:xfrm>
            <a:off x="1" y="0"/>
            <a:ext cx="3788229" cy="6858000"/>
          </a:xfrm>
          <a:prstGeom prst="rect">
            <a:avLst/>
          </a:prstGeom>
          <a:solidFill>
            <a:srgbClr val="7FC1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E903DB7F-C430-C0B8-54A1-E66DB64C5817}"/>
              </a:ext>
              <a:ext uri="{C183D7F6-B498-43B3-948B-1728B52AA6E4}">
                <adec:decorative xmlns:adec="http://schemas.microsoft.com/office/drawing/2017/decorative" val="1"/>
              </a:ext>
            </a:extLst>
          </p:cNvPr>
          <p:cNvSpPr/>
          <p:nvPr/>
        </p:nvSpPr>
        <p:spPr>
          <a:xfrm>
            <a:off x="558529" y="2858292"/>
            <a:ext cx="6883671" cy="344725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A64F839F-5D3C-F1DD-BEAA-EB72FC25B1D4}"/>
              </a:ext>
            </a:extLst>
          </p:cNvPr>
          <p:cNvSpPr>
            <a:spLocks noGrp="1"/>
          </p:cNvSpPr>
          <p:nvPr>
            <p:ph type="title" hasCustomPrompt="1"/>
          </p:nvPr>
        </p:nvSpPr>
        <p:spPr>
          <a:xfrm>
            <a:off x="1247775" y="3135086"/>
            <a:ext cx="5505179" cy="1840140"/>
          </a:xfrm>
        </p:spPr>
        <p:txBody>
          <a:bodyPr anchor="b"/>
          <a:lstStyle>
            <a:lvl1pPr>
              <a:defRPr sz="3600">
                <a:solidFill>
                  <a:schemeClr val="bg1"/>
                </a:solidFill>
              </a:defRPr>
            </a:lvl1pPr>
          </a:lstStyle>
          <a:p>
            <a:r>
              <a:rPr lang="sv-SE" dirty="0"/>
              <a:t>Klicka här för att lägga in din rubriktext</a:t>
            </a:r>
          </a:p>
        </p:txBody>
      </p:sp>
      <p:sp>
        <p:nvSpPr>
          <p:cNvPr id="3" name="Platshållare för text 2">
            <a:extLst>
              <a:ext uri="{FF2B5EF4-FFF2-40B4-BE49-F238E27FC236}">
                <a16:creationId xmlns:a16="http://schemas.microsoft.com/office/drawing/2014/main" id="{0916EC75-1C75-EA6F-1A37-93D93F4607D0}"/>
              </a:ext>
            </a:extLst>
          </p:cNvPr>
          <p:cNvSpPr>
            <a:spLocks noGrp="1"/>
          </p:cNvSpPr>
          <p:nvPr>
            <p:ph type="body" idx="1" hasCustomPrompt="1"/>
          </p:nvPr>
        </p:nvSpPr>
        <p:spPr>
          <a:xfrm>
            <a:off x="1247775" y="5028821"/>
            <a:ext cx="5505179" cy="751493"/>
          </a:xfrm>
        </p:spPr>
        <p:txBody>
          <a:bodyPr anchor="t"/>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dirty="0"/>
              <a:t>Klicka här för att lägga in din text</a:t>
            </a:r>
          </a:p>
        </p:txBody>
      </p:sp>
      <p:sp>
        <p:nvSpPr>
          <p:cNvPr id="5" name="Platshållare för datum 4">
            <a:extLst>
              <a:ext uri="{FF2B5EF4-FFF2-40B4-BE49-F238E27FC236}">
                <a16:creationId xmlns:a16="http://schemas.microsoft.com/office/drawing/2014/main" id="{82291687-5894-B357-F43E-D41C2FEA5BCC}"/>
              </a:ext>
            </a:extLst>
          </p:cNvPr>
          <p:cNvSpPr>
            <a:spLocks noGrp="1"/>
          </p:cNvSpPr>
          <p:nvPr>
            <p:ph type="dt" sz="half" idx="10"/>
          </p:nvPr>
        </p:nvSpPr>
        <p:spPr/>
        <p:txBody>
          <a:bodyPr/>
          <a:lstStyle/>
          <a:p>
            <a:fld id="{68CBC5F4-6987-4A57-A613-4A5207CE8DB5}" type="datetime1">
              <a:rPr lang="sv-SE" smtClean="0"/>
              <a:t>2025-07-01</a:t>
            </a:fld>
            <a:endParaRPr lang="sv-SE"/>
          </a:p>
        </p:txBody>
      </p:sp>
      <p:sp>
        <p:nvSpPr>
          <p:cNvPr id="6" name="Platshållare för sidfot 5">
            <a:extLst>
              <a:ext uri="{FF2B5EF4-FFF2-40B4-BE49-F238E27FC236}">
                <a16:creationId xmlns:a16="http://schemas.microsoft.com/office/drawing/2014/main" id="{F3809B46-002E-E82F-5630-6741680B9822}"/>
              </a:ext>
              <a:ext uri="{C183D7F6-B498-43B3-948B-1728B52AA6E4}">
                <adec:decorative xmlns:adec="http://schemas.microsoft.com/office/drawing/2017/decorative" val="1"/>
              </a:ext>
            </a:extLst>
          </p:cNvPr>
          <p:cNvSpPr>
            <a:spLocks noGrp="1"/>
          </p:cNvSpPr>
          <p:nvPr>
            <p:ph type="ftr" sz="quarter" idx="11"/>
          </p:nvPr>
        </p:nvSpPr>
        <p:spPr>
          <a:xfrm>
            <a:off x="11751469" y="6880543"/>
            <a:ext cx="360000" cy="45719"/>
          </a:xfrm>
        </p:spPr>
        <p:txBody>
          <a:bodyPr/>
          <a:lstStyle>
            <a:lvl1pPr>
              <a:defRPr sz="100">
                <a:solidFill>
                  <a:srgbClr val="F0F0F0"/>
                </a:solidFill>
              </a:defRPr>
            </a:lvl1pPr>
          </a:lstStyle>
          <a:p>
            <a:endParaRPr lang="sv-SE" dirty="0"/>
          </a:p>
        </p:txBody>
      </p:sp>
      <p:sp>
        <p:nvSpPr>
          <p:cNvPr id="8" name="Platshållare för bildnummer 7">
            <a:extLst>
              <a:ext uri="{FF2B5EF4-FFF2-40B4-BE49-F238E27FC236}">
                <a16:creationId xmlns:a16="http://schemas.microsoft.com/office/drawing/2014/main" id="{EB372A7C-1F99-6998-862A-E404D72048C6}"/>
              </a:ext>
            </a:extLst>
          </p:cNvPr>
          <p:cNvSpPr>
            <a:spLocks noGrp="1"/>
          </p:cNvSpPr>
          <p:nvPr>
            <p:ph type="sldNum" sz="quarter" idx="12"/>
          </p:nvPr>
        </p:nvSpPr>
        <p:spPr/>
        <p:txBody>
          <a:bodyPr/>
          <a:lstStyle/>
          <a:p>
            <a:fld id="{65F77AD7-FA98-4CB2-84AA-7A4F4C714045}" type="slidenum">
              <a:rPr lang="sv-SE" smtClean="0"/>
              <a:pPr/>
              <a:t>‹#›</a:t>
            </a:fld>
            <a:endParaRPr lang="sv-SE"/>
          </a:p>
        </p:txBody>
      </p:sp>
      <p:pic>
        <p:nvPicPr>
          <p:cNvPr id="13" name="Bildobjekt 12">
            <a:extLst>
              <a:ext uri="{FF2B5EF4-FFF2-40B4-BE49-F238E27FC236}">
                <a16:creationId xmlns:a16="http://schemas.microsoft.com/office/drawing/2014/main" id="{099FE620-545F-ED62-2059-419B8AF5A9F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70420" y="207476"/>
            <a:ext cx="1021993" cy="816083"/>
          </a:xfrm>
          <a:prstGeom prst="rect">
            <a:avLst/>
          </a:prstGeom>
        </p:spPr>
      </p:pic>
    </p:spTree>
    <p:extLst>
      <p:ext uri="{BB962C8B-B14F-4D97-AF65-F5344CB8AC3E}">
        <p14:creationId xmlns:p14="http://schemas.microsoft.com/office/powerpoint/2010/main" val="3575926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Avsnittsrubrik gul">
    <p:bg>
      <p:bgPr>
        <a:solidFill>
          <a:srgbClr val="FBEF74"/>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FD79A182-C0C7-4B4A-57DC-135CF8DB2FFA}"/>
              </a:ext>
              <a:ext uri="{C183D7F6-B498-43B3-948B-1728B52AA6E4}">
                <adec:decorative xmlns:adec="http://schemas.microsoft.com/office/drawing/2017/decorative" val="1"/>
              </a:ext>
            </a:extLst>
          </p:cNvPr>
          <p:cNvSpPr/>
          <p:nvPr/>
        </p:nvSpPr>
        <p:spPr>
          <a:xfrm>
            <a:off x="1" y="0"/>
            <a:ext cx="3788229" cy="6858000"/>
          </a:xfrm>
          <a:prstGeom prst="rect">
            <a:avLst/>
          </a:prstGeom>
          <a:solidFill>
            <a:srgbClr val="ECB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Rektangel 6">
            <a:extLst>
              <a:ext uri="{FF2B5EF4-FFF2-40B4-BE49-F238E27FC236}">
                <a16:creationId xmlns:a16="http://schemas.microsoft.com/office/drawing/2014/main" id="{E903DB7F-C430-C0B8-54A1-E66DB64C5817}"/>
              </a:ext>
              <a:ext uri="{C183D7F6-B498-43B3-948B-1728B52AA6E4}">
                <adec:decorative xmlns:adec="http://schemas.microsoft.com/office/drawing/2017/decorative" val="1"/>
              </a:ext>
            </a:extLst>
          </p:cNvPr>
          <p:cNvSpPr/>
          <p:nvPr/>
        </p:nvSpPr>
        <p:spPr>
          <a:xfrm>
            <a:off x="558529" y="2858292"/>
            <a:ext cx="6883671" cy="344725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A64F839F-5D3C-F1DD-BEAA-EB72FC25B1D4}"/>
              </a:ext>
            </a:extLst>
          </p:cNvPr>
          <p:cNvSpPr>
            <a:spLocks noGrp="1"/>
          </p:cNvSpPr>
          <p:nvPr>
            <p:ph type="title" hasCustomPrompt="1"/>
          </p:nvPr>
        </p:nvSpPr>
        <p:spPr>
          <a:xfrm>
            <a:off x="1247775" y="3135086"/>
            <a:ext cx="5505179" cy="1840140"/>
          </a:xfrm>
        </p:spPr>
        <p:txBody>
          <a:bodyPr anchor="b">
            <a:normAutofit/>
          </a:bodyPr>
          <a:lstStyle>
            <a:lvl1pPr>
              <a:defRPr sz="3600">
                <a:solidFill>
                  <a:schemeClr val="bg1"/>
                </a:solidFill>
              </a:defRPr>
            </a:lvl1pPr>
          </a:lstStyle>
          <a:p>
            <a:r>
              <a:rPr lang="sv-SE" dirty="0"/>
              <a:t>Klicka här för att lägga in din rubriktext</a:t>
            </a:r>
          </a:p>
        </p:txBody>
      </p:sp>
      <p:sp>
        <p:nvSpPr>
          <p:cNvPr id="3" name="Platshållare för text 2">
            <a:extLst>
              <a:ext uri="{FF2B5EF4-FFF2-40B4-BE49-F238E27FC236}">
                <a16:creationId xmlns:a16="http://schemas.microsoft.com/office/drawing/2014/main" id="{0916EC75-1C75-EA6F-1A37-93D93F4607D0}"/>
              </a:ext>
            </a:extLst>
          </p:cNvPr>
          <p:cNvSpPr>
            <a:spLocks noGrp="1"/>
          </p:cNvSpPr>
          <p:nvPr>
            <p:ph type="body" idx="1" hasCustomPrompt="1"/>
          </p:nvPr>
        </p:nvSpPr>
        <p:spPr>
          <a:xfrm>
            <a:off x="1247775" y="5028821"/>
            <a:ext cx="5505179" cy="751493"/>
          </a:xfrm>
        </p:spPr>
        <p:txBody>
          <a:bodyPr anchor="t"/>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dirty="0"/>
              <a:t>Klicka här för att lägga in din text</a:t>
            </a:r>
          </a:p>
        </p:txBody>
      </p:sp>
      <p:sp>
        <p:nvSpPr>
          <p:cNvPr id="5" name="Platshållare för datum 4">
            <a:extLst>
              <a:ext uri="{FF2B5EF4-FFF2-40B4-BE49-F238E27FC236}">
                <a16:creationId xmlns:a16="http://schemas.microsoft.com/office/drawing/2014/main" id="{143F5826-3F82-93C2-43D5-1A3D343E27A4}"/>
              </a:ext>
            </a:extLst>
          </p:cNvPr>
          <p:cNvSpPr>
            <a:spLocks noGrp="1"/>
          </p:cNvSpPr>
          <p:nvPr>
            <p:ph type="dt" sz="half" idx="10"/>
          </p:nvPr>
        </p:nvSpPr>
        <p:spPr/>
        <p:txBody>
          <a:bodyPr/>
          <a:lstStyle/>
          <a:p>
            <a:fld id="{EE81EE66-B628-48E3-BE1E-94E0B3E97D97}" type="datetime1">
              <a:rPr lang="sv-SE" smtClean="0"/>
              <a:t>2025-07-01</a:t>
            </a:fld>
            <a:endParaRPr lang="sv-SE"/>
          </a:p>
        </p:txBody>
      </p:sp>
      <p:sp>
        <p:nvSpPr>
          <p:cNvPr id="6" name="Platshållare för sidfot 5">
            <a:extLst>
              <a:ext uri="{FF2B5EF4-FFF2-40B4-BE49-F238E27FC236}">
                <a16:creationId xmlns:a16="http://schemas.microsoft.com/office/drawing/2014/main" id="{30E4C503-79BC-2303-FD57-6E80C39B98A9}"/>
              </a:ext>
              <a:ext uri="{C183D7F6-B498-43B3-948B-1728B52AA6E4}">
                <adec:decorative xmlns:adec="http://schemas.microsoft.com/office/drawing/2017/decorative" val="1"/>
              </a:ext>
            </a:extLst>
          </p:cNvPr>
          <p:cNvSpPr>
            <a:spLocks noGrp="1"/>
          </p:cNvSpPr>
          <p:nvPr>
            <p:ph type="ftr" sz="quarter" idx="11"/>
          </p:nvPr>
        </p:nvSpPr>
        <p:spPr>
          <a:xfrm>
            <a:off x="11751469" y="6880543"/>
            <a:ext cx="360000" cy="45719"/>
          </a:xfrm>
        </p:spPr>
        <p:txBody>
          <a:bodyPr/>
          <a:lstStyle>
            <a:lvl1pPr>
              <a:defRPr sz="100">
                <a:solidFill>
                  <a:srgbClr val="F0F0F0"/>
                </a:solidFill>
              </a:defRPr>
            </a:lvl1pPr>
          </a:lstStyle>
          <a:p>
            <a:endParaRPr lang="sv-SE" dirty="0"/>
          </a:p>
        </p:txBody>
      </p:sp>
      <p:sp>
        <p:nvSpPr>
          <p:cNvPr id="8" name="Platshållare för bildnummer 7">
            <a:extLst>
              <a:ext uri="{FF2B5EF4-FFF2-40B4-BE49-F238E27FC236}">
                <a16:creationId xmlns:a16="http://schemas.microsoft.com/office/drawing/2014/main" id="{490CD5FD-FACA-30F3-EF2A-5D2CFAD4C97F}"/>
              </a:ext>
            </a:extLst>
          </p:cNvPr>
          <p:cNvSpPr>
            <a:spLocks noGrp="1"/>
          </p:cNvSpPr>
          <p:nvPr>
            <p:ph type="sldNum" sz="quarter" idx="12"/>
          </p:nvPr>
        </p:nvSpPr>
        <p:spPr/>
        <p:txBody>
          <a:bodyPr/>
          <a:lstStyle/>
          <a:p>
            <a:fld id="{65F77AD7-FA98-4CB2-84AA-7A4F4C714045}" type="slidenum">
              <a:rPr lang="sv-SE" smtClean="0"/>
              <a:pPr/>
              <a:t>‹#›</a:t>
            </a:fld>
            <a:endParaRPr lang="sv-SE"/>
          </a:p>
        </p:txBody>
      </p:sp>
      <p:pic>
        <p:nvPicPr>
          <p:cNvPr id="11" name="Bildobjekt 10">
            <a:extLst>
              <a:ext uri="{FF2B5EF4-FFF2-40B4-BE49-F238E27FC236}">
                <a16:creationId xmlns:a16="http://schemas.microsoft.com/office/drawing/2014/main" id="{D26921E5-8599-A777-E39B-CF44D9AFF0A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70420" y="207476"/>
            <a:ext cx="1021993" cy="816083"/>
          </a:xfrm>
          <a:prstGeom prst="rect">
            <a:avLst/>
          </a:prstGeom>
        </p:spPr>
      </p:pic>
    </p:spTree>
    <p:extLst>
      <p:ext uri="{BB962C8B-B14F-4D97-AF65-F5344CB8AC3E}">
        <p14:creationId xmlns:p14="http://schemas.microsoft.com/office/powerpoint/2010/main" val="41459070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Avsnittsrubrik grön ikon">
    <p:bg>
      <p:bgPr>
        <a:solidFill>
          <a:srgbClr val="C2DDB0"/>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3E2D434F-46DD-8806-58C1-DFF3545DA7E4}"/>
              </a:ext>
              <a:ext uri="{C183D7F6-B498-43B3-948B-1728B52AA6E4}">
                <adec:decorative xmlns:adec="http://schemas.microsoft.com/office/drawing/2017/decorative" val="1"/>
              </a:ext>
            </a:extLst>
          </p:cNvPr>
          <p:cNvSpPr/>
          <p:nvPr/>
        </p:nvSpPr>
        <p:spPr>
          <a:xfrm>
            <a:off x="558530" y="0"/>
            <a:ext cx="6883671" cy="6305550"/>
          </a:xfrm>
          <a:prstGeom prst="rect">
            <a:avLst/>
          </a:prstGeom>
          <a:solidFill>
            <a:srgbClr val="2E61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Platshållare för text 2">
            <a:extLst>
              <a:ext uri="{FF2B5EF4-FFF2-40B4-BE49-F238E27FC236}">
                <a16:creationId xmlns:a16="http://schemas.microsoft.com/office/drawing/2014/main" id="{0916EC75-1C75-EA6F-1A37-93D93F4607D0}"/>
              </a:ext>
            </a:extLst>
          </p:cNvPr>
          <p:cNvSpPr>
            <a:spLocks noGrp="1"/>
          </p:cNvSpPr>
          <p:nvPr>
            <p:ph type="body" idx="1" hasCustomPrompt="1"/>
          </p:nvPr>
        </p:nvSpPr>
        <p:spPr>
          <a:xfrm>
            <a:off x="1247775" y="5028821"/>
            <a:ext cx="5505179" cy="751493"/>
          </a:xfrm>
        </p:spPr>
        <p:txBody>
          <a:bodyPr anchor="t"/>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dirty="0"/>
              <a:t>Klicka här för att lägga in din text</a:t>
            </a:r>
          </a:p>
        </p:txBody>
      </p:sp>
      <p:sp>
        <p:nvSpPr>
          <p:cNvPr id="2" name="Rubrik 1">
            <a:extLst>
              <a:ext uri="{FF2B5EF4-FFF2-40B4-BE49-F238E27FC236}">
                <a16:creationId xmlns:a16="http://schemas.microsoft.com/office/drawing/2014/main" id="{A64F839F-5D3C-F1DD-BEAA-EB72FC25B1D4}"/>
              </a:ext>
            </a:extLst>
          </p:cNvPr>
          <p:cNvSpPr>
            <a:spLocks noGrp="1"/>
          </p:cNvSpPr>
          <p:nvPr>
            <p:ph type="title" hasCustomPrompt="1"/>
          </p:nvPr>
        </p:nvSpPr>
        <p:spPr>
          <a:xfrm>
            <a:off x="1247775" y="3135086"/>
            <a:ext cx="5505179" cy="1840140"/>
          </a:xfrm>
        </p:spPr>
        <p:txBody>
          <a:bodyPr anchor="b">
            <a:normAutofit/>
          </a:bodyPr>
          <a:lstStyle>
            <a:lvl1pPr>
              <a:defRPr sz="3600">
                <a:solidFill>
                  <a:schemeClr val="bg1"/>
                </a:solidFill>
              </a:defRPr>
            </a:lvl1pPr>
          </a:lstStyle>
          <a:p>
            <a:r>
              <a:rPr lang="sv-SE" dirty="0"/>
              <a:t>Klicka här för att lägga in din rubriktext</a:t>
            </a:r>
          </a:p>
        </p:txBody>
      </p:sp>
      <p:pic>
        <p:nvPicPr>
          <p:cNvPr id="9" name="Bild 8">
            <a:extLst>
              <a:ext uri="{FF2B5EF4-FFF2-40B4-BE49-F238E27FC236}">
                <a16:creationId xmlns:a16="http://schemas.microsoft.com/office/drawing/2014/main" id="{37845467-F4D7-4CF5-CDAB-B98EA678B07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68313" y="2572446"/>
            <a:ext cx="3859045" cy="3859045"/>
          </a:xfrm>
          <a:prstGeom prst="rect">
            <a:avLst/>
          </a:prstGeom>
        </p:spPr>
      </p:pic>
      <p:sp>
        <p:nvSpPr>
          <p:cNvPr id="4" name="Platshållare för datum 3">
            <a:extLst>
              <a:ext uri="{FF2B5EF4-FFF2-40B4-BE49-F238E27FC236}">
                <a16:creationId xmlns:a16="http://schemas.microsoft.com/office/drawing/2014/main" id="{86624512-FA5F-AC46-E305-86A95FB5AD5F}"/>
              </a:ext>
            </a:extLst>
          </p:cNvPr>
          <p:cNvSpPr>
            <a:spLocks noGrp="1"/>
          </p:cNvSpPr>
          <p:nvPr>
            <p:ph type="dt" sz="half" idx="10"/>
          </p:nvPr>
        </p:nvSpPr>
        <p:spPr/>
        <p:txBody>
          <a:bodyPr/>
          <a:lstStyle/>
          <a:p>
            <a:fld id="{E6DBEE08-C558-451D-B8B5-DFE31A3866CF}" type="datetime1">
              <a:rPr lang="sv-SE" smtClean="0"/>
              <a:t>2025-07-01</a:t>
            </a:fld>
            <a:endParaRPr lang="sv-SE"/>
          </a:p>
        </p:txBody>
      </p:sp>
      <p:sp>
        <p:nvSpPr>
          <p:cNvPr id="7" name="Platshållare för sidfot 6">
            <a:extLst>
              <a:ext uri="{FF2B5EF4-FFF2-40B4-BE49-F238E27FC236}">
                <a16:creationId xmlns:a16="http://schemas.microsoft.com/office/drawing/2014/main" id="{4FC7050A-8C10-1B1E-ABF2-4F8272EE8551}"/>
              </a:ext>
              <a:ext uri="{C183D7F6-B498-43B3-948B-1728B52AA6E4}">
                <adec:decorative xmlns:adec="http://schemas.microsoft.com/office/drawing/2017/decorative" val="1"/>
              </a:ext>
            </a:extLst>
          </p:cNvPr>
          <p:cNvSpPr>
            <a:spLocks noGrp="1"/>
          </p:cNvSpPr>
          <p:nvPr>
            <p:ph type="ftr" sz="quarter" idx="11"/>
          </p:nvPr>
        </p:nvSpPr>
        <p:spPr>
          <a:xfrm>
            <a:off x="11751469" y="6880543"/>
            <a:ext cx="360000" cy="45719"/>
          </a:xfrm>
        </p:spPr>
        <p:txBody>
          <a:bodyPr/>
          <a:lstStyle>
            <a:lvl1pPr>
              <a:defRPr sz="100">
                <a:solidFill>
                  <a:srgbClr val="F0F0F0"/>
                </a:solidFill>
              </a:defRPr>
            </a:lvl1pPr>
          </a:lstStyle>
          <a:p>
            <a:endParaRPr lang="sv-SE" dirty="0"/>
          </a:p>
        </p:txBody>
      </p:sp>
      <p:sp>
        <p:nvSpPr>
          <p:cNvPr id="8" name="Platshållare för bildnummer 7">
            <a:extLst>
              <a:ext uri="{FF2B5EF4-FFF2-40B4-BE49-F238E27FC236}">
                <a16:creationId xmlns:a16="http://schemas.microsoft.com/office/drawing/2014/main" id="{FDE6540D-3A77-26AB-E0B0-98A227D20A3F}"/>
              </a:ext>
            </a:extLst>
          </p:cNvPr>
          <p:cNvSpPr>
            <a:spLocks noGrp="1"/>
          </p:cNvSpPr>
          <p:nvPr>
            <p:ph type="sldNum" sz="quarter" idx="12"/>
          </p:nvPr>
        </p:nvSpPr>
        <p:spPr/>
        <p:txBody>
          <a:bodyPr/>
          <a:lstStyle/>
          <a:p>
            <a:fld id="{65F77AD7-FA98-4CB2-84AA-7A4F4C714045}" type="slidenum">
              <a:rPr lang="sv-SE" smtClean="0"/>
              <a:pPr/>
              <a:t>‹#›</a:t>
            </a:fld>
            <a:endParaRPr lang="sv-SE"/>
          </a:p>
        </p:txBody>
      </p:sp>
      <p:pic>
        <p:nvPicPr>
          <p:cNvPr id="11" name="Bildobjekt 10">
            <a:extLst>
              <a:ext uri="{FF2B5EF4-FFF2-40B4-BE49-F238E27FC236}">
                <a16:creationId xmlns:a16="http://schemas.microsoft.com/office/drawing/2014/main" id="{6641BDB8-8DE6-38A7-3DD8-580B0E515A75}"/>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247775" y="207459"/>
            <a:ext cx="1022242" cy="816282"/>
          </a:xfrm>
          <a:prstGeom prst="rect">
            <a:avLst/>
          </a:prstGeom>
        </p:spPr>
      </p:pic>
    </p:spTree>
    <p:extLst>
      <p:ext uri="{BB962C8B-B14F-4D97-AF65-F5344CB8AC3E}">
        <p14:creationId xmlns:p14="http://schemas.microsoft.com/office/powerpoint/2010/main" val="19713931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Avsnittsrubrik brun ikon">
    <p:bg>
      <p:bgPr>
        <a:solidFill>
          <a:srgbClr val="E6D7BD"/>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FD79A182-C0C7-4B4A-57DC-135CF8DB2FFA}"/>
              </a:ext>
              <a:ext uri="{C183D7F6-B498-43B3-948B-1728B52AA6E4}">
                <adec:decorative xmlns:adec="http://schemas.microsoft.com/office/drawing/2017/decorative" val="1"/>
              </a:ext>
            </a:extLst>
          </p:cNvPr>
          <p:cNvSpPr/>
          <p:nvPr/>
        </p:nvSpPr>
        <p:spPr>
          <a:xfrm>
            <a:off x="1" y="0"/>
            <a:ext cx="3788229" cy="6858000"/>
          </a:xfrm>
          <a:prstGeom prst="rect">
            <a:avLst/>
          </a:prstGeom>
          <a:solidFill>
            <a:srgbClr val="D3B3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E903DB7F-C430-C0B8-54A1-E66DB64C5817}"/>
              </a:ext>
              <a:ext uri="{C183D7F6-B498-43B3-948B-1728B52AA6E4}">
                <adec:decorative xmlns:adec="http://schemas.microsoft.com/office/drawing/2017/decorative" val="1"/>
              </a:ext>
            </a:extLst>
          </p:cNvPr>
          <p:cNvSpPr/>
          <p:nvPr/>
        </p:nvSpPr>
        <p:spPr>
          <a:xfrm>
            <a:off x="558529" y="2858292"/>
            <a:ext cx="6883671" cy="344725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A64F839F-5D3C-F1DD-BEAA-EB72FC25B1D4}"/>
              </a:ext>
            </a:extLst>
          </p:cNvPr>
          <p:cNvSpPr>
            <a:spLocks noGrp="1"/>
          </p:cNvSpPr>
          <p:nvPr>
            <p:ph type="title" hasCustomPrompt="1"/>
          </p:nvPr>
        </p:nvSpPr>
        <p:spPr>
          <a:xfrm>
            <a:off x="1247775" y="3135086"/>
            <a:ext cx="5505179" cy="1840140"/>
          </a:xfrm>
        </p:spPr>
        <p:txBody>
          <a:bodyPr anchor="b">
            <a:normAutofit/>
          </a:bodyPr>
          <a:lstStyle>
            <a:lvl1pPr>
              <a:defRPr sz="3600">
                <a:solidFill>
                  <a:schemeClr val="bg1"/>
                </a:solidFill>
              </a:defRPr>
            </a:lvl1pPr>
          </a:lstStyle>
          <a:p>
            <a:r>
              <a:rPr lang="sv-SE" dirty="0"/>
              <a:t>Klicka här för att lägga in din rubriktext</a:t>
            </a:r>
          </a:p>
        </p:txBody>
      </p:sp>
      <p:sp>
        <p:nvSpPr>
          <p:cNvPr id="3" name="Platshållare för text 2">
            <a:extLst>
              <a:ext uri="{FF2B5EF4-FFF2-40B4-BE49-F238E27FC236}">
                <a16:creationId xmlns:a16="http://schemas.microsoft.com/office/drawing/2014/main" id="{0916EC75-1C75-EA6F-1A37-93D93F4607D0}"/>
              </a:ext>
            </a:extLst>
          </p:cNvPr>
          <p:cNvSpPr>
            <a:spLocks noGrp="1"/>
          </p:cNvSpPr>
          <p:nvPr>
            <p:ph type="body" idx="1" hasCustomPrompt="1"/>
          </p:nvPr>
        </p:nvSpPr>
        <p:spPr>
          <a:xfrm>
            <a:off x="1247775" y="5028821"/>
            <a:ext cx="5505179" cy="751493"/>
          </a:xfrm>
        </p:spPr>
        <p:txBody>
          <a:bodyPr anchor="t"/>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dirty="0"/>
              <a:t>Klicka här för att lägga in din text</a:t>
            </a:r>
          </a:p>
        </p:txBody>
      </p:sp>
      <p:pic>
        <p:nvPicPr>
          <p:cNvPr id="8" name="Bildobjekt 7">
            <a:extLst>
              <a:ext uri="{FF2B5EF4-FFF2-40B4-BE49-F238E27FC236}">
                <a16:creationId xmlns:a16="http://schemas.microsoft.com/office/drawing/2014/main" id="{548DBDEF-8E7C-415F-76E4-25A9B971021C}"/>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968313" y="2572446"/>
            <a:ext cx="3859044" cy="3859044"/>
          </a:xfrm>
          <a:prstGeom prst="rect">
            <a:avLst/>
          </a:prstGeom>
        </p:spPr>
      </p:pic>
      <p:sp>
        <p:nvSpPr>
          <p:cNvPr id="5" name="Platshållare för datum 4">
            <a:extLst>
              <a:ext uri="{FF2B5EF4-FFF2-40B4-BE49-F238E27FC236}">
                <a16:creationId xmlns:a16="http://schemas.microsoft.com/office/drawing/2014/main" id="{CDF8C130-FF9E-64C4-77D4-255C2D13E07C}"/>
              </a:ext>
            </a:extLst>
          </p:cNvPr>
          <p:cNvSpPr>
            <a:spLocks noGrp="1"/>
          </p:cNvSpPr>
          <p:nvPr>
            <p:ph type="dt" sz="half" idx="10"/>
          </p:nvPr>
        </p:nvSpPr>
        <p:spPr/>
        <p:txBody>
          <a:bodyPr/>
          <a:lstStyle/>
          <a:p>
            <a:fld id="{1BB5FCBD-98C2-46EE-9A10-80F4CB9EF772}" type="datetime1">
              <a:rPr lang="sv-SE" smtClean="0"/>
              <a:t>2025-07-01</a:t>
            </a:fld>
            <a:endParaRPr lang="sv-SE"/>
          </a:p>
        </p:txBody>
      </p:sp>
      <p:sp>
        <p:nvSpPr>
          <p:cNvPr id="6" name="Platshållare för sidfot 5">
            <a:extLst>
              <a:ext uri="{FF2B5EF4-FFF2-40B4-BE49-F238E27FC236}">
                <a16:creationId xmlns:a16="http://schemas.microsoft.com/office/drawing/2014/main" id="{D7472DA6-4C79-A2FD-C64B-7AFF86AC390D}"/>
              </a:ext>
              <a:ext uri="{C183D7F6-B498-43B3-948B-1728B52AA6E4}">
                <adec:decorative xmlns:adec="http://schemas.microsoft.com/office/drawing/2017/decorative" val="1"/>
              </a:ext>
            </a:extLst>
          </p:cNvPr>
          <p:cNvSpPr>
            <a:spLocks noGrp="1"/>
          </p:cNvSpPr>
          <p:nvPr>
            <p:ph type="ftr" sz="quarter" idx="11"/>
          </p:nvPr>
        </p:nvSpPr>
        <p:spPr>
          <a:xfrm>
            <a:off x="11751469" y="6880543"/>
            <a:ext cx="360000" cy="45719"/>
          </a:xfrm>
        </p:spPr>
        <p:txBody>
          <a:bodyPr/>
          <a:lstStyle>
            <a:lvl1pPr>
              <a:defRPr sz="100">
                <a:solidFill>
                  <a:srgbClr val="F0F0F0"/>
                </a:solidFill>
              </a:defRPr>
            </a:lvl1pPr>
          </a:lstStyle>
          <a:p>
            <a:endParaRPr lang="sv-SE" dirty="0"/>
          </a:p>
        </p:txBody>
      </p:sp>
      <p:sp>
        <p:nvSpPr>
          <p:cNvPr id="10" name="Platshållare för bildnummer 9">
            <a:extLst>
              <a:ext uri="{FF2B5EF4-FFF2-40B4-BE49-F238E27FC236}">
                <a16:creationId xmlns:a16="http://schemas.microsoft.com/office/drawing/2014/main" id="{F59457C3-29AD-3116-16F5-18FA4348C66F}"/>
              </a:ext>
            </a:extLst>
          </p:cNvPr>
          <p:cNvSpPr>
            <a:spLocks noGrp="1"/>
          </p:cNvSpPr>
          <p:nvPr>
            <p:ph type="sldNum" sz="quarter" idx="12"/>
          </p:nvPr>
        </p:nvSpPr>
        <p:spPr/>
        <p:txBody>
          <a:bodyPr/>
          <a:lstStyle/>
          <a:p>
            <a:fld id="{65F77AD7-FA98-4CB2-84AA-7A4F4C714045}" type="slidenum">
              <a:rPr lang="sv-SE" smtClean="0"/>
              <a:pPr/>
              <a:t>‹#›</a:t>
            </a:fld>
            <a:endParaRPr lang="sv-SE"/>
          </a:p>
        </p:txBody>
      </p:sp>
      <p:pic>
        <p:nvPicPr>
          <p:cNvPr id="12" name="Bildobjekt 11">
            <a:extLst>
              <a:ext uri="{FF2B5EF4-FFF2-40B4-BE49-F238E27FC236}">
                <a16:creationId xmlns:a16="http://schemas.microsoft.com/office/drawing/2014/main" id="{6D4A846F-A068-1777-7B31-5DEB8309D529}"/>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970420" y="207476"/>
            <a:ext cx="1021993" cy="816083"/>
          </a:xfrm>
          <a:prstGeom prst="rect">
            <a:avLst/>
          </a:prstGeom>
        </p:spPr>
      </p:pic>
    </p:spTree>
    <p:extLst>
      <p:ext uri="{BB962C8B-B14F-4D97-AF65-F5344CB8AC3E}">
        <p14:creationId xmlns:p14="http://schemas.microsoft.com/office/powerpoint/2010/main" val="3664874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Avsnittsrubrik blå ikon ">
    <p:bg>
      <p:bgPr>
        <a:solidFill>
          <a:srgbClr val="C5E6EF"/>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FD79A182-C0C7-4B4A-57DC-135CF8DB2FFA}"/>
              </a:ext>
              <a:ext uri="{C183D7F6-B498-43B3-948B-1728B52AA6E4}">
                <adec:decorative xmlns:adec="http://schemas.microsoft.com/office/drawing/2017/decorative" val="1"/>
              </a:ext>
            </a:extLst>
          </p:cNvPr>
          <p:cNvSpPr/>
          <p:nvPr/>
        </p:nvSpPr>
        <p:spPr>
          <a:xfrm>
            <a:off x="1" y="0"/>
            <a:ext cx="3788229" cy="6858000"/>
          </a:xfrm>
          <a:prstGeom prst="rect">
            <a:avLst/>
          </a:prstGeom>
          <a:solidFill>
            <a:srgbClr val="7FC1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E903DB7F-C430-C0B8-54A1-E66DB64C5817}"/>
              </a:ext>
              <a:ext uri="{C183D7F6-B498-43B3-948B-1728B52AA6E4}">
                <adec:decorative xmlns:adec="http://schemas.microsoft.com/office/drawing/2017/decorative" val="1"/>
              </a:ext>
            </a:extLst>
          </p:cNvPr>
          <p:cNvSpPr/>
          <p:nvPr/>
        </p:nvSpPr>
        <p:spPr>
          <a:xfrm>
            <a:off x="558529" y="2858292"/>
            <a:ext cx="6883671" cy="344725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A64F839F-5D3C-F1DD-BEAA-EB72FC25B1D4}"/>
              </a:ext>
            </a:extLst>
          </p:cNvPr>
          <p:cNvSpPr>
            <a:spLocks noGrp="1"/>
          </p:cNvSpPr>
          <p:nvPr>
            <p:ph type="title" hasCustomPrompt="1"/>
          </p:nvPr>
        </p:nvSpPr>
        <p:spPr>
          <a:xfrm>
            <a:off x="1247775" y="3135086"/>
            <a:ext cx="5505179" cy="1840140"/>
          </a:xfrm>
        </p:spPr>
        <p:txBody>
          <a:bodyPr anchor="b">
            <a:normAutofit/>
          </a:bodyPr>
          <a:lstStyle>
            <a:lvl1pPr>
              <a:defRPr sz="3600">
                <a:solidFill>
                  <a:schemeClr val="bg1"/>
                </a:solidFill>
              </a:defRPr>
            </a:lvl1pPr>
          </a:lstStyle>
          <a:p>
            <a:r>
              <a:rPr lang="sv-SE" dirty="0"/>
              <a:t>Klicka här för att lägga in din rubriktext</a:t>
            </a:r>
          </a:p>
        </p:txBody>
      </p:sp>
      <p:sp>
        <p:nvSpPr>
          <p:cNvPr id="3" name="Platshållare för text 2">
            <a:extLst>
              <a:ext uri="{FF2B5EF4-FFF2-40B4-BE49-F238E27FC236}">
                <a16:creationId xmlns:a16="http://schemas.microsoft.com/office/drawing/2014/main" id="{0916EC75-1C75-EA6F-1A37-93D93F4607D0}"/>
              </a:ext>
            </a:extLst>
          </p:cNvPr>
          <p:cNvSpPr>
            <a:spLocks noGrp="1"/>
          </p:cNvSpPr>
          <p:nvPr>
            <p:ph type="body" idx="1" hasCustomPrompt="1"/>
          </p:nvPr>
        </p:nvSpPr>
        <p:spPr>
          <a:xfrm>
            <a:off x="1247775" y="5028821"/>
            <a:ext cx="5505179" cy="751493"/>
          </a:xfrm>
        </p:spPr>
        <p:txBody>
          <a:bodyPr anchor="t"/>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dirty="0"/>
              <a:t>Klicka här för att lägga in din text</a:t>
            </a:r>
          </a:p>
        </p:txBody>
      </p:sp>
      <p:pic>
        <p:nvPicPr>
          <p:cNvPr id="8" name="Bildobjekt 7">
            <a:extLst>
              <a:ext uri="{FF2B5EF4-FFF2-40B4-BE49-F238E27FC236}">
                <a16:creationId xmlns:a16="http://schemas.microsoft.com/office/drawing/2014/main" id="{629BBFB9-2B83-840A-AB4D-2039A767CAAD}"/>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968313" y="2572446"/>
            <a:ext cx="3859044" cy="3859044"/>
          </a:xfrm>
          <a:prstGeom prst="rect">
            <a:avLst/>
          </a:prstGeom>
        </p:spPr>
      </p:pic>
      <p:sp>
        <p:nvSpPr>
          <p:cNvPr id="5" name="Platshållare för datum 4">
            <a:extLst>
              <a:ext uri="{FF2B5EF4-FFF2-40B4-BE49-F238E27FC236}">
                <a16:creationId xmlns:a16="http://schemas.microsoft.com/office/drawing/2014/main" id="{D5ADC63A-1236-9964-A657-615FBB6D22F0}"/>
              </a:ext>
            </a:extLst>
          </p:cNvPr>
          <p:cNvSpPr>
            <a:spLocks noGrp="1"/>
          </p:cNvSpPr>
          <p:nvPr>
            <p:ph type="dt" sz="half" idx="10"/>
          </p:nvPr>
        </p:nvSpPr>
        <p:spPr/>
        <p:txBody>
          <a:bodyPr/>
          <a:lstStyle/>
          <a:p>
            <a:fld id="{A8D61E1B-DD76-4E15-8C86-D14A9819E72F}" type="datetime1">
              <a:rPr lang="sv-SE" smtClean="0"/>
              <a:t>2025-07-01</a:t>
            </a:fld>
            <a:endParaRPr lang="sv-SE"/>
          </a:p>
        </p:txBody>
      </p:sp>
      <p:sp>
        <p:nvSpPr>
          <p:cNvPr id="6" name="Platshållare för sidfot 5">
            <a:extLst>
              <a:ext uri="{FF2B5EF4-FFF2-40B4-BE49-F238E27FC236}">
                <a16:creationId xmlns:a16="http://schemas.microsoft.com/office/drawing/2014/main" id="{AF948F20-970E-C3F2-533E-9948531C7B43}"/>
              </a:ext>
              <a:ext uri="{C183D7F6-B498-43B3-948B-1728B52AA6E4}">
                <adec:decorative xmlns:adec="http://schemas.microsoft.com/office/drawing/2017/decorative" val="1"/>
              </a:ext>
            </a:extLst>
          </p:cNvPr>
          <p:cNvSpPr>
            <a:spLocks noGrp="1"/>
          </p:cNvSpPr>
          <p:nvPr>
            <p:ph type="ftr" sz="quarter" idx="11"/>
          </p:nvPr>
        </p:nvSpPr>
        <p:spPr>
          <a:xfrm>
            <a:off x="11751469" y="6880543"/>
            <a:ext cx="360000" cy="45719"/>
          </a:xfrm>
        </p:spPr>
        <p:txBody>
          <a:bodyPr/>
          <a:lstStyle>
            <a:lvl1pPr>
              <a:defRPr sz="100">
                <a:solidFill>
                  <a:srgbClr val="F0F0F0"/>
                </a:solidFill>
              </a:defRPr>
            </a:lvl1pPr>
          </a:lstStyle>
          <a:p>
            <a:endParaRPr lang="sv-SE" dirty="0"/>
          </a:p>
        </p:txBody>
      </p:sp>
      <p:sp>
        <p:nvSpPr>
          <p:cNvPr id="10" name="Platshållare för bildnummer 9">
            <a:extLst>
              <a:ext uri="{FF2B5EF4-FFF2-40B4-BE49-F238E27FC236}">
                <a16:creationId xmlns:a16="http://schemas.microsoft.com/office/drawing/2014/main" id="{67125AB8-DD9A-311C-56FB-39350125FCDB}"/>
              </a:ext>
            </a:extLst>
          </p:cNvPr>
          <p:cNvSpPr>
            <a:spLocks noGrp="1"/>
          </p:cNvSpPr>
          <p:nvPr>
            <p:ph type="sldNum" sz="quarter" idx="12"/>
          </p:nvPr>
        </p:nvSpPr>
        <p:spPr/>
        <p:txBody>
          <a:bodyPr/>
          <a:lstStyle/>
          <a:p>
            <a:fld id="{65F77AD7-FA98-4CB2-84AA-7A4F4C714045}" type="slidenum">
              <a:rPr lang="sv-SE" smtClean="0"/>
              <a:pPr/>
              <a:t>‹#›</a:t>
            </a:fld>
            <a:endParaRPr lang="sv-SE"/>
          </a:p>
        </p:txBody>
      </p:sp>
      <p:pic>
        <p:nvPicPr>
          <p:cNvPr id="12" name="Bildobjekt 11">
            <a:extLst>
              <a:ext uri="{FF2B5EF4-FFF2-40B4-BE49-F238E27FC236}">
                <a16:creationId xmlns:a16="http://schemas.microsoft.com/office/drawing/2014/main" id="{D7F8AA5C-BAE8-FAF6-11E7-3C627F0627D0}"/>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970420" y="207476"/>
            <a:ext cx="1021993" cy="816083"/>
          </a:xfrm>
          <a:prstGeom prst="rect">
            <a:avLst/>
          </a:prstGeom>
        </p:spPr>
      </p:pic>
    </p:spTree>
    <p:extLst>
      <p:ext uri="{BB962C8B-B14F-4D97-AF65-F5344CB8AC3E}">
        <p14:creationId xmlns:p14="http://schemas.microsoft.com/office/powerpoint/2010/main" val="32720634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Avsnittsrubrik gul ikon ">
    <p:bg>
      <p:bgPr>
        <a:solidFill>
          <a:srgbClr val="FBEF74"/>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FD79A182-C0C7-4B4A-57DC-135CF8DB2FFA}"/>
              </a:ext>
              <a:ext uri="{C183D7F6-B498-43B3-948B-1728B52AA6E4}">
                <adec:decorative xmlns:adec="http://schemas.microsoft.com/office/drawing/2017/decorative" val="1"/>
              </a:ext>
            </a:extLst>
          </p:cNvPr>
          <p:cNvSpPr/>
          <p:nvPr/>
        </p:nvSpPr>
        <p:spPr>
          <a:xfrm>
            <a:off x="1" y="0"/>
            <a:ext cx="3788229" cy="6858000"/>
          </a:xfrm>
          <a:prstGeom prst="rect">
            <a:avLst/>
          </a:prstGeom>
          <a:solidFill>
            <a:srgbClr val="ECB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Rektangel 6">
            <a:extLst>
              <a:ext uri="{FF2B5EF4-FFF2-40B4-BE49-F238E27FC236}">
                <a16:creationId xmlns:a16="http://schemas.microsoft.com/office/drawing/2014/main" id="{E903DB7F-C430-C0B8-54A1-E66DB64C5817}"/>
              </a:ext>
              <a:ext uri="{C183D7F6-B498-43B3-948B-1728B52AA6E4}">
                <adec:decorative xmlns:adec="http://schemas.microsoft.com/office/drawing/2017/decorative" val="1"/>
              </a:ext>
            </a:extLst>
          </p:cNvPr>
          <p:cNvSpPr/>
          <p:nvPr/>
        </p:nvSpPr>
        <p:spPr>
          <a:xfrm>
            <a:off x="558529" y="2858292"/>
            <a:ext cx="6883671" cy="344725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A64F839F-5D3C-F1DD-BEAA-EB72FC25B1D4}"/>
              </a:ext>
            </a:extLst>
          </p:cNvPr>
          <p:cNvSpPr>
            <a:spLocks noGrp="1"/>
          </p:cNvSpPr>
          <p:nvPr>
            <p:ph type="title" hasCustomPrompt="1"/>
          </p:nvPr>
        </p:nvSpPr>
        <p:spPr>
          <a:xfrm>
            <a:off x="1247775" y="3135086"/>
            <a:ext cx="5505179" cy="1840140"/>
          </a:xfrm>
        </p:spPr>
        <p:txBody>
          <a:bodyPr anchor="b">
            <a:normAutofit/>
          </a:bodyPr>
          <a:lstStyle>
            <a:lvl1pPr>
              <a:defRPr sz="3600">
                <a:solidFill>
                  <a:schemeClr val="bg1"/>
                </a:solidFill>
              </a:defRPr>
            </a:lvl1pPr>
          </a:lstStyle>
          <a:p>
            <a:r>
              <a:rPr lang="sv-SE" dirty="0"/>
              <a:t>Klicka här för att lägga in din rubriktext</a:t>
            </a:r>
          </a:p>
        </p:txBody>
      </p:sp>
      <p:sp>
        <p:nvSpPr>
          <p:cNvPr id="3" name="Platshållare för text 2">
            <a:extLst>
              <a:ext uri="{FF2B5EF4-FFF2-40B4-BE49-F238E27FC236}">
                <a16:creationId xmlns:a16="http://schemas.microsoft.com/office/drawing/2014/main" id="{0916EC75-1C75-EA6F-1A37-93D93F4607D0}"/>
              </a:ext>
            </a:extLst>
          </p:cNvPr>
          <p:cNvSpPr>
            <a:spLocks noGrp="1"/>
          </p:cNvSpPr>
          <p:nvPr>
            <p:ph type="body" idx="1" hasCustomPrompt="1"/>
          </p:nvPr>
        </p:nvSpPr>
        <p:spPr>
          <a:xfrm>
            <a:off x="1247775" y="5028821"/>
            <a:ext cx="5505179" cy="751493"/>
          </a:xfrm>
        </p:spPr>
        <p:txBody>
          <a:bodyPr anchor="t"/>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dirty="0"/>
              <a:t>Klicka här för att lägga in din text</a:t>
            </a:r>
          </a:p>
        </p:txBody>
      </p:sp>
      <p:pic>
        <p:nvPicPr>
          <p:cNvPr id="8" name="Bildobjekt 7">
            <a:extLst>
              <a:ext uri="{FF2B5EF4-FFF2-40B4-BE49-F238E27FC236}">
                <a16:creationId xmlns:a16="http://schemas.microsoft.com/office/drawing/2014/main" id="{A15A8074-64B8-0652-3017-97870C4C81FB}"/>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968313" y="2572446"/>
            <a:ext cx="3859044" cy="3859044"/>
          </a:xfrm>
          <a:prstGeom prst="rect">
            <a:avLst/>
          </a:prstGeom>
        </p:spPr>
      </p:pic>
      <p:sp>
        <p:nvSpPr>
          <p:cNvPr id="5" name="Platshållare för datum 4">
            <a:extLst>
              <a:ext uri="{FF2B5EF4-FFF2-40B4-BE49-F238E27FC236}">
                <a16:creationId xmlns:a16="http://schemas.microsoft.com/office/drawing/2014/main" id="{942514BB-41CF-20DA-7A50-252F0B8078B9}"/>
              </a:ext>
            </a:extLst>
          </p:cNvPr>
          <p:cNvSpPr>
            <a:spLocks noGrp="1"/>
          </p:cNvSpPr>
          <p:nvPr>
            <p:ph type="dt" sz="half" idx="10"/>
          </p:nvPr>
        </p:nvSpPr>
        <p:spPr/>
        <p:txBody>
          <a:bodyPr/>
          <a:lstStyle/>
          <a:p>
            <a:fld id="{8516B96D-4BED-481D-B361-6E9B3744ECEA}" type="datetime1">
              <a:rPr lang="sv-SE" smtClean="0"/>
              <a:t>2025-07-01</a:t>
            </a:fld>
            <a:endParaRPr lang="sv-SE"/>
          </a:p>
        </p:txBody>
      </p:sp>
      <p:sp>
        <p:nvSpPr>
          <p:cNvPr id="6" name="Platshållare för sidfot 5">
            <a:extLst>
              <a:ext uri="{FF2B5EF4-FFF2-40B4-BE49-F238E27FC236}">
                <a16:creationId xmlns:a16="http://schemas.microsoft.com/office/drawing/2014/main" id="{E199C995-04D2-4910-CFE7-5FC9A0428753}"/>
              </a:ext>
              <a:ext uri="{C183D7F6-B498-43B3-948B-1728B52AA6E4}">
                <adec:decorative xmlns:adec="http://schemas.microsoft.com/office/drawing/2017/decorative" val="1"/>
              </a:ext>
            </a:extLst>
          </p:cNvPr>
          <p:cNvSpPr>
            <a:spLocks noGrp="1"/>
          </p:cNvSpPr>
          <p:nvPr>
            <p:ph type="ftr" sz="quarter" idx="11"/>
          </p:nvPr>
        </p:nvSpPr>
        <p:spPr>
          <a:xfrm>
            <a:off x="11751469" y="6880543"/>
            <a:ext cx="360000" cy="45719"/>
          </a:xfrm>
        </p:spPr>
        <p:txBody>
          <a:bodyPr/>
          <a:lstStyle>
            <a:lvl1pPr>
              <a:defRPr sz="100">
                <a:solidFill>
                  <a:srgbClr val="F0F0F0"/>
                </a:solidFill>
              </a:defRPr>
            </a:lvl1pPr>
          </a:lstStyle>
          <a:p>
            <a:endParaRPr lang="sv-SE" dirty="0"/>
          </a:p>
        </p:txBody>
      </p:sp>
      <p:sp>
        <p:nvSpPr>
          <p:cNvPr id="10" name="Platshållare för bildnummer 9">
            <a:extLst>
              <a:ext uri="{FF2B5EF4-FFF2-40B4-BE49-F238E27FC236}">
                <a16:creationId xmlns:a16="http://schemas.microsoft.com/office/drawing/2014/main" id="{A9FD54AB-FAD8-1014-09CC-B8D3139048B8}"/>
              </a:ext>
            </a:extLst>
          </p:cNvPr>
          <p:cNvSpPr>
            <a:spLocks noGrp="1"/>
          </p:cNvSpPr>
          <p:nvPr>
            <p:ph type="sldNum" sz="quarter" idx="12"/>
          </p:nvPr>
        </p:nvSpPr>
        <p:spPr/>
        <p:txBody>
          <a:bodyPr/>
          <a:lstStyle/>
          <a:p>
            <a:fld id="{65F77AD7-FA98-4CB2-84AA-7A4F4C714045}" type="slidenum">
              <a:rPr lang="sv-SE" smtClean="0"/>
              <a:pPr/>
              <a:t>‹#›</a:t>
            </a:fld>
            <a:endParaRPr lang="sv-SE"/>
          </a:p>
        </p:txBody>
      </p:sp>
      <p:pic>
        <p:nvPicPr>
          <p:cNvPr id="12" name="Bildobjekt 11">
            <a:extLst>
              <a:ext uri="{FF2B5EF4-FFF2-40B4-BE49-F238E27FC236}">
                <a16:creationId xmlns:a16="http://schemas.microsoft.com/office/drawing/2014/main" id="{0D7AFE3A-CD00-A8F8-6A6B-CE93C826D2F0}"/>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970420" y="207476"/>
            <a:ext cx="1021993" cy="816083"/>
          </a:xfrm>
          <a:prstGeom prst="rect">
            <a:avLst/>
          </a:prstGeom>
        </p:spPr>
      </p:pic>
    </p:spTree>
    <p:extLst>
      <p:ext uri="{BB962C8B-B14F-4D97-AF65-F5344CB8AC3E}">
        <p14:creationId xmlns:p14="http://schemas.microsoft.com/office/powerpoint/2010/main" val="107270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Avsnittsrubrik bild få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452B72E4-4C08-34EE-2603-B060DC2FBF32}"/>
              </a:ext>
              <a:ext uri="{C183D7F6-B498-43B3-948B-1728B52AA6E4}">
                <adec:decorative xmlns:adec="http://schemas.microsoft.com/office/drawing/2017/decorative" val="1"/>
              </a:ext>
            </a:extLst>
          </p:cNvPr>
          <p:cNvSpPr/>
          <p:nvPr/>
        </p:nvSpPr>
        <p:spPr>
          <a:xfrm>
            <a:off x="558530" y="0"/>
            <a:ext cx="6883671" cy="63055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A64F839F-5D3C-F1DD-BEAA-EB72FC25B1D4}"/>
              </a:ext>
            </a:extLst>
          </p:cNvPr>
          <p:cNvSpPr>
            <a:spLocks noGrp="1"/>
          </p:cNvSpPr>
          <p:nvPr>
            <p:ph type="title" hasCustomPrompt="1"/>
          </p:nvPr>
        </p:nvSpPr>
        <p:spPr>
          <a:xfrm>
            <a:off x="1247775" y="3135086"/>
            <a:ext cx="5505179" cy="1840140"/>
          </a:xfrm>
        </p:spPr>
        <p:txBody>
          <a:bodyPr anchor="b">
            <a:normAutofit/>
          </a:bodyPr>
          <a:lstStyle>
            <a:lvl1pPr>
              <a:defRPr sz="3600">
                <a:solidFill>
                  <a:schemeClr val="bg1"/>
                </a:solidFill>
              </a:defRPr>
            </a:lvl1pPr>
          </a:lstStyle>
          <a:p>
            <a:r>
              <a:rPr lang="sv-SE" dirty="0"/>
              <a:t>Klicka här för att lägga in din rubriktext</a:t>
            </a:r>
          </a:p>
        </p:txBody>
      </p:sp>
      <p:sp>
        <p:nvSpPr>
          <p:cNvPr id="3" name="Platshållare för text 2">
            <a:extLst>
              <a:ext uri="{FF2B5EF4-FFF2-40B4-BE49-F238E27FC236}">
                <a16:creationId xmlns:a16="http://schemas.microsoft.com/office/drawing/2014/main" id="{0916EC75-1C75-EA6F-1A37-93D93F4607D0}"/>
              </a:ext>
            </a:extLst>
          </p:cNvPr>
          <p:cNvSpPr>
            <a:spLocks noGrp="1"/>
          </p:cNvSpPr>
          <p:nvPr>
            <p:ph type="body" idx="1" hasCustomPrompt="1"/>
          </p:nvPr>
        </p:nvSpPr>
        <p:spPr>
          <a:xfrm>
            <a:off x="1247775" y="5028822"/>
            <a:ext cx="5505179" cy="751493"/>
          </a:xfrm>
        </p:spPr>
        <p:txBody>
          <a:bodyPr anchor="t"/>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dirty="0"/>
              <a:t>Klicka här för att lägga in din text</a:t>
            </a:r>
          </a:p>
        </p:txBody>
      </p:sp>
      <p:sp>
        <p:nvSpPr>
          <p:cNvPr id="4" name="Platshållare för datum 3">
            <a:extLst>
              <a:ext uri="{FF2B5EF4-FFF2-40B4-BE49-F238E27FC236}">
                <a16:creationId xmlns:a16="http://schemas.microsoft.com/office/drawing/2014/main" id="{429D2E59-EE33-B37C-BF83-E10B22232A4A}"/>
              </a:ext>
            </a:extLst>
          </p:cNvPr>
          <p:cNvSpPr>
            <a:spLocks noGrp="1"/>
          </p:cNvSpPr>
          <p:nvPr>
            <p:ph type="dt" sz="half" idx="10"/>
          </p:nvPr>
        </p:nvSpPr>
        <p:spPr/>
        <p:txBody>
          <a:bodyPr/>
          <a:lstStyle>
            <a:lvl1pPr>
              <a:defRPr>
                <a:solidFill>
                  <a:schemeClr val="bg1"/>
                </a:solidFill>
              </a:defRPr>
            </a:lvl1pPr>
          </a:lstStyle>
          <a:p>
            <a:fld id="{50384A55-0147-42EE-B611-78FC0C62F011}" type="datetime1">
              <a:rPr lang="sv-SE" smtClean="0"/>
              <a:t>2025-07-01</a:t>
            </a:fld>
            <a:endParaRPr lang="sv-SE"/>
          </a:p>
        </p:txBody>
      </p:sp>
      <p:sp>
        <p:nvSpPr>
          <p:cNvPr id="5" name="Platshållare för sidfot 4">
            <a:extLst>
              <a:ext uri="{FF2B5EF4-FFF2-40B4-BE49-F238E27FC236}">
                <a16:creationId xmlns:a16="http://schemas.microsoft.com/office/drawing/2014/main" id="{B9A753DC-040C-DDF7-318F-E2F65DFD024A}"/>
              </a:ext>
              <a:ext uri="{C183D7F6-B498-43B3-948B-1728B52AA6E4}">
                <adec:decorative xmlns:adec="http://schemas.microsoft.com/office/drawing/2017/decorative" val="1"/>
              </a:ext>
            </a:extLst>
          </p:cNvPr>
          <p:cNvSpPr>
            <a:spLocks noGrp="1"/>
          </p:cNvSpPr>
          <p:nvPr>
            <p:ph type="ftr" sz="quarter" idx="11"/>
          </p:nvPr>
        </p:nvSpPr>
        <p:spPr>
          <a:xfrm>
            <a:off x="11751469" y="6880543"/>
            <a:ext cx="360000" cy="45719"/>
          </a:xfrm>
        </p:spPr>
        <p:txBody>
          <a:bodyPr/>
          <a:lstStyle>
            <a:lvl1pPr>
              <a:defRPr sz="100">
                <a:solidFill>
                  <a:srgbClr val="F0F0F0"/>
                </a:solidFill>
              </a:defRPr>
            </a:lvl1pPr>
          </a:lstStyle>
          <a:p>
            <a:endParaRPr lang="sv-SE" dirty="0"/>
          </a:p>
        </p:txBody>
      </p:sp>
      <p:sp>
        <p:nvSpPr>
          <p:cNvPr id="7" name="Platshållare för bildnummer 6">
            <a:extLst>
              <a:ext uri="{FF2B5EF4-FFF2-40B4-BE49-F238E27FC236}">
                <a16:creationId xmlns:a16="http://schemas.microsoft.com/office/drawing/2014/main" id="{164FE215-B99E-72F1-0A1D-BCE7207ED789}"/>
              </a:ext>
            </a:extLst>
          </p:cNvPr>
          <p:cNvSpPr>
            <a:spLocks noGrp="1"/>
          </p:cNvSpPr>
          <p:nvPr>
            <p:ph type="sldNum" sz="quarter" idx="12"/>
          </p:nvPr>
        </p:nvSpPr>
        <p:spPr/>
        <p:txBody>
          <a:bodyPr/>
          <a:lstStyle>
            <a:lvl1pPr>
              <a:defRPr>
                <a:solidFill>
                  <a:schemeClr val="bg1"/>
                </a:solidFill>
              </a:defRPr>
            </a:lvl1pPr>
          </a:lstStyle>
          <a:p>
            <a:fld id="{65F77AD7-FA98-4CB2-84AA-7A4F4C714045}" type="slidenum">
              <a:rPr lang="sv-SE" smtClean="0"/>
              <a:pPr/>
              <a:t>‹#›</a:t>
            </a:fld>
            <a:endParaRPr lang="sv-SE"/>
          </a:p>
        </p:txBody>
      </p:sp>
      <p:pic>
        <p:nvPicPr>
          <p:cNvPr id="10" name="Bildobjekt 9">
            <a:extLst>
              <a:ext uri="{FF2B5EF4-FFF2-40B4-BE49-F238E27FC236}">
                <a16:creationId xmlns:a16="http://schemas.microsoft.com/office/drawing/2014/main" id="{3B4D5947-3272-0CBB-84BF-A9BBFF4DF55C}"/>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247775" y="207459"/>
            <a:ext cx="1022242" cy="816282"/>
          </a:xfrm>
          <a:prstGeom prst="rect">
            <a:avLst/>
          </a:prstGeom>
        </p:spPr>
      </p:pic>
    </p:spTree>
    <p:extLst>
      <p:ext uri="{BB962C8B-B14F-4D97-AF65-F5344CB8AC3E}">
        <p14:creationId xmlns:p14="http://schemas.microsoft.com/office/powerpoint/2010/main" val="109998970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
    <p:bg>
      <p:bgPr>
        <a:solidFill>
          <a:srgbClr val="F8F6E8"/>
        </a:solidFill>
        <a:effectLst/>
      </p:bgPr>
    </p:bg>
    <p:spTree>
      <p:nvGrpSpPr>
        <p:cNvPr id="1" name=""/>
        <p:cNvGrpSpPr/>
        <p:nvPr/>
      </p:nvGrpSpPr>
      <p:grpSpPr>
        <a:xfrm>
          <a:off x="0" y="0"/>
          <a:ext cx="0" cy="0"/>
          <a:chOff x="0" y="0"/>
          <a:chExt cx="0" cy="0"/>
        </a:xfrm>
      </p:grpSpPr>
      <p:grpSp>
        <p:nvGrpSpPr>
          <p:cNvPr id="12" name="Grupp 11">
            <a:extLst>
              <a:ext uri="{FF2B5EF4-FFF2-40B4-BE49-F238E27FC236}">
                <a16:creationId xmlns:a16="http://schemas.microsoft.com/office/drawing/2014/main" id="{51FAF66C-2548-B1C3-B89F-9747B4B186F4}"/>
              </a:ext>
              <a:ext uri="{C183D7F6-B498-43B3-948B-1728B52AA6E4}">
                <adec:decorative xmlns:adec="http://schemas.microsoft.com/office/drawing/2017/decorative" val="1"/>
              </a:ext>
            </a:extLst>
          </p:cNvPr>
          <p:cNvGrpSpPr/>
          <p:nvPr/>
        </p:nvGrpSpPr>
        <p:grpSpPr>
          <a:xfrm>
            <a:off x="1" y="0"/>
            <a:ext cx="12191999" cy="6858000"/>
            <a:chOff x="1" y="0"/>
            <a:chExt cx="12191999" cy="6858000"/>
          </a:xfrm>
        </p:grpSpPr>
        <p:sp>
          <p:nvSpPr>
            <p:cNvPr id="8" name="Rektangel 7">
              <a:extLst>
                <a:ext uri="{FF2B5EF4-FFF2-40B4-BE49-F238E27FC236}">
                  <a16:creationId xmlns:a16="http://schemas.microsoft.com/office/drawing/2014/main" id="{AB6025CB-6122-8FAF-A0F5-32FD343F5E58}"/>
                </a:ext>
              </a:extLst>
            </p:cNvPr>
            <p:cNvSpPr/>
            <p:nvPr/>
          </p:nvSpPr>
          <p:spPr>
            <a:xfrm>
              <a:off x="1" y="0"/>
              <a:ext cx="558527"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BBC3CC3C-60B6-0C4C-DF18-0455F54A84FD}"/>
                </a:ext>
                <a:ext uri="{C183D7F6-B498-43B3-948B-1728B52AA6E4}">
                  <adec:decorative xmlns:adec="http://schemas.microsoft.com/office/drawing/2017/decorative" val="1"/>
                </a:ext>
              </a:extLst>
            </p:cNvPr>
            <p:cNvSpPr/>
            <p:nvPr/>
          </p:nvSpPr>
          <p:spPr>
            <a:xfrm>
              <a:off x="2" y="6305548"/>
              <a:ext cx="3788229" cy="55245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559CC420-7338-1BA1-CAC0-99D6E4E8800F}"/>
                </a:ext>
                <a:ext uri="{C183D7F6-B498-43B3-948B-1728B52AA6E4}">
                  <adec:decorative xmlns:adec="http://schemas.microsoft.com/office/drawing/2017/decorative" val="1"/>
                </a:ext>
              </a:extLst>
            </p:cNvPr>
            <p:cNvSpPr/>
            <p:nvPr/>
          </p:nvSpPr>
          <p:spPr>
            <a:xfrm>
              <a:off x="3788229" y="6305548"/>
              <a:ext cx="8403771" cy="552452"/>
            </a:xfrm>
            <a:prstGeom prst="rect">
              <a:avLst/>
            </a:prstGeom>
            <a:solidFill>
              <a:srgbClr val="67A0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bg1"/>
                </a:solidFill>
              </a:endParaRPr>
            </a:p>
          </p:txBody>
        </p:sp>
      </p:grpSp>
      <p:sp>
        <p:nvSpPr>
          <p:cNvPr id="2" name="Rubrik 1">
            <a:extLst>
              <a:ext uri="{FF2B5EF4-FFF2-40B4-BE49-F238E27FC236}">
                <a16:creationId xmlns:a16="http://schemas.microsoft.com/office/drawing/2014/main" id="{EA679624-A850-6F20-D91A-DE14C94E3E7B}"/>
              </a:ext>
            </a:extLst>
          </p:cNvPr>
          <p:cNvSpPr>
            <a:spLocks noGrp="1"/>
          </p:cNvSpPr>
          <p:nvPr>
            <p:ph type="title" hasCustomPrompt="1"/>
          </p:nvPr>
        </p:nvSpPr>
        <p:spPr/>
        <p:txBody>
          <a:bodyPr/>
          <a:lstStyle>
            <a:lvl1pPr>
              <a:defRPr/>
            </a:lvl1pPr>
          </a:lstStyle>
          <a:p>
            <a:r>
              <a:rPr lang="sv-SE" dirty="0"/>
              <a:t>Klicka här för att lägga in din rubriktext, max två rader</a:t>
            </a:r>
          </a:p>
        </p:txBody>
      </p:sp>
      <p:sp>
        <p:nvSpPr>
          <p:cNvPr id="11" name="Platshållare för text 10">
            <a:extLst>
              <a:ext uri="{FF2B5EF4-FFF2-40B4-BE49-F238E27FC236}">
                <a16:creationId xmlns:a16="http://schemas.microsoft.com/office/drawing/2014/main" id="{6E15353C-77F8-6BFC-11F7-BB4927E23381}"/>
              </a:ext>
            </a:extLst>
          </p:cNvPr>
          <p:cNvSpPr>
            <a:spLocks noGrp="1"/>
          </p:cNvSpPr>
          <p:nvPr>
            <p:ph type="body" sz="quarter" idx="13" hasCustomPrompt="1"/>
          </p:nvPr>
        </p:nvSpPr>
        <p:spPr>
          <a:xfrm>
            <a:off x="1181096" y="1825625"/>
            <a:ext cx="9045967" cy="4351338"/>
          </a:xfrm>
        </p:spPr>
        <p:txBody>
          <a:bodyPr/>
          <a:lstStyle>
            <a:lvl1pPr>
              <a:defRPr/>
            </a:lvl1pPr>
          </a:lstStyle>
          <a:p>
            <a:pPr lvl="0"/>
            <a:r>
              <a:rPr lang="sv-SE" dirty="0"/>
              <a:t>Klicka här för att lägga in din 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1CEFCE28-CB6C-22E1-A803-D5B9BA376B7D}"/>
              </a:ext>
            </a:extLst>
          </p:cNvPr>
          <p:cNvSpPr>
            <a:spLocks noGrp="1"/>
          </p:cNvSpPr>
          <p:nvPr>
            <p:ph type="dt" sz="half" idx="10"/>
          </p:nvPr>
        </p:nvSpPr>
        <p:spPr/>
        <p:txBody>
          <a:bodyPr/>
          <a:lstStyle>
            <a:lvl1pPr>
              <a:defRPr>
                <a:solidFill>
                  <a:schemeClr val="bg1"/>
                </a:solidFill>
              </a:defRPr>
            </a:lvl1pPr>
          </a:lstStyle>
          <a:p>
            <a:fld id="{02C1DF7C-1B79-435D-B811-C0A1F8F37436}" type="datetime1">
              <a:rPr lang="sv-SE" smtClean="0"/>
              <a:t>2025-07-01</a:t>
            </a:fld>
            <a:endParaRPr lang="sv-SE"/>
          </a:p>
        </p:txBody>
      </p:sp>
      <p:sp>
        <p:nvSpPr>
          <p:cNvPr id="5" name="Platshållare för sidfot 4">
            <a:extLst>
              <a:ext uri="{FF2B5EF4-FFF2-40B4-BE49-F238E27FC236}">
                <a16:creationId xmlns:a16="http://schemas.microsoft.com/office/drawing/2014/main" id="{E5ECD9B2-B354-0687-4577-14115A646A57}"/>
              </a:ext>
              <a:ext uri="{C183D7F6-B498-43B3-948B-1728B52AA6E4}">
                <adec:decorative xmlns:adec="http://schemas.microsoft.com/office/drawing/2017/decorative" val="1"/>
              </a:ext>
            </a:extLst>
          </p:cNvPr>
          <p:cNvSpPr>
            <a:spLocks noGrp="1"/>
          </p:cNvSpPr>
          <p:nvPr>
            <p:ph type="ftr" sz="quarter" idx="11"/>
          </p:nvPr>
        </p:nvSpPr>
        <p:spPr>
          <a:xfrm>
            <a:off x="11751469" y="6880543"/>
            <a:ext cx="360000" cy="45719"/>
          </a:xfrm>
        </p:spPr>
        <p:txBody>
          <a:bodyPr/>
          <a:lstStyle>
            <a:lvl1pPr>
              <a:defRPr sz="100">
                <a:solidFill>
                  <a:srgbClr val="F0F0F0"/>
                </a:solidFill>
              </a:defRPr>
            </a:lvl1pPr>
          </a:lstStyle>
          <a:p>
            <a:endParaRPr lang="sv-SE" dirty="0"/>
          </a:p>
        </p:txBody>
      </p:sp>
      <p:sp>
        <p:nvSpPr>
          <p:cNvPr id="6" name="Platshållare för bildnummer 5">
            <a:extLst>
              <a:ext uri="{FF2B5EF4-FFF2-40B4-BE49-F238E27FC236}">
                <a16:creationId xmlns:a16="http://schemas.microsoft.com/office/drawing/2014/main" id="{DF0AE104-616D-DB6D-0E4D-236EF5975D07}"/>
              </a:ext>
            </a:extLst>
          </p:cNvPr>
          <p:cNvSpPr>
            <a:spLocks noGrp="1"/>
          </p:cNvSpPr>
          <p:nvPr>
            <p:ph type="sldNum" sz="quarter" idx="12"/>
          </p:nvPr>
        </p:nvSpPr>
        <p:spPr/>
        <p:txBody>
          <a:bodyPr/>
          <a:lstStyle>
            <a:lvl1pPr>
              <a:defRPr>
                <a:solidFill>
                  <a:schemeClr val="tx1"/>
                </a:solidFill>
              </a:defRPr>
            </a:lvl1pPr>
          </a:lstStyle>
          <a:p>
            <a:fld id="{65F77AD7-FA98-4CB2-84AA-7A4F4C714045}" type="slidenum">
              <a:rPr lang="sv-SE" smtClean="0"/>
              <a:pPr/>
              <a:t>‹#›</a:t>
            </a:fld>
            <a:endParaRPr lang="sv-SE"/>
          </a:p>
        </p:txBody>
      </p:sp>
    </p:spTree>
    <p:extLst>
      <p:ext uri="{BB962C8B-B14F-4D97-AF65-F5344CB8AC3E}">
        <p14:creationId xmlns:p14="http://schemas.microsoft.com/office/powerpoint/2010/main" val="37705549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Avsnittsrubrik bild åk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C995D181-1CC9-A1BF-B4DB-15681ADA23D2}"/>
              </a:ext>
              <a:ext uri="{C183D7F6-B498-43B3-948B-1728B52AA6E4}">
                <adec:decorative xmlns:adec="http://schemas.microsoft.com/office/drawing/2017/decorative" val="1"/>
              </a:ext>
            </a:extLst>
          </p:cNvPr>
          <p:cNvSpPr/>
          <p:nvPr/>
        </p:nvSpPr>
        <p:spPr>
          <a:xfrm>
            <a:off x="558529" y="2858292"/>
            <a:ext cx="6883671" cy="344725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A64F839F-5D3C-F1DD-BEAA-EB72FC25B1D4}"/>
              </a:ext>
            </a:extLst>
          </p:cNvPr>
          <p:cNvSpPr>
            <a:spLocks noGrp="1"/>
          </p:cNvSpPr>
          <p:nvPr>
            <p:ph type="title" hasCustomPrompt="1"/>
          </p:nvPr>
        </p:nvSpPr>
        <p:spPr>
          <a:xfrm>
            <a:off x="1247775" y="3135086"/>
            <a:ext cx="5505179" cy="1840140"/>
          </a:xfrm>
        </p:spPr>
        <p:txBody>
          <a:bodyPr anchor="b">
            <a:normAutofit/>
          </a:bodyPr>
          <a:lstStyle>
            <a:lvl1pPr>
              <a:defRPr sz="3600">
                <a:solidFill>
                  <a:schemeClr val="bg1"/>
                </a:solidFill>
              </a:defRPr>
            </a:lvl1pPr>
          </a:lstStyle>
          <a:p>
            <a:r>
              <a:rPr lang="sv-SE" dirty="0"/>
              <a:t>Klicka här för att lägga in din rubriktext</a:t>
            </a:r>
          </a:p>
        </p:txBody>
      </p:sp>
      <p:sp>
        <p:nvSpPr>
          <p:cNvPr id="3" name="Platshållare för text 2">
            <a:extLst>
              <a:ext uri="{FF2B5EF4-FFF2-40B4-BE49-F238E27FC236}">
                <a16:creationId xmlns:a16="http://schemas.microsoft.com/office/drawing/2014/main" id="{0916EC75-1C75-EA6F-1A37-93D93F4607D0}"/>
              </a:ext>
            </a:extLst>
          </p:cNvPr>
          <p:cNvSpPr>
            <a:spLocks noGrp="1"/>
          </p:cNvSpPr>
          <p:nvPr>
            <p:ph type="body" idx="1" hasCustomPrompt="1"/>
          </p:nvPr>
        </p:nvSpPr>
        <p:spPr>
          <a:xfrm>
            <a:off x="1247775" y="5028821"/>
            <a:ext cx="5505179" cy="751493"/>
          </a:xfrm>
        </p:spPr>
        <p:txBody>
          <a:bodyPr anchor="t"/>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dirty="0"/>
              <a:t>Klicka här för att lägga in din text</a:t>
            </a:r>
          </a:p>
        </p:txBody>
      </p:sp>
      <p:sp>
        <p:nvSpPr>
          <p:cNvPr id="4" name="Platshållare för datum 3">
            <a:extLst>
              <a:ext uri="{FF2B5EF4-FFF2-40B4-BE49-F238E27FC236}">
                <a16:creationId xmlns:a16="http://schemas.microsoft.com/office/drawing/2014/main" id="{AFD9E5C0-6FD8-3D7B-8C2D-F1577C542A87}"/>
              </a:ext>
            </a:extLst>
          </p:cNvPr>
          <p:cNvSpPr>
            <a:spLocks noGrp="1"/>
          </p:cNvSpPr>
          <p:nvPr>
            <p:ph type="dt" sz="half" idx="12"/>
          </p:nvPr>
        </p:nvSpPr>
        <p:spPr/>
        <p:txBody>
          <a:bodyPr/>
          <a:lstStyle>
            <a:lvl1pPr>
              <a:defRPr>
                <a:solidFill>
                  <a:schemeClr val="bg1"/>
                </a:solidFill>
              </a:defRPr>
            </a:lvl1pPr>
          </a:lstStyle>
          <a:p>
            <a:fld id="{53AEC6A2-1CCE-44B8-BF0E-C9D04243EBF9}" type="datetime1">
              <a:rPr lang="sv-SE" smtClean="0"/>
              <a:t>2025-07-01</a:t>
            </a:fld>
            <a:endParaRPr lang="sv-SE"/>
          </a:p>
        </p:txBody>
      </p:sp>
      <p:sp>
        <p:nvSpPr>
          <p:cNvPr id="5" name="Platshållare för sidfot 4">
            <a:extLst>
              <a:ext uri="{FF2B5EF4-FFF2-40B4-BE49-F238E27FC236}">
                <a16:creationId xmlns:a16="http://schemas.microsoft.com/office/drawing/2014/main" id="{33153C29-D9B6-BB9F-AD33-0ED0FDA8C3A1}"/>
              </a:ext>
              <a:ext uri="{C183D7F6-B498-43B3-948B-1728B52AA6E4}">
                <adec:decorative xmlns:adec="http://schemas.microsoft.com/office/drawing/2017/decorative" val="1"/>
              </a:ext>
            </a:extLst>
          </p:cNvPr>
          <p:cNvSpPr>
            <a:spLocks noGrp="1"/>
          </p:cNvSpPr>
          <p:nvPr>
            <p:ph type="ftr" sz="quarter" idx="13"/>
          </p:nvPr>
        </p:nvSpPr>
        <p:spPr>
          <a:xfrm>
            <a:off x="11751469" y="6880543"/>
            <a:ext cx="360000" cy="45719"/>
          </a:xfrm>
        </p:spPr>
        <p:txBody>
          <a:bodyPr/>
          <a:lstStyle>
            <a:lvl1pPr>
              <a:defRPr sz="100">
                <a:solidFill>
                  <a:srgbClr val="F0F0F0"/>
                </a:solidFill>
              </a:defRPr>
            </a:lvl1pPr>
          </a:lstStyle>
          <a:p>
            <a:endParaRPr lang="sv-SE" dirty="0"/>
          </a:p>
        </p:txBody>
      </p:sp>
      <p:sp>
        <p:nvSpPr>
          <p:cNvPr id="6" name="Platshållare för bildnummer 5">
            <a:extLst>
              <a:ext uri="{FF2B5EF4-FFF2-40B4-BE49-F238E27FC236}">
                <a16:creationId xmlns:a16="http://schemas.microsoft.com/office/drawing/2014/main" id="{4DE83F64-722D-C901-758C-583EA72EE5DD}"/>
              </a:ext>
            </a:extLst>
          </p:cNvPr>
          <p:cNvSpPr>
            <a:spLocks noGrp="1"/>
          </p:cNvSpPr>
          <p:nvPr>
            <p:ph type="sldNum" sz="quarter" idx="14"/>
          </p:nvPr>
        </p:nvSpPr>
        <p:spPr/>
        <p:txBody>
          <a:bodyPr/>
          <a:lstStyle>
            <a:lvl1pPr>
              <a:defRPr>
                <a:solidFill>
                  <a:schemeClr val="bg1"/>
                </a:solidFill>
              </a:defRPr>
            </a:lvl1pPr>
          </a:lstStyle>
          <a:p>
            <a:fld id="{65F77AD7-FA98-4CB2-84AA-7A4F4C714045}" type="slidenum">
              <a:rPr lang="sv-SE" smtClean="0"/>
              <a:pPr/>
              <a:t>‹#›</a:t>
            </a:fld>
            <a:endParaRPr lang="sv-SE"/>
          </a:p>
        </p:txBody>
      </p:sp>
      <p:pic>
        <p:nvPicPr>
          <p:cNvPr id="9" name="Bildobjekt 8">
            <a:extLst>
              <a:ext uri="{FF2B5EF4-FFF2-40B4-BE49-F238E27FC236}">
                <a16:creationId xmlns:a16="http://schemas.microsoft.com/office/drawing/2014/main" id="{4A2C3CAA-8AB3-B36D-7571-F5BCA9428E64}"/>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974835" y="193078"/>
            <a:ext cx="1022242" cy="816282"/>
          </a:xfrm>
          <a:prstGeom prst="rect">
            <a:avLst/>
          </a:prstGeom>
        </p:spPr>
      </p:pic>
    </p:spTree>
    <p:extLst>
      <p:ext uri="{BB962C8B-B14F-4D97-AF65-F5344CB8AC3E}">
        <p14:creationId xmlns:p14="http://schemas.microsoft.com/office/powerpoint/2010/main" val="2651716078"/>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Avsnittsrubrik bild bå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C995D181-1CC9-A1BF-B4DB-15681ADA23D2}"/>
              </a:ext>
              <a:ext uri="{C183D7F6-B498-43B3-948B-1728B52AA6E4}">
                <adec:decorative xmlns:adec="http://schemas.microsoft.com/office/drawing/2017/decorative" val="1"/>
              </a:ext>
            </a:extLst>
          </p:cNvPr>
          <p:cNvSpPr/>
          <p:nvPr/>
        </p:nvSpPr>
        <p:spPr>
          <a:xfrm>
            <a:off x="558529" y="2858292"/>
            <a:ext cx="6883671" cy="344725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A64F839F-5D3C-F1DD-BEAA-EB72FC25B1D4}"/>
              </a:ext>
            </a:extLst>
          </p:cNvPr>
          <p:cNvSpPr>
            <a:spLocks noGrp="1"/>
          </p:cNvSpPr>
          <p:nvPr>
            <p:ph type="title" hasCustomPrompt="1"/>
          </p:nvPr>
        </p:nvSpPr>
        <p:spPr>
          <a:xfrm>
            <a:off x="1247775" y="3135086"/>
            <a:ext cx="5505179" cy="1840140"/>
          </a:xfrm>
        </p:spPr>
        <p:txBody>
          <a:bodyPr anchor="b">
            <a:normAutofit/>
          </a:bodyPr>
          <a:lstStyle>
            <a:lvl1pPr>
              <a:defRPr sz="3600">
                <a:solidFill>
                  <a:schemeClr val="bg1"/>
                </a:solidFill>
              </a:defRPr>
            </a:lvl1pPr>
          </a:lstStyle>
          <a:p>
            <a:r>
              <a:rPr lang="sv-SE" dirty="0"/>
              <a:t>Klicka här för att lägga in din rubriktext</a:t>
            </a:r>
          </a:p>
        </p:txBody>
      </p:sp>
      <p:sp>
        <p:nvSpPr>
          <p:cNvPr id="3" name="Platshållare för text 2">
            <a:extLst>
              <a:ext uri="{FF2B5EF4-FFF2-40B4-BE49-F238E27FC236}">
                <a16:creationId xmlns:a16="http://schemas.microsoft.com/office/drawing/2014/main" id="{0916EC75-1C75-EA6F-1A37-93D93F4607D0}"/>
              </a:ext>
            </a:extLst>
          </p:cNvPr>
          <p:cNvSpPr>
            <a:spLocks noGrp="1"/>
          </p:cNvSpPr>
          <p:nvPr>
            <p:ph type="body" idx="1" hasCustomPrompt="1"/>
          </p:nvPr>
        </p:nvSpPr>
        <p:spPr>
          <a:xfrm>
            <a:off x="1247775" y="5028821"/>
            <a:ext cx="5505179" cy="751493"/>
          </a:xfrm>
        </p:spPr>
        <p:txBody>
          <a:bodyPr anchor="t"/>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dirty="0"/>
              <a:t>Klicka här för att lägga in din text</a:t>
            </a:r>
          </a:p>
        </p:txBody>
      </p:sp>
      <p:sp>
        <p:nvSpPr>
          <p:cNvPr id="4" name="Platshållare för datum 3">
            <a:extLst>
              <a:ext uri="{FF2B5EF4-FFF2-40B4-BE49-F238E27FC236}">
                <a16:creationId xmlns:a16="http://schemas.microsoft.com/office/drawing/2014/main" id="{3F7E9A23-D53C-3303-C464-4A2932E23558}"/>
              </a:ext>
            </a:extLst>
          </p:cNvPr>
          <p:cNvSpPr>
            <a:spLocks noGrp="1"/>
          </p:cNvSpPr>
          <p:nvPr>
            <p:ph type="dt" sz="half" idx="12"/>
          </p:nvPr>
        </p:nvSpPr>
        <p:spPr/>
        <p:txBody>
          <a:bodyPr/>
          <a:lstStyle/>
          <a:p>
            <a:fld id="{8C69B0A5-172B-4483-8E6B-65DD4E5B9798}" type="datetime1">
              <a:rPr lang="sv-SE" smtClean="0"/>
              <a:t>2025-07-01</a:t>
            </a:fld>
            <a:endParaRPr lang="sv-SE"/>
          </a:p>
        </p:txBody>
      </p:sp>
      <p:sp>
        <p:nvSpPr>
          <p:cNvPr id="5" name="Platshållare för sidfot 4">
            <a:extLst>
              <a:ext uri="{FF2B5EF4-FFF2-40B4-BE49-F238E27FC236}">
                <a16:creationId xmlns:a16="http://schemas.microsoft.com/office/drawing/2014/main" id="{2705B4AA-A10D-6E3B-F502-F3082875E207}"/>
              </a:ext>
              <a:ext uri="{C183D7F6-B498-43B3-948B-1728B52AA6E4}">
                <adec:decorative xmlns:adec="http://schemas.microsoft.com/office/drawing/2017/decorative" val="1"/>
              </a:ext>
            </a:extLst>
          </p:cNvPr>
          <p:cNvSpPr>
            <a:spLocks noGrp="1"/>
          </p:cNvSpPr>
          <p:nvPr>
            <p:ph type="ftr" sz="quarter" idx="13"/>
          </p:nvPr>
        </p:nvSpPr>
        <p:spPr>
          <a:xfrm>
            <a:off x="11751469" y="6880543"/>
            <a:ext cx="360000" cy="45719"/>
          </a:xfrm>
        </p:spPr>
        <p:txBody>
          <a:bodyPr/>
          <a:lstStyle>
            <a:lvl1pPr>
              <a:defRPr sz="100">
                <a:solidFill>
                  <a:srgbClr val="F0F0F0"/>
                </a:solidFill>
              </a:defRPr>
            </a:lvl1pPr>
          </a:lstStyle>
          <a:p>
            <a:endParaRPr lang="sv-SE" dirty="0"/>
          </a:p>
        </p:txBody>
      </p:sp>
      <p:sp>
        <p:nvSpPr>
          <p:cNvPr id="6" name="Platshållare för bildnummer 5">
            <a:extLst>
              <a:ext uri="{FF2B5EF4-FFF2-40B4-BE49-F238E27FC236}">
                <a16:creationId xmlns:a16="http://schemas.microsoft.com/office/drawing/2014/main" id="{FA959054-8AF6-6A1D-0B02-50A4E2FBAF37}"/>
              </a:ext>
            </a:extLst>
          </p:cNvPr>
          <p:cNvSpPr>
            <a:spLocks noGrp="1"/>
          </p:cNvSpPr>
          <p:nvPr>
            <p:ph type="sldNum" sz="quarter" idx="14"/>
          </p:nvPr>
        </p:nvSpPr>
        <p:spPr/>
        <p:txBody>
          <a:bodyPr/>
          <a:lstStyle/>
          <a:p>
            <a:fld id="{65F77AD7-FA98-4CB2-84AA-7A4F4C714045}" type="slidenum">
              <a:rPr lang="sv-SE" smtClean="0"/>
              <a:pPr/>
              <a:t>‹#›</a:t>
            </a:fld>
            <a:endParaRPr lang="sv-SE"/>
          </a:p>
        </p:txBody>
      </p:sp>
      <p:pic>
        <p:nvPicPr>
          <p:cNvPr id="9" name="Bildobjekt 8">
            <a:extLst>
              <a:ext uri="{FF2B5EF4-FFF2-40B4-BE49-F238E27FC236}">
                <a16:creationId xmlns:a16="http://schemas.microsoft.com/office/drawing/2014/main" id="{F1B496E6-E14F-B980-4C85-1D44530B495A}"/>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970420" y="207476"/>
            <a:ext cx="1021993" cy="816083"/>
          </a:xfrm>
          <a:prstGeom prst="rect">
            <a:avLst/>
          </a:prstGeom>
        </p:spPr>
      </p:pic>
    </p:spTree>
    <p:extLst>
      <p:ext uri="{BB962C8B-B14F-4D97-AF65-F5344CB8AC3E}">
        <p14:creationId xmlns:p14="http://schemas.microsoft.com/office/powerpoint/2010/main" val="1429744141"/>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Avsnittsrubrik bild rap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452B72E4-4C08-34EE-2603-B060DC2FBF32}"/>
              </a:ext>
              <a:ext uri="{C183D7F6-B498-43B3-948B-1728B52AA6E4}">
                <adec:decorative xmlns:adec="http://schemas.microsoft.com/office/drawing/2017/decorative" val="1"/>
              </a:ext>
            </a:extLst>
          </p:cNvPr>
          <p:cNvSpPr/>
          <p:nvPr/>
        </p:nvSpPr>
        <p:spPr>
          <a:xfrm>
            <a:off x="558530" y="0"/>
            <a:ext cx="6883671" cy="63055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A64F839F-5D3C-F1DD-BEAA-EB72FC25B1D4}"/>
              </a:ext>
            </a:extLst>
          </p:cNvPr>
          <p:cNvSpPr>
            <a:spLocks noGrp="1"/>
          </p:cNvSpPr>
          <p:nvPr>
            <p:ph type="title" hasCustomPrompt="1"/>
          </p:nvPr>
        </p:nvSpPr>
        <p:spPr>
          <a:xfrm>
            <a:off x="1247775" y="3135086"/>
            <a:ext cx="5505179" cy="1840140"/>
          </a:xfrm>
        </p:spPr>
        <p:txBody>
          <a:bodyPr anchor="b">
            <a:normAutofit/>
          </a:bodyPr>
          <a:lstStyle>
            <a:lvl1pPr>
              <a:defRPr sz="3600">
                <a:solidFill>
                  <a:schemeClr val="bg1"/>
                </a:solidFill>
              </a:defRPr>
            </a:lvl1pPr>
          </a:lstStyle>
          <a:p>
            <a:r>
              <a:rPr lang="sv-SE" dirty="0"/>
              <a:t>Klicka här för att lägga in din rubriktext</a:t>
            </a:r>
          </a:p>
        </p:txBody>
      </p:sp>
      <p:sp>
        <p:nvSpPr>
          <p:cNvPr id="3" name="Platshållare för text 2">
            <a:extLst>
              <a:ext uri="{FF2B5EF4-FFF2-40B4-BE49-F238E27FC236}">
                <a16:creationId xmlns:a16="http://schemas.microsoft.com/office/drawing/2014/main" id="{0916EC75-1C75-EA6F-1A37-93D93F4607D0}"/>
              </a:ext>
            </a:extLst>
          </p:cNvPr>
          <p:cNvSpPr>
            <a:spLocks noGrp="1"/>
          </p:cNvSpPr>
          <p:nvPr>
            <p:ph type="body" idx="1" hasCustomPrompt="1"/>
          </p:nvPr>
        </p:nvSpPr>
        <p:spPr>
          <a:xfrm>
            <a:off x="1247775" y="5028821"/>
            <a:ext cx="5505179" cy="751493"/>
          </a:xfrm>
        </p:spPr>
        <p:txBody>
          <a:bodyPr anchor="t"/>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dirty="0"/>
              <a:t>Klicka här för att lägga in din text</a:t>
            </a:r>
          </a:p>
        </p:txBody>
      </p:sp>
      <p:sp>
        <p:nvSpPr>
          <p:cNvPr id="4" name="Platshållare för datum 3">
            <a:extLst>
              <a:ext uri="{FF2B5EF4-FFF2-40B4-BE49-F238E27FC236}">
                <a16:creationId xmlns:a16="http://schemas.microsoft.com/office/drawing/2014/main" id="{8C8EC482-7C18-3B87-EE49-0C9B407F7C7C}"/>
              </a:ext>
            </a:extLst>
          </p:cNvPr>
          <p:cNvSpPr>
            <a:spLocks noGrp="1"/>
          </p:cNvSpPr>
          <p:nvPr>
            <p:ph type="dt" sz="half" idx="10"/>
          </p:nvPr>
        </p:nvSpPr>
        <p:spPr/>
        <p:txBody>
          <a:bodyPr/>
          <a:lstStyle>
            <a:lvl1pPr>
              <a:defRPr>
                <a:solidFill>
                  <a:schemeClr val="bg1"/>
                </a:solidFill>
              </a:defRPr>
            </a:lvl1pPr>
          </a:lstStyle>
          <a:p>
            <a:fld id="{A5B39119-A3C3-4725-8B34-236DFFABC3BC}" type="datetime1">
              <a:rPr lang="sv-SE" smtClean="0"/>
              <a:t>2025-07-01</a:t>
            </a:fld>
            <a:endParaRPr lang="sv-SE"/>
          </a:p>
        </p:txBody>
      </p:sp>
      <p:sp>
        <p:nvSpPr>
          <p:cNvPr id="5" name="Platshållare för sidfot 4">
            <a:extLst>
              <a:ext uri="{FF2B5EF4-FFF2-40B4-BE49-F238E27FC236}">
                <a16:creationId xmlns:a16="http://schemas.microsoft.com/office/drawing/2014/main" id="{D279B507-9C2F-6E02-4300-D91F86A0DF59}"/>
              </a:ext>
              <a:ext uri="{C183D7F6-B498-43B3-948B-1728B52AA6E4}">
                <adec:decorative xmlns:adec="http://schemas.microsoft.com/office/drawing/2017/decorative" val="1"/>
              </a:ext>
            </a:extLst>
          </p:cNvPr>
          <p:cNvSpPr>
            <a:spLocks noGrp="1"/>
          </p:cNvSpPr>
          <p:nvPr>
            <p:ph type="ftr" sz="quarter" idx="11"/>
          </p:nvPr>
        </p:nvSpPr>
        <p:spPr>
          <a:xfrm>
            <a:off x="11751469" y="6880543"/>
            <a:ext cx="360000" cy="45719"/>
          </a:xfrm>
        </p:spPr>
        <p:txBody>
          <a:bodyPr/>
          <a:lstStyle>
            <a:lvl1pPr>
              <a:defRPr sz="100">
                <a:solidFill>
                  <a:srgbClr val="F0F0F0"/>
                </a:solidFill>
              </a:defRPr>
            </a:lvl1pPr>
          </a:lstStyle>
          <a:p>
            <a:endParaRPr lang="sv-SE" dirty="0"/>
          </a:p>
        </p:txBody>
      </p:sp>
      <p:sp>
        <p:nvSpPr>
          <p:cNvPr id="7" name="Platshållare för bildnummer 6">
            <a:extLst>
              <a:ext uri="{FF2B5EF4-FFF2-40B4-BE49-F238E27FC236}">
                <a16:creationId xmlns:a16="http://schemas.microsoft.com/office/drawing/2014/main" id="{417B93FE-4F66-9E4A-D9A3-E66928AEF45E}"/>
              </a:ext>
            </a:extLst>
          </p:cNvPr>
          <p:cNvSpPr>
            <a:spLocks noGrp="1"/>
          </p:cNvSpPr>
          <p:nvPr>
            <p:ph type="sldNum" sz="quarter" idx="12"/>
          </p:nvPr>
        </p:nvSpPr>
        <p:spPr/>
        <p:txBody>
          <a:bodyPr/>
          <a:lstStyle>
            <a:lvl1pPr>
              <a:defRPr>
                <a:solidFill>
                  <a:schemeClr val="bg1"/>
                </a:solidFill>
              </a:defRPr>
            </a:lvl1pPr>
          </a:lstStyle>
          <a:p>
            <a:fld id="{65F77AD7-FA98-4CB2-84AA-7A4F4C714045}" type="slidenum">
              <a:rPr lang="sv-SE" smtClean="0"/>
              <a:pPr/>
              <a:t>‹#›</a:t>
            </a:fld>
            <a:endParaRPr lang="sv-SE"/>
          </a:p>
        </p:txBody>
      </p:sp>
      <p:pic>
        <p:nvPicPr>
          <p:cNvPr id="10" name="Bildobjekt 9">
            <a:extLst>
              <a:ext uri="{FF2B5EF4-FFF2-40B4-BE49-F238E27FC236}">
                <a16:creationId xmlns:a16="http://schemas.microsoft.com/office/drawing/2014/main" id="{00E077B7-FA23-840E-8B94-E58BCA91FC4C}"/>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247775" y="207459"/>
            <a:ext cx="1022242" cy="816282"/>
          </a:xfrm>
          <a:prstGeom prst="rect">
            <a:avLst/>
          </a:prstGeom>
        </p:spPr>
      </p:pic>
    </p:spTree>
    <p:extLst>
      <p:ext uri="{BB962C8B-B14F-4D97-AF65-F5344CB8AC3E}">
        <p14:creationId xmlns:p14="http://schemas.microsoft.com/office/powerpoint/2010/main" val="1250718609"/>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Avsnittsrubrik infoga bild">
    <p:bg>
      <p:bgPr>
        <a:solidFill>
          <a:srgbClr val="F5F1E7"/>
        </a:solidFill>
        <a:effectLst/>
      </p:bgPr>
    </p:bg>
    <p:spTree>
      <p:nvGrpSpPr>
        <p:cNvPr id="1" name=""/>
        <p:cNvGrpSpPr/>
        <p:nvPr/>
      </p:nvGrpSpPr>
      <p:grpSpPr>
        <a:xfrm>
          <a:off x="0" y="0"/>
          <a:ext cx="0" cy="0"/>
          <a:chOff x="0" y="0"/>
          <a:chExt cx="0" cy="0"/>
        </a:xfrm>
      </p:grpSpPr>
      <p:sp>
        <p:nvSpPr>
          <p:cNvPr id="6" name="Platshållare för bild 10">
            <a:extLst>
              <a:ext uri="{FF2B5EF4-FFF2-40B4-BE49-F238E27FC236}">
                <a16:creationId xmlns:a16="http://schemas.microsoft.com/office/drawing/2014/main" id="{257BB1A6-1198-D8B5-B4A8-4051AD030DDA}"/>
              </a:ext>
              <a:ext uri="{C183D7F6-B498-43B3-948B-1728B52AA6E4}">
                <adec:decorative xmlns:adec="http://schemas.microsoft.com/office/drawing/2017/decorative" val="1"/>
              </a:ext>
            </a:extLst>
          </p:cNvPr>
          <p:cNvSpPr>
            <a:spLocks noGrp="1"/>
          </p:cNvSpPr>
          <p:nvPr>
            <p:ph type="pic" sz="quarter" idx="13" hasCustomPrompt="1"/>
          </p:nvPr>
        </p:nvSpPr>
        <p:spPr>
          <a:xfrm>
            <a:off x="0" y="0"/>
            <a:ext cx="12192000" cy="6858000"/>
          </a:xfrm>
          <a:custGeom>
            <a:avLst/>
            <a:gdLst>
              <a:gd name="connsiteX0" fmla="*/ 0 w 12192000"/>
              <a:gd name="connsiteY0" fmla="*/ 0 h 6858000"/>
              <a:gd name="connsiteX1" fmla="*/ 558530 w 12192000"/>
              <a:gd name="connsiteY1" fmla="*/ 0 h 6858000"/>
              <a:gd name="connsiteX2" fmla="*/ 558530 w 12192000"/>
              <a:gd name="connsiteY2" fmla="*/ 6305550 h 6858000"/>
              <a:gd name="connsiteX3" fmla="*/ 7442201 w 12192000"/>
              <a:gd name="connsiteY3" fmla="*/ 6305550 h 6858000"/>
              <a:gd name="connsiteX4" fmla="*/ 7442201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558530" y="0"/>
                </a:lnTo>
                <a:lnTo>
                  <a:pt x="558530" y="6305550"/>
                </a:lnTo>
                <a:lnTo>
                  <a:pt x="7442201" y="6305550"/>
                </a:lnTo>
                <a:lnTo>
                  <a:pt x="7442201" y="0"/>
                </a:lnTo>
                <a:lnTo>
                  <a:pt x="12192000" y="0"/>
                </a:lnTo>
                <a:lnTo>
                  <a:pt x="12192000" y="6858000"/>
                </a:lnTo>
                <a:lnTo>
                  <a:pt x="0" y="6858000"/>
                </a:lnTo>
                <a:close/>
              </a:path>
            </a:pathLst>
          </a:custGeom>
          <a:solidFill>
            <a:schemeClr val="bg2"/>
          </a:solidFill>
        </p:spPr>
        <p:txBody>
          <a:bodyPr wrap="square" lIns="8028000" tIns="216000" rIns="432000">
            <a:noAutofit/>
          </a:bodyPr>
          <a:lstStyle>
            <a:lvl1pPr marL="0" indent="0" algn="ctr">
              <a:buNone/>
              <a:defRPr sz="20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dirty="0"/>
              <a:t>Välj Infoga bild i menyn för att lägga in en bild</a:t>
            </a:r>
          </a:p>
          <a:p>
            <a:endParaRPr lang="sv-SE" dirty="0"/>
          </a:p>
        </p:txBody>
      </p:sp>
      <p:sp>
        <p:nvSpPr>
          <p:cNvPr id="9" name="Rektangel 8">
            <a:extLst>
              <a:ext uri="{FF2B5EF4-FFF2-40B4-BE49-F238E27FC236}">
                <a16:creationId xmlns:a16="http://schemas.microsoft.com/office/drawing/2014/main" id="{452B72E4-4C08-34EE-2603-B060DC2FBF32}"/>
              </a:ext>
              <a:ext uri="{C183D7F6-B498-43B3-948B-1728B52AA6E4}">
                <adec:decorative xmlns:adec="http://schemas.microsoft.com/office/drawing/2017/decorative" val="1"/>
              </a:ext>
            </a:extLst>
          </p:cNvPr>
          <p:cNvSpPr/>
          <p:nvPr/>
        </p:nvSpPr>
        <p:spPr>
          <a:xfrm>
            <a:off x="558530" y="0"/>
            <a:ext cx="6883671" cy="63055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A64F839F-5D3C-F1DD-BEAA-EB72FC25B1D4}"/>
              </a:ext>
            </a:extLst>
          </p:cNvPr>
          <p:cNvSpPr>
            <a:spLocks noGrp="1"/>
          </p:cNvSpPr>
          <p:nvPr>
            <p:ph type="title" hasCustomPrompt="1"/>
          </p:nvPr>
        </p:nvSpPr>
        <p:spPr>
          <a:xfrm>
            <a:off x="1247775" y="3135086"/>
            <a:ext cx="5505179" cy="1840140"/>
          </a:xfrm>
        </p:spPr>
        <p:txBody>
          <a:bodyPr anchor="b">
            <a:normAutofit/>
          </a:bodyPr>
          <a:lstStyle>
            <a:lvl1pPr>
              <a:defRPr sz="3600">
                <a:solidFill>
                  <a:schemeClr val="bg1"/>
                </a:solidFill>
              </a:defRPr>
            </a:lvl1pPr>
          </a:lstStyle>
          <a:p>
            <a:r>
              <a:rPr lang="sv-SE" dirty="0"/>
              <a:t>Klicka här för att lägga in din rubriktext</a:t>
            </a:r>
          </a:p>
        </p:txBody>
      </p:sp>
      <p:sp>
        <p:nvSpPr>
          <p:cNvPr id="3" name="Platshållare för text 2">
            <a:extLst>
              <a:ext uri="{FF2B5EF4-FFF2-40B4-BE49-F238E27FC236}">
                <a16:creationId xmlns:a16="http://schemas.microsoft.com/office/drawing/2014/main" id="{0916EC75-1C75-EA6F-1A37-93D93F4607D0}"/>
              </a:ext>
            </a:extLst>
          </p:cNvPr>
          <p:cNvSpPr>
            <a:spLocks noGrp="1"/>
          </p:cNvSpPr>
          <p:nvPr>
            <p:ph type="body" idx="1" hasCustomPrompt="1"/>
          </p:nvPr>
        </p:nvSpPr>
        <p:spPr>
          <a:xfrm>
            <a:off x="1247775" y="5028821"/>
            <a:ext cx="5505179" cy="751493"/>
          </a:xfrm>
        </p:spPr>
        <p:txBody>
          <a:bodyPr anchor="t"/>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dirty="0"/>
              <a:t>Klicka här för att lägga in din text</a:t>
            </a:r>
          </a:p>
        </p:txBody>
      </p:sp>
      <p:sp>
        <p:nvSpPr>
          <p:cNvPr id="4" name="Platshållare för datum 3">
            <a:extLst>
              <a:ext uri="{FF2B5EF4-FFF2-40B4-BE49-F238E27FC236}">
                <a16:creationId xmlns:a16="http://schemas.microsoft.com/office/drawing/2014/main" id="{8C8EC482-7C18-3B87-EE49-0C9B407F7C7C}"/>
              </a:ext>
            </a:extLst>
          </p:cNvPr>
          <p:cNvSpPr>
            <a:spLocks noGrp="1"/>
          </p:cNvSpPr>
          <p:nvPr>
            <p:ph type="dt" sz="half" idx="10"/>
          </p:nvPr>
        </p:nvSpPr>
        <p:spPr/>
        <p:txBody>
          <a:bodyPr/>
          <a:lstStyle>
            <a:lvl1pPr>
              <a:defRPr>
                <a:solidFill>
                  <a:schemeClr val="bg1"/>
                </a:solidFill>
              </a:defRPr>
            </a:lvl1pPr>
          </a:lstStyle>
          <a:p>
            <a:fld id="{A5B39119-A3C3-4725-8B34-236DFFABC3BC}" type="datetime1">
              <a:rPr lang="sv-SE" smtClean="0"/>
              <a:t>2025-07-01</a:t>
            </a:fld>
            <a:endParaRPr lang="sv-SE"/>
          </a:p>
        </p:txBody>
      </p:sp>
      <p:sp>
        <p:nvSpPr>
          <p:cNvPr id="5" name="Platshållare för sidfot 4">
            <a:extLst>
              <a:ext uri="{FF2B5EF4-FFF2-40B4-BE49-F238E27FC236}">
                <a16:creationId xmlns:a16="http://schemas.microsoft.com/office/drawing/2014/main" id="{D279B507-9C2F-6E02-4300-D91F86A0DF59}"/>
              </a:ext>
              <a:ext uri="{C183D7F6-B498-43B3-948B-1728B52AA6E4}">
                <adec:decorative xmlns:adec="http://schemas.microsoft.com/office/drawing/2017/decorative" val="1"/>
              </a:ext>
            </a:extLst>
          </p:cNvPr>
          <p:cNvSpPr>
            <a:spLocks noGrp="1"/>
          </p:cNvSpPr>
          <p:nvPr>
            <p:ph type="ftr" sz="quarter" idx="11"/>
          </p:nvPr>
        </p:nvSpPr>
        <p:spPr>
          <a:xfrm>
            <a:off x="11751469" y="6880543"/>
            <a:ext cx="360000" cy="45719"/>
          </a:xfrm>
        </p:spPr>
        <p:txBody>
          <a:bodyPr/>
          <a:lstStyle>
            <a:lvl1pPr>
              <a:defRPr sz="100">
                <a:solidFill>
                  <a:srgbClr val="F0F0F0"/>
                </a:solidFill>
              </a:defRPr>
            </a:lvl1pPr>
          </a:lstStyle>
          <a:p>
            <a:endParaRPr lang="sv-SE" dirty="0"/>
          </a:p>
        </p:txBody>
      </p:sp>
      <p:sp>
        <p:nvSpPr>
          <p:cNvPr id="7" name="Platshållare för bildnummer 6">
            <a:extLst>
              <a:ext uri="{FF2B5EF4-FFF2-40B4-BE49-F238E27FC236}">
                <a16:creationId xmlns:a16="http://schemas.microsoft.com/office/drawing/2014/main" id="{417B93FE-4F66-9E4A-D9A3-E66928AEF45E}"/>
              </a:ext>
            </a:extLst>
          </p:cNvPr>
          <p:cNvSpPr>
            <a:spLocks noGrp="1"/>
          </p:cNvSpPr>
          <p:nvPr>
            <p:ph type="sldNum" sz="quarter" idx="12"/>
          </p:nvPr>
        </p:nvSpPr>
        <p:spPr/>
        <p:txBody>
          <a:bodyPr/>
          <a:lstStyle>
            <a:lvl1pPr>
              <a:defRPr>
                <a:solidFill>
                  <a:schemeClr val="bg1"/>
                </a:solidFill>
              </a:defRPr>
            </a:lvl1pPr>
          </a:lstStyle>
          <a:p>
            <a:fld id="{65F77AD7-FA98-4CB2-84AA-7A4F4C714045}" type="slidenum">
              <a:rPr lang="sv-SE" smtClean="0"/>
              <a:pPr/>
              <a:t>‹#›</a:t>
            </a:fld>
            <a:endParaRPr lang="sv-SE"/>
          </a:p>
        </p:txBody>
      </p:sp>
      <p:pic>
        <p:nvPicPr>
          <p:cNvPr id="10" name="Bildobjekt 9">
            <a:extLst>
              <a:ext uri="{FF2B5EF4-FFF2-40B4-BE49-F238E27FC236}">
                <a16:creationId xmlns:a16="http://schemas.microsoft.com/office/drawing/2014/main" id="{00E077B7-FA23-840E-8B94-E58BCA91FC4C}"/>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247775" y="207459"/>
            <a:ext cx="1022242" cy="816282"/>
          </a:xfrm>
          <a:prstGeom prst="rect">
            <a:avLst/>
          </a:prstGeom>
        </p:spPr>
      </p:pic>
    </p:spTree>
    <p:extLst>
      <p:ext uri="{BB962C8B-B14F-4D97-AF65-F5344CB8AC3E}">
        <p14:creationId xmlns:p14="http://schemas.microsoft.com/office/powerpoint/2010/main" val="3352731514"/>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Tack och kontakt">
    <p:bg>
      <p:bgPr>
        <a:solidFill>
          <a:schemeClr val="bg1"/>
        </a:solidFill>
        <a:effectLst/>
      </p:bgPr>
    </p:bg>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68C8A3B0-0BD2-4047-9AAD-5F3CD07EC1B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488" y="0"/>
            <a:ext cx="12207845" cy="6858000"/>
          </a:xfrm>
          <a:prstGeom prst="rect">
            <a:avLst/>
          </a:prstGeom>
        </p:spPr>
      </p:pic>
      <p:sp>
        <p:nvSpPr>
          <p:cNvPr id="7" name="Rektangel 6">
            <a:extLst>
              <a:ext uri="{FF2B5EF4-FFF2-40B4-BE49-F238E27FC236}">
                <a16:creationId xmlns:a16="http://schemas.microsoft.com/office/drawing/2014/main" id="{E903DB7F-C430-C0B8-54A1-E66DB64C5817}"/>
              </a:ext>
              <a:ext uri="{C183D7F6-B498-43B3-948B-1728B52AA6E4}">
                <adec:decorative xmlns:adec="http://schemas.microsoft.com/office/drawing/2017/decorative" val="1"/>
              </a:ext>
            </a:extLst>
          </p:cNvPr>
          <p:cNvSpPr/>
          <p:nvPr/>
        </p:nvSpPr>
        <p:spPr>
          <a:xfrm>
            <a:off x="558530" y="0"/>
            <a:ext cx="6883671" cy="6305550"/>
          </a:xfrm>
          <a:prstGeom prst="rect">
            <a:avLst/>
          </a:prstGeom>
          <a:solidFill>
            <a:srgbClr val="F8F6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A64F839F-5D3C-F1DD-BEAA-EB72FC25B1D4}"/>
              </a:ext>
            </a:extLst>
          </p:cNvPr>
          <p:cNvSpPr>
            <a:spLocks noGrp="1"/>
          </p:cNvSpPr>
          <p:nvPr>
            <p:ph type="title" hasCustomPrompt="1"/>
          </p:nvPr>
        </p:nvSpPr>
        <p:spPr>
          <a:xfrm>
            <a:off x="1247775" y="3429000"/>
            <a:ext cx="5505179" cy="584200"/>
          </a:xfrm>
        </p:spPr>
        <p:txBody>
          <a:bodyPr anchor="b">
            <a:noAutofit/>
          </a:bodyPr>
          <a:lstStyle>
            <a:lvl1pPr>
              <a:defRPr sz="3600">
                <a:solidFill>
                  <a:srgbClr val="2E614C"/>
                </a:solidFill>
              </a:defRPr>
            </a:lvl1pPr>
          </a:lstStyle>
          <a:p>
            <a:r>
              <a:rPr lang="sv-SE" dirty="0"/>
              <a:t>Tack!</a:t>
            </a:r>
          </a:p>
        </p:txBody>
      </p:sp>
      <p:sp>
        <p:nvSpPr>
          <p:cNvPr id="3" name="Platshållare för text 2">
            <a:extLst>
              <a:ext uri="{FF2B5EF4-FFF2-40B4-BE49-F238E27FC236}">
                <a16:creationId xmlns:a16="http://schemas.microsoft.com/office/drawing/2014/main" id="{0916EC75-1C75-EA6F-1A37-93D93F4607D0}"/>
              </a:ext>
            </a:extLst>
          </p:cNvPr>
          <p:cNvSpPr>
            <a:spLocks noGrp="1"/>
          </p:cNvSpPr>
          <p:nvPr>
            <p:ph type="body" idx="1" hasCustomPrompt="1"/>
          </p:nvPr>
        </p:nvSpPr>
        <p:spPr>
          <a:xfrm>
            <a:off x="1247775" y="4064001"/>
            <a:ext cx="5505179" cy="1716314"/>
          </a:xfrm>
        </p:spPr>
        <p:txBody>
          <a:bodyPr anchor="t"/>
          <a:lstStyle>
            <a:lvl1pPr marL="0" indent="0">
              <a:buNone/>
              <a:defRPr sz="2400">
                <a:solidFill>
                  <a:srgbClr val="2E614C"/>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dirty="0"/>
              <a:t>Klicka här för att lägga till dina kontaktuppgifter</a:t>
            </a:r>
          </a:p>
        </p:txBody>
      </p:sp>
      <p:sp>
        <p:nvSpPr>
          <p:cNvPr id="4" name="Platshållare för datum 3">
            <a:extLst>
              <a:ext uri="{FF2B5EF4-FFF2-40B4-BE49-F238E27FC236}">
                <a16:creationId xmlns:a16="http://schemas.microsoft.com/office/drawing/2014/main" id="{72EF96A0-266F-6ABB-26B2-F254476CCEB6}"/>
              </a:ext>
            </a:extLst>
          </p:cNvPr>
          <p:cNvSpPr>
            <a:spLocks noGrp="1"/>
          </p:cNvSpPr>
          <p:nvPr>
            <p:ph type="dt" sz="half" idx="10"/>
          </p:nvPr>
        </p:nvSpPr>
        <p:spPr/>
        <p:txBody>
          <a:bodyPr/>
          <a:lstStyle/>
          <a:p>
            <a:fld id="{66AFCA89-7B84-4354-8597-9DA1A88B540F}" type="datetime1">
              <a:rPr lang="sv-SE" smtClean="0"/>
              <a:t>2025-07-01</a:t>
            </a:fld>
            <a:endParaRPr lang="sv-SE"/>
          </a:p>
        </p:txBody>
      </p:sp>
      <p:sp>
        <p:nvSpPr>
          <p:cNvPr id="5" name="Platshållare för sidfot 4">
            <a:extLst>
              <a:ext uri="{FF2B5EF4-FFF2-40B4-BE49-F238E27FC236}">
                <a16:creationId xmlns:a16="http://schemas.microsoft.com/office/drawing/2014/main" id="{15B0267B-CF5E-3406-733A-37EE40468BE0}"/>
              </a:ext>
              <a:ext uri="{C183D7F6-B498-43B3-948B-1728B52AA6E4}">
                <adec:decorative xmlns:adec="http://schemas.microsoft.com/office/drawing/2017/decorative" val="1"/>
              </a:ext>
            </a:extLst>
          </p:cNvPr>
          <p:cNvSpPr>
            <a:spLocks noGrp="1"/>
          </p:cNvSpPr>
          <p:nvPr>
            <p:ph type="ftr" sz="quarter" idx="11"/>
          </p:nvPr>
        </p:nvSpPr>
        <p:spPr>
          <a:xfrm>
            <a:off x="11751469" y="6880543"/>
            <a:ext cx="360000" cy="45719"/>
          </a:xfrm>
        </p:spPr>
        <p:txBody>
          <a:bodyPr/>
          <a:lstStyle>
            <a:lvl1pPr>
              <a:defRPr sz="100">
                <a:solidFill>
                  <a:srgbClr val="F0F0F0"/>
                </a:solidFill>
              </a:defRPr>
            </a:lvl1pPr>
          </a:lstStyle>
          <a:p>
            <a:endParaRPr lang="sv-SE" dirty="0"/>
          </a:p>
        </p:txBody>
      </p:sp>
      <p:sp>
        <p:nvSpPr>
          <p:cNvPr id="6" name="Platshållare för bildnummer 5">
            <a:extLst>
              <a:ext uri="{FF2B5EF4-FFF2-40B4-BE49-F238E27FC236}">
                <a16:creationId xmlns:a16="http://schemas.microsoft.com/office/drawing/2014/main" id="{B767A267-3A60-6D82-87E6-718ACFD438EB}"/>
              </a:ext>
            </a:extLst>
          </p:cNvPr>
          <p:cNvSpPr>
            <a:spLocks noGrp="1"/>
          </p:cNvSpPr>
          <p:nvPr>
            <p:ph type="sldNum" sz="quarter" idx="12"/>
          </p:nvPr>
        </p:nvSpPr>
        <p:spPr/>
        <p:txBody>
          <a:bodyPr/>
          <a:lstStyle/>
          <a:p>
            <a:fld id="{65F77AD7-FA98-4CB2-84AA-7A4F4C714045}" type="slidenum">
              <a:rPr lang="sv-SE" smtClean="0"/>
              <a:pPr/>
              <a:t>‹#›</a:t>
            </a:fld>
            <a:endParaRPr lang="sv-SE"/>
          </a:p>
        </p:txBody>
      </p:sp>
      <p:pic>
        <p:nvPicPr>
          <p:cNvPr id="11" name="Bildobjekt 10">
            <a:extLst>
              <a:ext uri="{FF2B5EF4-FFF2-40B4-BE49-F238E27FC236}">
                <a16:creationId xmlns:a16="http://schemas.microsoft.com/office/drawing/2014/main" id="{52DCF372-7393-412B-80EA-80B5B4BD5600}"/>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249200" y="208800"/>
            <a:ext cx="1026726" cy="819862"/>
          </a:xfrm>
          <a:prstGeom prst="rect">
            <a:avLst/>
          </a:prstGeom>
        </p:spPr>
      </p:pic>
    </p:spTree>
    <p:extLst>
      <p:ext uri="{BB962C8B-B14F-4D97-AF65-F5344CB8AC3E}">
        <p14:creationId xmlns:p14="http://schemas.microsoft.com/office/powerpoint/2010/main" val="41130782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1_Text med två bilder till vänster">
    <p:spTree>
      <p:nvGrpSpPr>
        <p:cNvPr id="1" name=""/>
        <p:cNvGrpSpPr/>
        <p:nvPr/>
      </p:nvGrpSpPr>
      <p:grpSpPr>
        <a:xfrm>
          <a:off x="0" y="0"/>
          <a:ext cx="0" cy="0"/>
          <a:chOff x="0" y="0"/>
          <a:chExt cx="0" cy="0"/>
        </a:xfrm>
      </p:grpSpPr>
      <p:sp>
        <p:nvSpPr>
          <p:cNvPr id="2" name="Rubrik 1"/>
          <p:cNvSpPr>
            <a:spLocks noGrp="1"/>
          </p:cNvSpPr>
          <p:nvPr>
            <p:ph type="title"/>
          </p:nvPr>
        </p:nvSpPr>
        <p:spPr>
          <a:xfrm>
            <a:off x="6274227" y="296863"/>
            <a:ext cx="4547929" cy="1760537"/>
          </a:xfrm>
          <a:prstGeom prst="rect">
            <a:avLst/>
          </a:prstGeom>
        </p:spPr>
        <p:txBody>
          <a:bodyPr anchor="b">
            <a:normAutofit/>
          </a:bodyPr>
          <a:lstStyle>
            <a:lvl1pPr>
              <a:defRPr sz="3600"/>
            </a:lvl1pPr>
          </a:lstStyle>
          <a:p>
            <a:r>
              <a:rPr lang="sv-SE"/>
              <a:t>Klicka här för att ändra format</a:t>
            </a:r>
            <a:endParaRPr lang="sv-SE" dirty="0"/>
          </a:p>
        </p:txBody>
      </p:sp>
      <p:sp>
        <p:nvSpPr>
          <p:cNvPr id="4" name="Platshållare för text 3"/>
          <p:cNvSpPr>
            <a:spLocks noGrp="1"/>
          </p:cNvSpPr>
          <p:nvPr>
            <p:ph type="body" sz="half" idx="2"/>
          </p:nvPr>
        </p:nvSpPr>
        <p:spPr>
          <a:xfrm>
            <a:off x="6274228" y="2237400"/>
            <a:ext cx="4551418" cy="3676037"/>
          </a:xfrm>
          <a:prstGeom prst="rect">
            <a:avLst/>
          </a:prstGeo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8" name="Platshållare för bild 2"/>
          <p:cNvSpPr>
            <a:spLocks noGrp="1"/>
          </p:cNvSpPr>
          <p:nvPr>
            <p:ph type="pic" idx="13"/>
          </p:nvPr>
        </p:nvSpPr>
        <p:spPr>
          <a:xfrm>
            <a:off x="1465745" y="296862"/>
            <a:ext cx="4551417" cy="2708255"/>
          </a:xfrm>
          <a:prstGeom prst="rect">
            <a:avLst/>
          </a:prstGeom>
        </p:spPr>
        <p:txBody>
          <a:bodyPr anchor="ctr" anchorCtr="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
        <p:nvSpPr>
          <p:cNvPr id="16" name="Platshållare för bild 2">
            <a:extLst>
              <a:ext uri="{FF2B5EF4-FFF2-40B4-BE49-F238E27FC236}">
                <a16:creationId xmlns:a16="http://schemas.microsoft.com/office/drawing/2014/main" id="{6BB73265-D200-0640-A2E2-F7906CB15D30}"/>
              </a:ext>
            </a:extLst>
          </p:cNvPr>
          <p:cNvSpPr>
            <a:spLocks noGrp="1"/>
          </p:cNvSpPr>
          <p:nvPr>
            <p:ph type="pic" idx="14"/>
          </p:nvPr>
        </p:nvSpPr>
        <p:spPr>
          <a:xfrm>
            <a:off x="1465745" y="3205907"/>
            <a:ext cx="4551417" cy="2708255"/>
          </a:xfrm>
          <a:prstGeom prst="rect">
            <a:avLst/>
          </a:prstGeom>
        </p:spPr>
        <p:txBody>
          <a:bodyPr anchor="ctr" anchorCtr="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
        <p:nvSpPr>
          <p:cNvPr id="5" name="Platshållare för datum 4"/>
          <p:cNvSpPr>
            <a:spLocks noGrp="1"/>
          </p:cNvSpPr>
          <p:nvPr>
            <p:ph type="dt" sz="half" idx="10"/>
          </p:nvPr>
        </p:nvSpPr>
        <p:spPr/>
        <p:txBody>
          <a:bodyPr/>
          <a:lstStyle/>
          <a:p>
            <a:fld id="{3B94081D-7E11-4E83-BF11-CA3A83FCEF49}" type="datetime1">
              <a:rPr lang="sv-SE" smtClean="0"/>
              <a:t>2025-07-01</a:t>
            </a:fld>
            <a:endParaRPr lang="sv-SE" dirty="0"/>
          </a:p>
        </p:txBody>
      </p:sp>
      <p:sp>
        <p:nvSpPr>
          <p:cNvPr id="9" name="Rectangle 5">
            <a:extLst>
              <a:ext uri="{FF2B5EF4-FFF2-40B4-BE49-F238E27FC236}">
                <a16:creationId xmlns:a16="http://schemas.microsoft.com/office/drawing/2014/main" id="{6282E191-622E-45A9-B500-8480491DF889}"/>
              </a:ext>
            </a:extLst>
          </p:cNvPr>
          <p:cNvSpPr>
            <a:spLocks noGrp="1" noChangeArrowheads="1"/>
          </p:cNvSpPr>
          <p:nvPr>
            <p:ph type="ftr" sz="quarter" idx="3"/>
          </p:nvPr>
        </p:nvSpPr>
        <p:spPr bwMode="auto">
          <a:xfrm>
            <a:off x="4648200" y="6356350"/>
            <a:ext cx="2895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smtClean="0">
                <a:solidFill>
                  <a:schemeClr val="tx1"/>
                </a:solidFill>
                <a:latin typeface="+mn-lt"/>
              </a:defRPr>
            </a:lvl1pPr>
          </a:lstStyle>
          <a:p>
            <a:pPr>
              <a:defRPr/>
            </a:pPr>
            <a:endParaRPr lang="sv-SE" dirty="0"/>
          </a:p>
        </p:txBody>
      </p:sp>
      <p:sp>
        <p:nvSpPr>
          <p:cNvPr id="7" name="Platshållare för bildnummer 6"/>
          <p:cNvSpPr>
            <a:spLocks noGrp="1"/>
          </p:cNvSpPr>
          <p:nvPr>
            <p:ph type="sldNum" sz="quarter" idx="12"/>
          </p:nvPr>
        </p:nvSpPr>
        <p:spPr/>
        <p:txBody>
          <a:bodyPr/>
          <a:lstStyle/>
          <a:p>
            <a:fld id="{627AEC0D-B48B-4E17-81D8-6943F3477C36}" type="slidenum">
              <a:rPr lang="sv-SE" smtClean="0"/>
              <a:t>‹#›</a:t>
            </a:fld>
            <a:endParaRPr lang="sv-SE" dirty="0"/>
          </a:p>
        </p:txBody>
      </p:sp>
    </p:spTree>
    <p:extLst>
      <p:ext uri="{BB962C8B-B14F-4D97-AF65-F5344CB8AC3E}">
        <p14:creationId xmlns:p14="http://schemas.microsoft.com/office/powerpoint/2010/main" val="1347035172"/>
      </p:ext>
    </p:extLst>
  </p:cSld>
  <p:clrMapOvr>
    <a:masterClrMapping/>
  </p:clrMapOvr>
  <p:extLst mod="1">
    <p:ext uri="{DCECCB84-F9BA-43D5-87BE-67443E8EF086}">
      <p15:sldGuideLst xmlns:p15="http://schemas.microsoft.com/office/powerpoint/2012/main">
        <p15:guide id="1" orient="horz" pos="187">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1_Text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65745" y="1412874"/>
            <a:ext cx="4551420" cy="911685"/>
          </a:xfrm>
          <a:prstGeom prst="rect">
            <a:avLst/>
          </a:prstGeom>
        </p:spPr>
        <p:txBody>
          <a:bodyPr anchor="ctr">
            <a:normAutofit/>
          </a:bodyPr>
          <a:lstStyle>
            <a:lvl1pPr>
              <a:defRPr sz="3600"/>
            </a:lvl1pPr>
          </a:lstStyle>
          <a:p>
            <a:r>
              <a:rPr lang="sv-SE" dirty="0"/>
              <a:t>Klicka här för att ändra format</a:t>
            </a:r>
          </a:p>
        </p:txBody>
      </p:sp>
      <p:sp>
        <p:nvSpPr>
          <p:cNvPr id="4" name="Platshållare för text 3"/>
          <p:cNvSpPr>
            <a:spLocks noGrp="1"/>
          </p:cNvSpPr>
          <p:nvPr>
            <p:ph type="body" sz="half" idx="2"/>
          </p:nvPr>
        </p:nvSpPr>
        <p:spPr>
          <a:xfrm>
            <a:off x="1465745" y="2456760"/>
            <a:ext cx="4551420" cy="3456677"/>
          </a:xfrm>
          <a:prstGeom prst="rect">
            <a:avLst/>
          </a:prstGeo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3" name="Platshållare för innehåll 2"/>
          <p:cNvSpPr>
            <a:spLocks noGrp="1"/>
          </p:cNvSpPr>
          <p:nvPr>
            <p:ph idx="1"/>
          </p:nvPr>
        </p:nvSpPr>
        <p:spPr>
          <a:xfrm>
            <a:off x="6274225" y="1412874"/>
            <a:ext cx="4551420" cy="4500563"/>
          </a:xfrm>
          <a:prstGeom prst="rect">
            <a:avLst/>
          </a:prstGeo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4E283442-D79C-410E-BBDA-071247674327}" type="datetime1">
              <a:rPr lang="sv-SE" smtClean="0"/>
              <a:t>2025-07-01</a:t>
            </a:fld>
            <a:endParaRPr lang="sv-SE" dirty="0"/>
          </a:p>
        </p:txBody>
      </p:sp>
      <p:sp>
        <p:nvSpPr>
          <p:cNvPr id="8" name="Rectangle 5">
            <a:extLst>
              <a:ext uri="{FF2B5EF4-FFF2-40B4-BE49-F238E27FC236}">
                <a16:creationId xmlns:a16="http://schemas.microsoft.com/office/drawing/2014/main" id="{8A6F7F43-02EC-4515-9D5D-2B3CC1F43461}"/>
              </a:ext>
            </a:extLst>
          </p:cNvPr>
          <p:cNvSpPr>
            <a:spLocks noGrp="1" noChangeArrowheads="1"/>
          </p:cNvSpPr>
          <p:nvPr>
            <p:ph type="ftr" sz="quarter" idx="3"/>
          </p:nvPr>
        </p:nvSpPr>
        <p:spPr bwMode="auto">
          <a:xfrm>
            <a:off x="4648200" y="6356350"/>
            <a:ext cx="2895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smtClean="0">
                <a:solidFill>
                  <a:schemeClr val="tx1"/>
                </a:solidFill>
                <a:latin typeface="+mn-lt"/>
              </a:defRPr>
            </a:lvl1pPr>
          </a:lstStyle>
          <a:p>
            <a:pPr>
              <a:defRPr/>
            </a:pPr>
            <a:endParaRPr lang="sv-SE" dirty="0"/>
          </a:p>
        </p:txBody>
      </p:sp>
      <p:sp>
        <p:nvSpPr>
          <p:cNvPr id="7" name="Platshållare för bildnummer 6"/>
          <p:cNvSpPr>
            <a:spLocks noGrp="1"/>
          </p:cNvSpPr>
          <p:nvPr>
            <p:ph type="sldNum" sz="quarter" idx="12"/>
          </p:nvPr>
        </p:nvSpPr>
        <p:spPr/>
        <p:txBody>
          <a:bodyPr/>
          <a:lstStyle/>
          <a:p>
            <a:fld id="{627AEC0D-B48B-4E17-81D8-6943F3477C36}" type="slidenum">
              <a:rPr lang="sv-SE" smtClean="0"/>
              <a:t>‹#›</a:t>
            </a:fld>
            <a:endParaRPr lang="sv-SE" dirty="0"/>
          </a:p>
        </p:txBody>
      </p:sp>
    </p:spTree>
    <p:extLst>
      <p:ext uri="{BB962C8B-B14F-4D97-AF65-F5344CB8AC3E}">
        <p14:creationId xmlns:p14="http://schemas.microsoft.com/office/powerpoint/2010/main" val="3139089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679624-A850-6F20-D91A-DE14C94E3E7B}"/>
              </a:ext>
            </a:extLst>
          </p:cNvPr>
          <p:cNvSpPr>
            <a:spLocks noGrp="1"/>
          </p:cNvSpPr>
          <p:nvPr>
            <p:ph type="title" hasCustomPrompt="1"/>
          </p:nvPr>
        </p:nvSpPr>
        <p:spPr/>
        <p:txBody>
          <a:bodyPr/>
          <a:lstStyle>
            <a:lvl1pPr>
              <a:defRPr/>
            </a:lvl1pPr>
          </a:lstStyle>
          <a:p>
            <a:r>
              <a:rPr lang="sv-SE" dirty="0"/>
              <a:t>Klicka här för att lägga in din rubriktext, max två rader</a:t>
            </a:r>
          </a:p>
        </p:txBody>
      </p:sp>
      <p:sp>
        <p:nvSpPr>
          <p:cNvPr id="3" name="Platshållare för innehåll 2">
            <a:extLst>
              <a:ext uri="{FF2B5EF4-FFF2-40B4-BE49-F238E27FC236}">
                <a16:creationId xmlns:a16="http://schemas.microsoft.com/office/drawing/2014/main" id="{62D75EE0-12A3-B241-EF11-A13E7F9D37D5}"/>
              </a:ext>
            </a:extLst>
          </p:cNvPr>
          <p:cNvSpPr>
            <a:spLocks noGrp="1"/>
          </p:cNvSpPr>
          <p:nvPr>
            <p:ph idx="1" hasCustomPrompt="1"/>
          </p:nvPr>
        </p:nvSpPr>
        <p:spPr/>
        <p:txBody>
          <a:bodyPr/>
          <a:lstStyle>
            <a:lvl1pPr>
              <a:defRPr/>
            </a:lvl1pPr>
          </a:lstStyle>
          <a:p>
            <a:pPr lvl="0"/>
            <a:r>
              <a:rPr lang="sv-SE" dirty="0"/>
              <a:t>Klicka här för att lägga in din text, bild eller annat innehåll</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1CEFCE28-CB6C-22E1-A803-D5B9BA376B7D}"/>
              </a:ext>
            </a:extLst>
          </p:cNvPr>
          <p:cNvSpPr>
            <a:spLocks noGrp="1"/>
          </p:cNvSpPr>
          <p:nvPr>
            <p:ph type="dt" sz="half" idx="10"/>
          </p:nvPr>
        </p:nvSpPr>
        <p:spPr/>
        <p:txBody>
          <a:bodyPr/>
          <a:lstStyle/>
          <a:p>
            <a:fld id="{A52115D9-90C1-4323-9061-A59F5A81CCD6}" type="datetime1">
              <a:rPr lang="sv-SE" smtClean="0"/>
              <a:t>2025-07-01</a:t>
            </a:fld>
            <a:endParaRPr lang="sv-SE"/>
          </a:p>
        </p:txBody>
      </p:sp>
      <p:sp>
        <p:nvSpPr>
          <p:cNvPr id="5" name="Platshållare för sidfot 4">
            <a:extLst>
              <a:ext uri="{FF2B5EF4-FFF2-40B4-BE49-F238E27FC236}">
                <a16:creationId xmlns:a16="http://schemas.microsoft.com/office/drawing/2014/main" id="{E5ECD9B2-B354-0687-4577-14115A646A57}"/>
              </a:ext>
              <a:ext uri="{C183D7F6-B498-43B3-948B-1728B52AA6E4}">
                <adec:decorative xmlns:adec="http://schemas.microsoft.com/office/drawing/2017/decorative" val="1"/>
              </a:ext>
            </a:extLst>
          </p:cNvPr>
          <p:cNvSpPr>
            <a:spLocks noGrp="1"/>
          </p:cNvSpPr>
          <p:nvPr>
            <p:ph type="ftr" sz="quarter" idx="11"/>
          </p:nvPr>
        </p:nvSpPr>
        <p:spPr>
          <a:xfrm>
            <a:off x="11751469" y="6880543"/>
            <a:ext cx="360000" cy="45719"/>
          </a:xfrm>
        </p:spPr>
        <p:txBody>
          <a:bodyPr/>
          <a:lstStyle>
            <a:lvl1pPr>
              <a:defRPr sz="100">
                <a:solidFill>
                  <a:srgbClr val="F0F0F0"/>
                </a:solidFill>
              </a:defRPr>
            </a:lvl1pPr>
          </a:lstStyle>
          <a:p>
            <a:endParaRPr lang="sv-SE"/>
          </a:p>
        </p:txBody>
      </p:sp>
      <p:sp>
        <p:nvSpPr>
          <p:cNvPr id="6" name="Platshållare för bildnummer 5">
            <a:extLst>
              <a:ext uri="{FF2B5EF4-FFF2-40B4-BE49-F238E27FC236}">
                <a16:creationId xmlns:a16="http://schemas.microsoft.com/office/drawing/2014/main" id="{DF0AE104-616D-DB6D-0E4D-236EF5975D07}"/>
              </a:ext>
            </a:extLst>
          </p:cNvPr>
          <p:cNvSpPr>
            <a:spLocks noGrp="1"/>
          </p:cNvSpPr>
          <p:nvPr>
            <p:ph type="sldNum" sz="quarter" idx="12"/>
          </p:nvPr>
        </p:nvSpPr>
        <p:spPr/>
        <p:txBody>
          <a:bodyPr/>
          <a:lstStyle/>
          <a:p>
            <a:fld id="{65F77AD7-FA98-4CB2-84AA-7A4F4C714045}" type="slidenum">
              <a:rPr lang="sv-SE" smtClean="0"/>
              <a:t>‹#›</a:t>
            </a:fld>
            <a:endParaRPr lang="sv-SE"/>
          </a:p>
        </p:txBody>
      </p:sp>
    </p:spTree>
    <p:extLst>
      <p:ext uri="{BB962C8B-B14F-4D97-AF65-F5344CB8AC3E}">
        <p14:creationId xmlns:p14="http://schemas.microsoft.com/office/powerpoint/2010/main" val="330071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vå delar">
    <p:spTree>
      <p:nvGrpSpPr>
        <p:cNvPr id="1" name=""/>
        <p:cNvGrpSpPr/>
        <p:nvPr/>
      </p:nvGrpSpPr>
      <p:grpSpPr>
        <a:xfrm>
          <a:off x="0" y="0"/>
          <a:ext cx="0" cy="0"/>
          <a:chOff x="0" y="0"/>
          <a:chExt cx="0" cy="0"/>
        </a:xfrm>
      </p:grpSpPr>
      <p:sp>
        <p:nvSpPr>
          <p:cNvPr id="12" name="Rubrik 11">
            <a:extLst>
              <a:ext uri="{FF2B5EF4-FFF2-40B4-BE49-F238E27FC236}">
                <a16:creationId xmlns:a16="http://schemas.microsoft.com/office/drawing/2014/main" id="{7E9C3105-AF8F-96F3-98C3-5783A8660CD5}"/>
              </a:ext>
            </a:extLst>
          </p:cNvPr>
          <p:cNvSpPr>
            <a:spLocks noGrp="1"/>
          </p:cNvSpPr>
          <p:nvPr>
            <p:ph type="title" hasCustomPrompt="1"/>
          </p:nvPr>
        </p:nvSpPr>
        <p:spPr>
          <a:xfrm>
            <a:off x="869980" y="1456243"/>
            <a:ext cx="9829800" cy="1107715"/>
          </a:xfrm>
        </p:spPr>
        <p:txBody>
          <a:bodyPr anchor="b"/>
          <a:lstStyle>
            <a:lvl1pPr>
              <a:defRPr/>
            </a:lvl1pPr>
          </a:lstStyle>
          <a:p>
            <a:r>
              <a:rPr lang="sv-SE" dirty="0"/>
              <a:t>Klicka här för att lägga in din rubriktext, max två rader</a:t>
            </a:r>
          </a:p>
        </p:txBody>
      </p:sp>
      <p:sp>
        <p:nvSpPr>
          <p:cNvPr id="3" name="Platshållare för innehåll 2">
            <a:extLst>
              <a:ext uri="{FF2B5EF4-FFF2-40B4-BE49-F238E27FC236}">
                <a16:creationId xmlns:a16="http://schemas.microsoft.com/office/drawing/2014/main" id="{9D99844F-93F1-CA09-969C-99DECBC888E3}"/>
              </a:ext>
            </a:extLst>
          </p:cNvPr>
          <p:cNvSpPr>
            <a:spLocks noGrp="1"/>
          </p:cNvSpPr>
          <p:nvPr>
            <p:ph sz="half" idx="1" hasCustomPrompt="1"/>
          </p:nvPr>
        </p:nvSpPr>
        <p:spPr>
          <a:xfrm>
            <a:off x="869981" y="2712989"/>
            <a:ext cx="4686301" cy="3141903"/>
          </a:xfrm>
        </p:spPr>
        <p:txBody>
          <a:bodyPr/>
          <a:lstStyle>
            <a:lvl1pPr>
              <a:defRPr/>
            </a:lvl1pPr>
          </a:lstStyle>
          <a:p>
            <a:pPr lvl="0"/>
            <a:r>
              <a:rPr lang="sv-SE" dirty="0"/>
              <a:t>Klicka här för att lägga in din text, bild eller annat innehåll</a:t>
            </a:r>
          </a:p>
        </p:txBody>
      </p:sp>
      <p:sp>
        <p:nvSpPr>
          <p:cNvPr id="4" name="Platshållare för innehåll 3">
            <a:extLst>
              <a:ext uri="{FF2B5EF4-FFF2-40B4-BE49-F238E27FC236}">
                <a16:creationId xmlns:a16="http://schemas.microsoft.com/office/drawing/2014/main" id="{31E00A0F-C2A9-F585-FF56-A5E72328AB26}"/>
              </a:ext>
            </a:extLst>
          </p:cNvPr>
          <p:cNvSpPr>
            <a:spLocks noGrp="1"/>
          </p:cNvSpPr>
          <p:nvPr>
            <p:ph sz="half" idx="2" hasCustomPrompt="1"/>
          </p:nvPr>
        </p:nvSpPr>
        <p:spPr>
          <a:xfrm>
            <a:off x="6017142" y="2712989"/>
            <a:ext cx="4686301" cy="3141903"/>
          </a:xfrm>
        </p:spPr>
        <p:txBody>
          <a:bodyPr/>
          <a:lstStyle>
            <a:lvl1pPr>
              <a:defRPr/>
            </a:lvl1pPr>
          </a:lstStyle>
          <a:p>
            <a:pPr lvl="0"/>
            <a:r>
              <a:rPr lang="sv-SE" dirty="0"/>
              <a:t>Klicka här för att lägga in din text, bild eller annat innehåll</a:t>
            </a:r>
          </a:p>
        </p:txBody>
      </p:sp>
      <p:sp>
        <p:nvSpPr>
          <p:cNvPr id="5" name="Platshållare för datum 4">
            <a:extLst>
              <a:ext uri="{FF2B5EF4-FFF2-40B4-BE49-F238E27FC236}">
                <a16:creationId xmlns:a16="http://schemas.microsoft.com/office/drawing/2014/main" id="{C2CAF79C-4249-5F10-B9A8-0DD9378F6A99}"/>
              </a:ext>
            </a:extLst>
          </p:cNvPr>
          <p:cNvSpPr>
            <a:spLocks noGrp="1"/>
          </p:cNvSpPr>
          <p:nvPr>
            <p:ph type="dt" sz="half" idx="10"/>
          </p:nvPr>
        </p:nvSpPr>
        <p:spPr/>
        <p:txBody>
          <a:bodyPr/>
          <a:lstStyle/>
          <a:p>
            <a:fld id="{8E5D8445-2AC7-4026-9C39-4489B50265D0}" type="datetime1">
              <a:rPr lang="sv-SE" smtClean="0"/>
              <a:t>2025-07-01</a:t>
            </a:fld>
            <a:endParaRPr lang="sv-SE"/>
          </a:p>
        </p:txBody>
      </p:sp>
      <p:sp>
        <p:nvSpPr>
          <p:cNvPr id="6" name="Platshållare för sidfot 5">
            <a:extLst>
              <a:ext uri="{FF2B5EF4-FFF2-40B4-BE49-F238E27FC236}">
                <a16:creationId xmlns:a16="http://schemas.microsoft.com/office/drawing/2014/main" id="{79244193-710A-0A35-CC24-8DF9ACFBD760}"/>
              </a:ext>
              <a:ext uri="{C183D7F6-B498-43B3-948B-1728B52AA6E4}">
                <adec:decorative xmlns:adec="http://schemas.microsoft.com/office/drawing/2017/decorative" val="1"/>
              </a:ext>
            </a:extLst>
          </p:cNvPr>
          <p:cNvSpPr>
            <a:spLocks noGrp="1"/>
          </p:cNvSpPr>
          <p:nvPr>
            <p:ph type="ftr" sz="quarter" idx="11"/>
          </p:nvPr>
        </p:nvSpPr>
        <p:spPr>
          <a:xfrm>
            <a:off x="11751469" y="6880543"/>
            <a:ext cx="360000" cy="45719"/>
          </a:xfrm>
        </p:spPr>
        <p:txBody>
          <a:bodyPr/>
          <a:lstStyle>
            <a:lvl1pPr>
              <a:defRPr sz="100">
                <a:solidFill>
                  <a:srgbClr val="F0F0F0"/>
                </a:solidFill>
              </a:defRPr>
            </a:lvl1pPr>
          </a:lstStyle>
          <a:p>
            <a:endParaRPr lang="sv-SE"/>
          </a:p>
        </p:txBody>
      </p:sp>
      <p:sp>
        <p:nvSpPr>
          <p:cNvPr id="7" name="Platshållare för bildnummer 6">
            <a:extLst>
              <a:ext uri="{FF2B5EF4-FFF2-40B4-BE49-F238E27FC236}">
                <a16:creationId xmlns:a16="http://schemas.microsoft.com/office/drawing/2014/main" id="{7837A4A2-95BF-A073-EBDF-E5DE8510DFDA}"/>
              </a:ext>
            </a:extLst>
          </p:cNvPr>
          <p:cNvSpPr>
            <a:spLocks noGrp="1"/>
          </p:cNvSpPr>
          <p:nvPr>
            <p:ph type="sldNum" sz="quarter" idx="12"/>
          </p:nvPr>
        </p:nvSpPr>
        <p:spPr/>
        <p:txBody>
          <a:bodyPr/>
          <a:lstStyle/>
          <a:p>
            <a:fld id="{65F77AD7-FA98-4CB2-84AA-7A4F4C714045}" type="slidenum">
              <a:rPr lang="sv-SE" smtClean="0"/>
              <a:t>‹#›</a:t>
            </a:fld>
            <a:endParaRPr lang="sv-SE"/>
          </a:p>
        </p:txBody>
      </p:sp>
    </p:spTree>
    <p:extLst>
      <p:ext uri="{BB962C8B-B14F-4D97-AF65-F5344CB8AC3E}">
        <p14:creationId xmlns:p14="http://schemas.microsoft.com/office/powerpoint/2010/main" val="2914439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Jämförelse">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D9D6F403-3C99-691E-45EE-2D33303DFB7F}"/>
              </a:ext>
            </a:extLst>
          </p:cNvPr>
          <p:cNvSpPr>
            <a:spLocks noGrp="1"/>
          </p:cNvSpPr>
          <p:nvPr>
            <p:ph type="title" hasCustomPrompt="1"/>
          </p:nvPr>
        </p:nvSpPr>
        <p:spPr/>
        <p:txBody>
          <a:bodyPr/>
          <a:lstStyle>
            <a:lvl1pPr>
              <a:defRPr/>
            </a:lvl1pPr>
          </a:lstStyle>
          <a:p>
            <a:r>
              <a:rPr lang="sv-SE" dirty="0"/>
              <a:t>Klicka här för att lägga in din rubriktext, max två rader</a:t>
            </a:r>
          </a:p>
        </p:txBody>
      </p:sp>
      <p:sp>
        <p:nvSpPr>
          <p:cNvPr id="3" name="Platshållare för text 2">
            <a:extLst>
              <a:ext uri="{FF2B5EF4-FFF2-40B4-BE49-F238E27FC236}">
                <a16:creationId xmlns:a16="http://schemas.microsoft.com/office/drawing/2014/main" id="{D92E3A86-121A-F930-F0E3-D00EEDA207A6}"/>
              </a:ext>
            </a:extLst>
          </p:cNvPr>
          <p:cNvSpPr>
            <a:spLocks noGrp="1"/>
          </p:cNvSpPr>
          <p:nvPr>
            <p:ph type="body" idx="1" hasCustomPrompt="1"/>
          </p:nvPr>
        </p:nvSpPr>
        <p:spPr>
          <a:xfrm>
            <a:off x="1184587" y="1814635"/>
            <a:ext cx="4686301" cy="86189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lägga in din text </a:t>
            </a:r>
          </a:p>
        </p:txBody>
      </p:sp>
      <p:sp>
        <p:nvSpPr>
          <p:cNvPr id="4" name="Platshållare för innehåll 3">
            <a:extLst>
              <a:ext uri="{FF2B5EF4-FFF2-40B4-BE49-F238E27FC236}">
                <a16:creationId xmlns:a16="http://schemas.microsoft.com/office/drawing/2014/main" id="{A510C754-9F5E-842C-8D94-C1114A5C9807}"/>
              </a:ext>
            </a:extLst>
          </p:cNvPr>
          <p:cNvSpPr>
            <a:spLocks noGrp="1"/>
          </p:cNvSpPr>
          <p:nvPr>
            <p:ph sz="half" idx="2" hasCustomPrompt="1"/>
          </p:nvPr>
        </p:nvSpPr>
        <p:spPr>
          <a:xfrm>
            <a:off x="1181094" y="2712988"/>
            <a:ext cx="4686301" cy="3141904"/>
          </a:xfrm>
        </p:spPr>
        <p:txBody>
          <a:bodyPr/>
          <a:lstStyle>
            <a:lvl1pPr>
              <a:defRPr/>
            </a:lvl1pPr>
          </a:lstStyle>
          <a:p>
            <a:pPr lvl="0"/>
            <a:r>
              <a:rPr lang="sv-SE" dirty="0"/>
              <a:t>Klicka här för att lägga in din text, bild eller annat innehåll</a:t>
            </a:r>
          </a:p>
        </p:txBody>
      </p:sp>
      <p:sp>
        <p:nvSpPr>
          <p:cNvPr id="5" name="Platshållare för text 4">
            <a:extLst>
              <a:ext uri="{FF2B5EF4-FFF2-40B4-BE49-F238E27FC236}">
                <a16:creationId xmlns:a16="http://schemas.microsoft.com/office/drawing/2014/main" id="{0934CCFB-3B2C-766D-28CC-5D486441A752}"/>
              </a:ext>
            </a:extLst>
          </p:cNvPr>
          <p:cNvSpPr>
            <a:spLocks noGrp="1"/>
          </p:cNvSpPr>
          <p:nvPr>
            <p:ph type="body" sz="quarter" idx="3" hasCustomPrompt="1"/>
          </p:nvPr>
        </p:nvSpPr>
        <p:spPr>
          <a:xfrm>
            <a:off x="6331746" y="1814635"/>
            <a:ext cx="4686301" cy="86189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lägga in din text </a:t>
            </a:r>
          </a:p>
        </p:txBody>
      </p:sp>
      <p:sp>
        <p:nvSpPr>
          <p:cNvPr id="6" name="Platshållare för innehåll 5">
            <a:extLst>
              <a:ext uri="{FF2B5EF4-FFF2-40B4-BE49-F238E27FC236}">
                <a16:creationId xmlns:a16="http://schemas.microsoft.com/office/drawing/2014/main" id="{EE222878-FC4F-84F9-A00B-7EC632142AD8}"/>
              </a:ext>
            </a:extLst>
          </p:cNvPr>
          <p:cNvSpPr>
            <a:spLocks noGrp="1"/>
          </p:cNvSpPr>
          <p:nvPr>
            <p:ph sz="quarter" idx="4" hasCustomPrompt="1"/>
          </p:nvPr>
        </p:nvSpPr>
        <p:spPr>
          <a:xfrm>
            <a:off x="6331744" y="2712988"/>
            <a:ext cx="4686299" cy="3141904"/>
          </a:xfrm>
        </p:spPr>
        <p:txBody>
          <a:bodyPr/>
          <a:lstStyle>
            <a:lvl1pPr>
              <a:defRPr/>
            </a:lvl1pPr>
          </a:lstStyle>
          <a:p>
            <a:pPr lvl="0"/>
            <a:r>
              <a:rPr lang="sv-SE" dirty="0"/>
              <a:t>Klicka här för att lägga in din text, bild eller annat innehåll</a:t>
            </a:r>
          </a:p>
        </p:txBody>
      </p:sp>
      <p:sp>
        <p:nvSpPr>
          <p:cNvPr id="7" name="Platshållare för datum 6">
            <a:extLst>
              <a:ext uri="{FF2B5EF4-FFF2-40B4-BE49-F238E27FC236}">
                <a16:creationId xmlns:a16="http://schemas.microsoft.com/office/drawing/2014/main" id="{F68FB2B7-47AF-2975-D217-7CA5A84DB3FF}"/>
              </a:ext>
            </a:extLst>
          </p:cNvPr>
          <p:cNvSpPr>
            <a:spLocks noGrp="1"/>
          </p:cNvSpPr>
          <p:nvPr>
            <p:ph type="dt" sz="half" idx="10"/>
          </p:nvPr>
        </p:nvSpPr>
        <p:spPr/>
        <p:txBody>
          <a:bodyPr/>
          <a:lstStyle/>
          <a:p>
            <a:fld id="{9AF49FC5-65FC-4777-BF7E-FB67CC5F436F}" type="datetime1">
              <a:rPr lang="sv-SE" smtClean="0"/>
              <a:t>2025-07-01</a:t>
            </a:fld>
            <a:endParaRPr lang="sv-SE"/>
          </a:p>
        </p:txBody>
      </p:sp>
      <p:sp>
        <p:nvSpPr>
          <p:cNvPr id="8" name="Platshållare för sidfot 7">
            <a:extLst>
              <a:ext uri="{FF2B5EF4-FFF2-40B4-BE49-F238E27FC236}">
                <a16:creationId xmlns:a16="http://schemas.microsoft.com/office/drawing/2014/main" id="{74C8F9F4-9D0B-4D34-2AAC-A9C6BF892B8F}"/>
              </a:ext>
              <a:ext uri="{C183D7F6-B498-43B3-948B-1728B52AA6E4}">
                <adec:decorative xmlns:adec="http://schemas.microsoft.com/office/drawing/2017/decorative" val="1"/>
              </a:ext>
            </a:extLst>
          </p:cNvPr>
          <p:cNvSpPr>
            <a:spLocks noGrp="1"/>
          </p:cNvSpPr>
          <p:nvPr>
            <p:ph type="ftr" sz="quarter" idx="11"/>
          </p:nvPr>
        </p:nvSpPr>
        <p:spPr>
          <a:xfrm>
            <a:off x="11751469" y="6880543"/>
            <a:ext cx="360000" cy="45719"/>
          </a:xfrm>
        </p:spPr>
        <p:txBody>
          <a:bodyPr/>
          <a:lstStyle>
            <a:lvl1pPr>
              <a:defRPr sz="100">
                <a:solidFill>
                  <a:srgbClr val="F0F0F0"/>
                </a:solidFill>
              </a:defRPr>
            </a:lvl1pPr>
          </a:lstStyle>
          <a:p>
            <a:endParaRPr lang="sv-SE"/>
          </a:p>
        </p:txBody>
      </p:sp>
      <p:sp>
        <p:nvSpPr>
          <p:cNvPr id="9" name="Platshållare för bildnummer 8">
            <a:extLst>
              <a:ext uri="{FF2B5EF4-FFF2-40B4-BE49-F238E27FC236}">
                <a16:creationId xmlns:a16="http://schemas.microsoft.com/office/drawing/2014/main" id="{17DB59F1-08B8-5A17-178C-8C6EF41B1187}"/>
              </a:ext>
            </a:extLst>
          </p:cNvPr>
          <p:cNvSpPr>
            <a:spLocks noGrp="1"/>
          </p:cNvSpPr>
          <p:nvPr>
            <p:ph type="sldNum" sz="quarter" idx="12"/>
          </p:nvPr>
        </p:nvSpPr>
        <p:spPr/>
        <p:txBody>
          <a:bodyPr/>
          <a:lstStyle/>
          <a:p>
            <a:fld id="{65F77AD7-FA98-4CB2-84AA-7A4F4C714045}" type="slidenum">
              <a:rPr lang="sv-SE" smtClean="0"/>
              <a:t>‹#›</a:t>
            </a:fld>
            <a:endParaRPr lang="sv-SE"/>
          </a:p>
        </p:txBody>
      </p:sp>
    </p:spTree>
    <p:extLst>
      <p:ext uri="{BB962C8B-B14F-4D97-AF65-F5344CB8AC3E}">
        <p14:creationId xmlns:p14="http://schemas.microsoft.com/office/powerpoint/2010/main" val="3711432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A443A6-B6EA-B2AE-02D9-D3EACC4B6469}"/>
              </a:ext>
            </a:extLst>
          </p:cNvPr>
          <p:cNvSpPr>
            <a:spLocks noGrp="1"/>
          </p:cNvSpPr>
          <p:nvPr>
            <p:ph type="title" hasCustomPrompt="1"/>
          </p:nvPr>
        </p:nvSpPr>
        <p:spPr/>
        <p:txBody>
          <a:bodyPr/>
          <a:lstStyle>
            <a:lvl1pPr>
              <a:defRPr/>
            </a:lvl1pPr>
          </a:lstStyle>
          <a:p>
            <a:r>
              <a:rPr lang="sv-SE" dirty="0"/>
              <a:t>Klicka här för att lägga in din rubriktext, max två rader</a:t>
            </a:r>
          </a:p>
        </p:txBody>
      </p:sp>
      <p:sp>
        <p:nvSpPr>
          <p:cNvPr id="3" name="Platshållare för datum 2">
            <a:extLst>
              <a:ext uri="{FF2B5EF4-FFF2-40B4-BE49-F238E27FC236}">
                <a16:creationId xmlns:a16="http://schemas.microsoft.com/office/drawing/2014/main" id="{686A7361-E36E-D147-3716-B4738A12B1D1}"/>
              </a:ext>
            </a:extLst>
          </p:cNvPr>
          <p:cNvSpPr>
            <a:spLocks noGrp="1"/>
          </p:cNvSpPr>
          <p:nvPr>
            <p:ph type="dt" sz="half" idx="10"/>
          </p:nvPr>
        </p:nvSpPr>
        <p:spPr/>
        <p:txBody>
          <a:bodyPr/>
          <a:lstStyle/>
          <a:p>
            <a:fld id="{D3D76F5C-0BF8-4693-8880-9F1B620C5700}" type="datetime1">
              <a:rPr lang="sv-SE" smtClean="0"/>
              <a:t>2025-07-01</a:t>
            </a:fld>
            <a:endParaRPr lang="sv-SE"/>
          </a:p>
        </p:txBody>
      </p:sp>
      <p:sp>
        <p:nvSpPr>
          <p:cNvPr id="4" name="Platshållare för sidfot 3">
            <a:extLst>
              <a:ext uri="{FF2B5EF4-FFF2-40B4-BE49-F238E27FC236}">
                <a16:creationId xmlns:a16="http://schemas.microsoft.com/office/drawing/2014/main" id="{727172FF-D8B8-7F5C-BC6F-35181FD8AF21}"/>
              </a:ext>
              <a:ext uri="{C183D7F6-B498-43B3-948B-1728B52AA6E4}">
                <adec:decorative xmlns:adec="http://schemas.microsoft.com/office/drawing/2017/decorative" val="1"/>
              </a:ext>
            </a:extLst>
          </p:cNvPr>
          <p:cNvSpPr>
            <a:spLocks noGrp="1"/>
          </p:cNvSpPr>
          <p:nvPr>
            <p:ph type="ftr" sz="quarter" idx="11"/>
          </p:nvPr>
        </p:nvSpPr>
        <p:spPr>
          <a:xfrm>
            <a:off x="11751469" y="6880543"/>
            <a:ext cx="360000" cy="45719"/>
          </a:xfrm>
        </p:spPr>
        <p:txBody>
          <a:bodyPr/>
          <a:lstStyle>
            <a:lvl1pPr>
              <a:defRPr sz="100">
                <a:solidFill>
                  <a:srgbClr val="F0F0F0"/>
                </a:solidFill>
              </a:defRPr>
            </a:lvl1pPr>
          </a:lstStyle>
          <a:p>
            <a:endParaRPr lang="sv-SE"/>
          </a:p>
        </p:txBody>
      </p:sp>
      <p:sp>
        <p:nvSpPr>
          <p:cNvPr id="5" name="Platshållare för bildnummer 4">
            <a:extLst>
              <a:ext uri="{FF2B5EF4-FFF2-40B4-BE49-F238E27FC236}">
                <a16:creationId xmlns:a16="http://schemas.microsoft.com/office/drawing/2014/main" id="{6E16E8B0-5DBD-7704-C111-86F69089B675}"/>
              </a:ext>
            </a:extLst>
          </p:cNvPr>
          <p:cNvSpPr>
            <a:spLocks noGrp="1"/>
          </p:cNvSpPr>
          <p:nvPr>
            <p:ph type="sldNum" sz="quarter" idx="12"/>
          </p:nvPr>
        </p:nvSpPr>
        <p:spPr/>
        <p:txBody>
          <a:bodyPr/>
          <a:lstStyle/>
          <a:p>
            <a:fld id="{65F77AD7-FA98-4CB2-84AA-7A4F4C714045}" type="slidenum">
              <a:rPr lang="sv-SE" smtClean="0"/>
              <a:t>‹#›</a:t>
            </a:fld>
            <a:endParaRPr lang="sv-SE"/>
          </a:p>
        </p:txBody>
      </p:sp>
    </p:spTree>
    <p:extLst>
      <p:ext uri="{BB962C8B-B14F-4D97-AF65-F5344CB8AC3E}">
        <p14:creationId xmlns:p14="http://schemas.microsoft.com/office/powerpoint/2010/main" val="3514342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Endast rubrik, centrera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A443A6-B6EA-B2AE-02D9-D3EACC4B6469}"/>
              </a:ext>
            </a:extLst>
          </p:cNvPr>
          <p:cNvSpPr>
            <a:spLocks noGrp="1"/>
          </p:cNvSpPr>
          <p:nvPr>
            <p:ph type="title" hasCustomPrompt="1"/>
          </p:nvPr>
        </p:nvSpPr>
        <p:spPr>
          <a:xfrm>
            <a:off x="838199" y="1922235"/>
            <a:ext cx="10467976" cy="2684489"/>
          </a:xfrm>
        </p:spPr>
        <p:txBody>
          <a:bodyPr anchor="t">
            <a:normAutofit/>
          </a:bodyPr>
          <a:lstStyle>
            <a:lvl1pPr>
              <a:defRPr sz="5400"/>
            </a:lvl1pPr>
          </a:lstStyle>
          <a:p>
            <a:r>
              <a:rPr lang="sv-SE" dirty="0"/>
              <a:t>Klicka här för att lägga in din text </a:t>
            </a:r>
          </a:p>
        </p:txBody>
      </p:sp>
      <p:sp>
        <p:nvSpPr>
          <p:cNvPr id="3" name="Platshållare för datum 2">
            <a:extLst>
              <a:ext uri="{FF2B5EF4-FFF2-40B4-BE49-F238E27FC236}">
                <a16:creationId xmlns:a16="http://schemas.microsoft.com/office/drawing/2014/main" id="{686A7361-E36E-D147-3716-B4738A12B1D1}"/>
              </a:ext>
            </a:extLst>
          </p:cNvPr>
          <p:cNvSpPr>
            <a:spLocks noGrp="1"/>
          </p:cNvSpPr>
          <p:nvPr>
            <p:ph type="dt" sz="half" idx="10"/>
          </p:nvPr>
        </p:nvSpPr>
        <p:spPr/>
        <p:txBody>
          <a:bodyPr/>
          <a:lstStyle/>
          <a:p>
            <a:fld id="{0662E097-8223-40A2-B3AE-6D8F2B18B48E}" type="datetime1">
              <a:rPr lang="sv-SE" smtClean="0"/>
              <a:t>2025-07-01</a:t>
            </a:fld>
            <a:endParaRPr lang="sv-SE"/>
          </a:p>
        </p:txBody>
      </p:sp>
      <p:sp>
        <p:nvSpPr>
          <p:cNvPr id="4" name="Platshållare för sidfot 3">
            <a:extLst>
              <a:ext uri="{FF2B5EF4-FFF2-40B4-BE49-F238E27FC236}">
                <a16:creationId xmlns:a16="http://schemas.microsoft.com/office/drawing/2014/main" id="{727172FF-D8B8-7F5C-BC6F-35181FD8AF21}"/>
              </a:ext>
              <a:ext uri="{C183D7F6-B498-43B3-948B-1728B52AA6E4}">
                <adec:decorative xmlns:adec="http://schemas.microsoft.com/office/drawing/2017/decorative" val="1"/>
              </a:ext>
            </a:extLst>
          </p:cNvPr>
          <p:cNvSpPr>
            <a:spLocks noGrp="1"/>
          </p:cNvSpPr>
          <p:nvPr>
            <p:ph type="ftr" sz="quarter" idx="11"/>
          </p:nvPr>
        </p:nvSpPr>
        <p:spPr>
          <a:xfrm>
            <a:off x="11751469" y="6880543"/>
            <a:ext cx="360000" cy="45719"/>
          </a:xfrm>
        </p:spPr>
        <p:txBody>
          <a:bodyPr/>
          <a:lstStyle>
            <a:lvl1pPr>
              <a:defRPr sz="100">
                <a:solidFill>
                  <a:srgbClr val="F0F0F0"/>
                </a:solidFill>
              </a:defRPr>
            </a:lvl1pPr>
          </a:lstStyle>
          <a:p>
            <a:endParaRPr lang="sv-SE"/>
          </a:p>
        </p:txBody>
      </p:sp>
      <p:sp>
        <p:nvSpPr>
          <p:cNvPr id="5" name="Platshållare för bildnummer 4">
            <a:extLst>
              <a:ext uri="{FF2B5EF4-FFF2-40B4-BE49-F238E27FC236}">
                <a16:creationId xmlns:a16="http://schemas.microsoft.com/office/drawing/2014/main" id="{6E16E8B0-5DBD-7704-C111-86F69089B675}"/>
              </a:ext>
            </a:extLst>
          </p:cNvPr>
          <p:cNvSpPr>
            <a:spLocks noGrp="1"/>
          </p:cNvSpPr>
          <p:nvPr>
            <p:ph type="sldNum" sz="quarter" idx="12"/>
          </p:nvPr>
        </p:nvSpPr>
        <p:spPr/>
        <p:txBody>
          <a:bodyPr/>
          <a:lstStyle/>
          <a:p>
            <a:fld id="{65F77AD7-FA98-4CB2-84AA-7A4F4C714045}" type="slidenum">
              <a:rPr lang="sv-SE" smtClean="0"/>
              <a:t>‹#›</a:t>
            </a:fld>
            <a:endParaRPr lang="sv-SE"/>
          </a:p>
        </p:txBody>
      </p:sp>
    </p:spTree>
    <p:extLst>
      <p:ext uri="{BB962C8B-B14F-4D97-AF65-F5344CB8AC3E}">
        <p14:creationId xmlns:p14="http://schemas.microsoft.com/office/powerpoint/2010/main" val="3024988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Citat">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343FB3-D50B-FF59-CEDF-A7B8B68B2361}"/>
              </a:ext>
            </a:extLst>
          </p:cNvPr>
          <p:cNvSpPr>
            <a:spLocks noGrp="1"/>
          </p:cNvSpPr>
          <p:nvPr>
            <p:ph type="ctrTitle" hasCustomPrompt="1"/>
          </p:nvPr>
        </p:nvSpPr>
        <p:spPr>
          <a:xfrm>
            <a:off x="838199" y="1553223"/>
            <a:ext cx="10467976" cy="3053500"/>
          </a:xfrm>
        </p:spPr>
        <p:txBody>
          <a:bodyPr anchor="b">
            <a:normAutofit/>
          </a:bodyPr>
          <a:lstStyle>
            <a:lvl1pPr algn="l">
              <a:defRPr sz="5400">
                <a:solidFill>
                  <a:srgbClr val="F8F6E8"/>
                </a:solidFill>
              </a:defRPr>
            </a:lvl1pPr>
          </a:lstStyle>
          <a:p>
            <a:r>
              <a:rPr lang="sv-SE" dirty="0"/>
              <a:t>Klicka här för att lägg in ett citat eller annan text du vill ska få ta lite extra plats</a:t>
            </a:r>
          </a:p>
        </p:txBody>
      </p:sp>
      <p:sp>
        <p:nvSpPr>
          <p:cNvPr id="3" name="Underrubrik 2">
            <a:extLst>
              <a:ext uri="{FF2B5EF4-FFF2-40B4-BE49-F238E27FC236}">
                <a16:creationId xmlns:a16="http://schemas.microsoft.com/office/drawing/2014/main" id="{C13F4E39-89BD-A5A7-E946-432C1C80ED9F}"/>
              </a:ext>
            </a:extLst>
          </p:cNvPr>
          <p:cNvSpPr>
            <a:spLocks noGrp="1"/>
          </p:cNvSpPr>
          <p:nvPr>
            <p:ph type="subTitle" idx="1" hasCustomPrompt="1"/>
          </p:nvPr>
        </p:nvSpPr>
        <p:spPr>
          <a:xfrm>
            <a:off x="838199" y="4755183"/>
            <a:ext cx="10467976" cy="549593"/>
          </a:xfrm>
        </p:spPr>
        <p:txBody>
          <a:bodyPr tIns="46800" bIns="0" anchor="t"/>
          <a:lstStyle>
            <a:lvl1pPr marL="0" indent="0" algn="l">
              <a:buNone/>
              <a:defRPr sz="2400">
                <a:solidFill>
                  <a:srgbClr val="F8F6E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lägga in vem du citerar </a:t>
            </a:r>
          </a:p>
        </p:txBody>
      </p:sp>
      <p:sp>
        <p:nvSpPr>
          <p:cNvPr id="4" name="Platshållare för datum 3">
            <a:extLst>
              <a:ext uri="{FF2B5EF4-FFF2-40B4-BE49-F238E27FC236}">
                <a16:creationId xmlns:a16="http://schemas.microsoft.com/office/drawing/2014/main" id="{249E6263-3949-DB26-DA0E-C2AF0881A696}"/>
              </a:ext>
            </a:extLst>
          </p:cNvPr>
          <p:cNvSpPr>
            <a:spLocks noGrp="1"/>
          </p:cNvSpPr>
          <p:nvPr>
            <p:ph type="dt" sz="half" idx="11"/>
          </p:nvPr>
        </p:nvSpPr>
        <p:spPr/>
        <p:txBody>
          <a:bodyPr/>
          <a:lstStyle>
            <a:lvl1pPr>
              <a:defRPr>
                <a:solidFill>
                  <a:schemeClr val="tx1"/>
                </a:solidFill>
              </a:defRPr>
            </a:lvl1pPr>
          </a:lstStyle>
          <a:p>
            <a:fld id="{9C2455E6-92FF-49F5-9CA6-F3C856AF91D2}" type="datetime1">
              <a:rPr lang="sv-SE" smtClean="0"/>
              <a:pPr/>
              <a:t>2025-07-01</a:t>
            </a:fld>
            <a:endParaRPr lang="sv-SE"/>
          </a:p>
        </p:txBody>
      </p:sp>
      <p:sp>
        <p:nvSpPr>
          <p:cNvPr id="5" name="Platshållare för sidfot 4">
            <a:extLst>
              <a:ext uri="{FF2B5EF4-FFF2-40B4-BE49-F238E27FC236}">
                <a16:creationId xmlns:a16="http://schemas.microsoft.com/office/drawing/2014/main" id="{F4426BAF-8FC0-BE7D-2445-B35D5B29AE34}"/>
              </a:ext>
              <a:ext uri="{C183D7F6-B498-43B3-948B-1728B52AA6E4}">
                <adec:decorative xmlns:adec="http://schemas.microsoft.com/office/drawing/2017/decorative" val="1"/>
              </a:ext>
            </a:extLst>
          </p:cNvPr>
          <p:cNvSpPr>
            <a:spLocks noGrp="1"/>
          </p:cNvSpPr>
          <p:nvPr>
            <p:ph type="ftr" sz="quarter" idx="12"/>
          </p:nvPr>
        </p:nvSpPr>
        <p:spPr>
          <a:xfrm>
            <a:off x="11751469" y="6880543"/>
            <a:ext cx="360000" cy="45719"/>
          </a:xfrm>
        </p:spPr>
        <p:txBody>
          <a:bodyPr/>
          <a:lstStyle>
            <a:lvl1pPr>
              <a:defRPr sz="100">
                <a:solidFill>
                  <a:schemeClr val="tx1"/>
                </a:solidFill>
              </a:defRPr>
            </a:lvl1pPr>
          </a:lstStyle>
          <a:p>
            <a:endParaRPr lang="sv-SE" dirty="0"/>
          </a:p>
        </p:txBody>
      </p:sp>
      <p:sp>
        <p:nvSpPr>
          <p:cNvPr id="6" name="Platshållare för bildnummer 5">
            <a:extLst>
              <a:ext uri="{FF2B5EF4-FFF2-40B4-BE49-F238E27FC236}">
                <a16:creationId xmlns:a16="http://schemas.microsoft.com/office/drawing/2014/main" id="{93C05846-5510-910D-341F-B16EF0695ABC}"/>
              </a:ext>
            </a:extLst>
          </p:cNvPr>
          <p:cNvSpPr>
            <a:spLocks noGrp="1"/>
          </p:cNvSpPr>
          <p:nvPr>
            <p:ph type="sldNum" sz="quarter" idx="13"/>
          </p:nvPr>
        </p:nvSpPr>
        <p:spPr/>
        <p:txBody>
          <a:bodyPr/>
          <a:lstStyle>
            <a:lvl1pPr>
              <a:defRPr>
                <a:solidFill>
                  <a:schemeClr val="tx1"/>
                </a:solidFill>
              </a:defRPr>
            </a:lvl1pPr>
          </a:lstStyle>
          <a:p>
            <a:fld id="{65F77AD7-FA98-4CB2-84AA-7A4F4C714045}" type="slidenum">
              <a:rPr lang="sv-SE" smtClean="0"/>
              <a:pPr/>
              <a:t>‹#›</a:t>
            </a:fld>
            <a:endParaRPr lang="sv-SE"/>
          </a:p>
        </p:txBody>
      </p:sp>
      <p:pic>
        <p:nvPicPr>
          <p:cNvPr id="7" name="Bildobjekt 6">
            <a:extLst>
              <a:ext uri="{FF2B5EF4-FFF2-40B4-BE49-F238E27FC236}">
                <a16:creationId xmlns:a16="http://schemas.microsoft.com/office/drawing/2014/main" id="{953A8891-E28E-4CE5-5EB3-435A271BD3D0}"/>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971406" y="193088"/>
            <a:ext cx="1026726" cy="819862"/>
          </a:xfrm>
          <a:prstGeom prst="rect">
            <a:avLst/>
          </a:prstGeom>
        </p:spPr>
      </p:pic>
    </p:spTree>
    <p:extLst>
      <p:ext uri="{BB962C8B-B14F-4D97-AF65-F5344CB8AC3E}">
        <p14:creationId xmlns:p14="http://schemas.microsoft.com/office/powerpoint/2010/main" val="1538916661"/>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132C1D61-D67D-20D6-17F9-319BABFE2B62}"/>
              </a:ext>
              <a:ext uri="{C183D7F6-B498-43B3-948B-1728B52AA6E4}">
                <adec:decorative xmlns:adec="http://schemas.microsoft.com/office/drawing/2017/decorative" val="1"/>
              </a:ext>
            </a:extLst>
          </p:cNvPr>
          <p:cNvPicPr>
            <a:picLocks noChangeAspect="1"/>
          </p:cNvPicPr>
          <p:nvPr/>
        </p:nvPicPr>
        <p:blipFill>
          <a:blip r:embed="rId38" cstate="screen">
            <a:extLst>
              <a:ext uri="{28A0092B-C50C-407E-A947-70E740481C1C}">
                <a14:useLocalDpi xmlns:a14="http://schemas.microsoft.com/office/drawing/2010/main" val="0"/>
              </a:ext>
            </a:extLst>
          </a:blip>
          <a:stretch>
            <a:fillRect/>
          </a:stretch>
        </p:blipFill>
        <p:spPr>
          <a:xfrm>
            <a:off x="10971406" y="193088"/>
            <a:ext cx="1026726" cy="819862"/>
          </a:xfrm>
          <a:prstGeom prst="rect">
            <a:avLst/>
          </a:prstGeom>
        </p:spPr>
      </p:pic>
      <p:sp>
        <p:nvSpPr>
          <p:cNvPr id="2" name="Platshållare för rubrik 1">
            <a:extLst>
              <a:ext uri="{FF2B5EF4-FFF2-40B4-BE49-F238E27FC236}">
                <a16:creationId xmlns:a16="http://schemas.microsoft.com/office/drawing/2014/main" id="{1B344AA3-793C-EA0B-EB22-4CFBBBADB126}"/>
              </a:ext>
            </a:extLst>
          </p:cNvPr>
          <p:cNvSpPr>
            <a:spLocks noGrp="1"/>
          </p:cNvSpPr>
          <p:nvPr>
            <p:ph type="title"/>
          </p:nvPr>
        </p:nvSpPr>
        <p:spPr>
          <a:xfrm>
            <a:off x="1181096" y="481135"/>
            <a:ext cx="9045967" cy="1196974"/>
          </a:xfrm>
          <a:prstGeom prst="rect">
            <a:avLst/>
          </a:prstGeom>
        </p:spPr>
        <p:txBody>
          <a:bodyPr vert="horz" lIns="91440" tIns="45720" rIns="91440" bIns="45720" rtlCol="0" anchor="b">
            <a:normAutofit/>
          </a:bodyPr>
          <a:lstStyle/>
          <a:p>
            <a:r>
              <a:rPr lang="sv-SE" dirty="0"/>
              <a:t>Klicka här för att lägga in din rubriktext, max två rader</a:t>
            </a:r>
          </a:p>
        </p:txBody>
      </p:sp>
      <p:sp>
        <p:nvSpPr>
          <p:cNvPr id="3" name="Platshållare för text 2">
            <a:extLst>
              <a:ext uri="{FF2B5EF4-FFF2-40B4-BE49-F238E27FC236}">
                <a16:creationId xmlns:a16="http://schemas.microsoft.com/office/drawing/2014/main" id="{0489037B-CA8F-B2A5-80AA-A239AEE325DD}"/>
              </a:ext>
            </a:extLst>
          </p:cNvPr>
          <p:cNvSpPr>
            <a:spLocks noGrp="1"/>
          </p:cNvSpPr>
          <p:nvPr>
            <p:ph type="body" idx="1"/>
          </p:nvPr>
        </p:nvSpPr>
        <p:spPr>
          <a:xfrm>
            <a:off x="1181096" y="1825625"/>
            <a:ext cx="9045967" cy="4351338"/>
          </a:xfrm>
          <a:prstGeom prst="rect">
            <a:avLst/>
          </a:prstGeom>
        </p:spPr>
        <p:txBody>
          <a:bodyPr vert="horz" lIns="91440" tIns="45720" rIns="91440" bIns="45720" rtlCol="0">
            <a:normAutofit/>
          </a:bodyPr>
          <a:lstStyle/>
          <a:p>
            <a:pPr lvl="0"/>
            <a:r>
              <a:rPr lang="sv-SE" dirty="0"/>
              <a:t>Klicka här för att lägga in din 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04BE5E93-9389-6C58-F0E1-4D0A6324CCDD}"/>
              </a:ext>
            </a:extLst>
          </p:cNvPr>
          <p:cNvSpPr>
            <a:spLocks noGrp="1"/>
          </p:cNvSpPr>
          <p:nvPr>
            <p:ph type="dt" sz="half" idx="2"/>
          </p:nvPr>
        </p:nvSpPr>
        <p:spPr>
          <a:xfrm>
            <a:off x="-3488" y="6356350"/>
            <a:ext cx="1419539" cy="365125"/>
          </a:xfrm>
          <a:prstGeom prst="rect">
            <a:avLst/>
          </a:prstGeom>
        </p:spPr>
        <p:txBody>
          <a:bodyPr vert="horz" lIns="91440" tIns="45720" rIns="91440" bIns="45720" rtlCol="0" anchor="ctr"/>
          <a:lstStyle>
            <a:lvl1pPr algn="ctr">
              <a:defRPr sz="1200">
                <a:solidFill>
                  <a:schemeClr val="tx1"/>
                </a:solidFill>
              </a:defRPr>
            </a:lvl1pPr>
          </a:lstStyle>
          <a:p>
            <a:fld id="{0EEF808D-F5EC-41BA-9C50-7C2B24595FA9}" type="datetime1">
              <a:rPr lang="sv-SE" smtClean="0"/>
              <a:t>2025-07-01</a:t>
            </a:fld>
            <a:endParaRPr lang="sv-SE"/>
          </a:p>
        </p:txBody>
      </p:sp>
      <p:sp>
        <p:nvSpPr>
          <p:cNvPr id="5" name="Platshållare för sidfot 4">
            <a:extLst>
              <a:ext uri="{FF2B5EF4-FFF2-40B4-BE49-F238E27FC236}">
                <a16:creationId xmlns:a16="http://schemas.microsoft.com/office/drawing/2014/main" id="{9CB7ADEB-ECFE-ACBD-F982-3193115883AC}"/>
              </a:ext>
            </a:extLst>
          </p:cNvPr>
          <p:cNvSpPr>
            <a:spLocks noGrp="1"/>
          </p:cNvSpPr>
          <p:nvPr>
            <p:ph type="ftr" sz="quarter" idx="3"/>
          </p:nvPr>
        </p:nvSpPr>
        <p:spPr>
          <a:xfrm>
            <a:off x="2613660" y="6356349"/>
            <a:ext cx="6964680"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6" name="Platshållare för bildnummer 5">
            <a:extLst>
              <a:ext uri="{FF2B5EF4-FFF2-40B4-BE49-F238E27FC236}">
                <a16:creationId xmlns:a16="http://schemas.microsoft.com/office/drawing/2014/main" id="{2D3BD108-DF87-0792-785C-6BCCCE6FFF82}"/>
              </a:ext>
            </a:extLst>
          </p:cNvPr>
          <p:cNvSpPr>
            <a:spLocks noGrp="1"/>
          </p:cNvSpPr>
          <p:nvPr>
            <p:ph type="sldNum" sz="quarter" idx="4"/>
          </p:nvPr>
        </p:nvSpPr>
        <p:spPr>
          <a:xfrm>
            <a:off x="10690498" y="6356349"/>
            <a:ext cx="1060971" cy="365125"/>
          </a:xfrm>
          <a:prstGeom prst="rect">
            <a:avLst/>
          </a:prstGeom>
        </p:spPr>
        <p:txBody>
          <a:bodyPr vert="horz" lIns="91440" tIns="45720" rIns="91440" bIns="45720" rtlCol="0" anchor="ctr"/>
          <a:lstStyle>
            <a:lvl1pPr algn="r">
              <a:defRPr sz="1200">
                <a:solidFill>
                  <a:schemeClr val="tx1"/>
                </a:solidFill>
              </a:defRPr>
            </a:lvl1pPr>
          </a:lstStyle>
          <a:p>
            <a:fld id="{65F77AD7-FA98-4CB2-84AA-7A4F4C714045}" type="slidenum">
              <a:rPr lang="sv-SE" smtClean="0"/>
              <a:pPr/>
              <a:t>‹#›</a:t>
            </a:fld>
            <a:endParaRPr lang="sv-SE"/>
          </a:p>
        </p:txBody>
      </p:sp>
    </p:spTree>
    <p:extLst>
      <p:ext uri="{BB962C8B-B14F-4D97-AF65-F5344CB8AC3E}">
        <p14:creationId xmlns:p14="http://schemas.microsoft.com/office/powerpoint/2010/main" val="629934405"/>
      </p:ext>
    </p:extLst>
  </p:cSld>
  <p:clrMap bg1="lt1" tx1="dk1" bg2="lt2" tx2="dk2" accent1="accent1" accent2="accent2" accent3="accent3" accent4="accent4" accent5="accent5" accent6="accent6" hlink="hlink" folHlink="folHlink"/>
  <p:sldLayoutIdLst>
    <p:sldLayoutId id="2147483649" r:id="rId1"/>
    <p:sldLayoutId id="2147483683" r:id="rId2"/>
    <p:sldLayoutId id="2147483679" r:id="rId3"/>
    <p:sldLayoutId id="2147483650" r:id="rId4"/>
    <p:sldLayoutId id="2147483652" r:id="rId5"/>
    <p:sldLayoutId id="2147483653" r:id="rId6"/>
    <p:sldLayoutId id="2147483654" r:id="rId7"/>
    <p:sldLayoutId id="2147483665" r:id="rId8"/>
    <p:sldLayoutId id="2147483687" r:id="rId9"/>
    <p:sldLayoutId id="2147483655" r:id="rId10"/>
    <p:sldLayoutId id="2147483686" r:id="rId11"/>
    <p:sldLayoutId id="2147483656" r:id="rId12"/>
    <p:sldLayoutId id="2147483657" r:id="rId13"/>
    <p:sldLayoutId id="2147483682" r:id="rId14"/>
    <p:sldLayoutId id="2147483667" r:id="rId15"/>
    <p:sldLayoutId id="2147483658" r:id="rId16"/>
    <p:sldLayoutId id="2147483651" r:id="rId17"/>
    <p:sldLayoutId id="2147483668" r:id="rId18"/>
    <p:sldLayoutId id="2147483669" r:id="rId19"/>
    <p:sldLayoutId id="2147483670" r:id="rId20"/>
    <p:sldLayoutId id="2147483660" r:id="rId21"/>
    <p:sldLayoutId id="2147483671" r:id="rId22"/>
    <p:sldLayoutId id="2147483672" r:id="rId23"/>
    <p:sldLayoutId id="2147483673" r:id="rId24"/>
    <p:sldLayoutId id="2147483662" r:id="rId25"/>
    <p:sldLayoutId id="2147483674" r:id="rId26"/>
    <p:sldLayoutId id="2147483675" r:id="rId27"/>
    <p:sldLayoutId id="2147483676" r:id="rId28"/>
    <p:sldLayoutId id="2147483681" r:id="rId29"/>
    <p:sldLayoutId id="2147483680" r:id="rId30"/>
    <p:sldLayoutId id="2147483663" r:id="rId31"/>
    <p:sldLayoutId id="2147483664" r:id="rId32"/>
    <p:sldLayoutId id="2147483684" r:id="rId33"/>
    <p:sldLayoutId id="2147483685" r:id="rId34"/>
    <p:sldLayoutId id="2147483688" r:id="rId35"/>
    <p:sldLayoutId id="2147483689" r:id="rId36"/>
  </p:sldLayoutIdLst>
  <p:hf hdr="0" ft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chart" Target="../charts/char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chart" Target="../charts/chart17.xml"/></Relationships>
</file>

<file path=ppt/slides/_rels/slide1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chart" Target="../charts/char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chart" Target="../charts/chart27.xml"/></Relationships>
</file>

<file path=ppt/slides/_rels/slide19.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6.xml"/><Relationship Id="rId4" Type="http://schemas.openxmlformats.org/officeDocument/2006/relationships/chart" Target="../charts/chart34.xml"/></Relationships>
</file>

<file path=ppt/slides/_rels/slide22.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6.xml"/><Relationship Id="rId4" Type="http://schemas.openxmlformats.org/officeDocument/2006/relationships/chart" Target="../charts/chart39.xml"/></Relationships>
</file>

<file path=ppt/slides/_rels/slide24.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6.xml"/><Relationship Id="rId4" Type="http://schemas.openxmlformats.org/officeDocument/2006/relationships/chart" Target="../charts/chart42.xml"/></Relationships>
</file>

<file path=ppt/slides/_rels/slide25.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chart" Target="../charts/chart43.xml"/><Relationship Id="rId1" Type="http://schemas.openxmlformats.org/officeDocument/2006/relationships/slideLayout" Target="../slideLayouts/slideLayout6.xml"/><Relationship Id="rId4" Type="http://schemas.openxmlformats.org/officeDocument/2006/relationships/chart" Target="../charts/chart45.xml"/></Relationships>
</file>

<file path=ppt/slides/_rels/slide26.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chart" Target="../charts/chart4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chart" Target="../charts/chart49.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chart" Target="../charts/chart50.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chart" Target="../charts/chart5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chart" Target="../charts/chart5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chart" Target="../charts/chart56.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chart" Target="../charts/chart59.xml"/></Relationships>
</file>

<file path=ppt/slides/_rels/slide34.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chart" Target="../charts/chart60.xml"/><Relationship Id="rId1" Type="http://schemas.openxmlformats.org/officeDocument/2006/relationships/slideLayout" Target="../slideLayouts/slideLayout6.xml"/><Relationship Id="rId4" Type="http://schemas.openxmlformats.org/officeDocument/2006/relationships/chart" Target="../charts/chart62.xml"/></Relationships>
</file>

<file path=ppt/slides/_rels/slide35.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chart" Target="../charts/chart6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chart" Target="../charts/chart68.xml"/></Relationships>
</file>

<file path=ppt/slides/_rels/slide38.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15.xml"/><Relationship Id="rId1" Type="http://schemas.openxmlformats.org/officeDocument/2006/relationships/slideLayout" Target="../slideLayouts/slideLayout35.xml"/><Relationship Id="rId4" Type="http://schemas.openxmlformats.org/officeDocument/2006/relationships/chart" Target="../charts/chart70.xml"/></Relationships>
</file>

<file path=ppt/slides/_rels/slide39.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16.xml"/><Relationship Id="rId1" Type="http://schemas.openxmlformats.org/officeDocument/2006/relationships/slideLayout" Target="../slideLayouts/slideLayout35.xml"/><Relationship Id="rId4" Type="http://schemas.openxmlformats.org/officeDocument/2006/relationships/chart" Target="../charts/chart7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chart" Target="../charts/chart3.xml"/></Relationships>
</file>

<file path=ppt/slides/_rels/slide40.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chart" Target="../charts/chart73.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17.xml"/><Relationship Id="rId1" Type="http://schemas.openxmlformats.org/officeDocument/2006/relationships/slideLayout" Target="../slideLayouts/slideLayout35.xml"/><Relationship Id="rId4" Type="http://schemas.openxmlformats.org/officeDocument/2006/relationships/chart" Target="../charts/chart7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chart" Target="../charts/chart77.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46.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chart" Target="../charts/chart5.xml"/></Relationships>
</file>

<file path=ppt/slides/_rels/slide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chart" Target="../charts/chart9.xml"/><Relationship Id="rId4" Type="http://schemas.openxmlformats.org/officeDocument/2006/relationships/chart" Target="../charts/chart8.xml"/></Relationships>
</file>

<file path=ppt/slides/_rels/slide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chart" Target="../charts/char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A2A2943-594B-8C00-B142-DD5359DAC64B}"/>
              </a:ext>
            </a:extLst>
          </p:cNvPr>
          <p:cNvSpPr>
            <a:spLocks noGrp="1"/>
          </p:cNvSpPr>
          <p:nvPr>
            <p:ph type="ctrTitle"/>
          </p:nvPr>
        </p:nvSpPr>
        <p:spPr>
          <a:xfrm>
            <a:off x="838201" y="1399592"/>
            <a:ext cx="9852295" cy="1464940"/>
          </a:xfrm>
        </p:spPr>
        <p:txBody>
          <a:bodyPr>
            <a:normAutofit/>
          </a:bodyPr>
          <a:lstStyle/>
          <a:p>
            <a:pPr algn="ctr"/>
            <a:r>
              <a:rPr lang="sv-SE" sz="4000" dirty="0"/>
              <a:t>Jordbruksstatistisk sammanställning </a:t>
            </a:r>
            <a:br>
              <a:rPr lang="sv-SE" sz="4000" dirty="0"/>
            </a:br>
            <a:r>
              <a:rPr lang="sv-SE" sz="4000" dirty="0"/>
              <a:t>2025</a:t>
            </a:r>
          </a:p>
        </p:txBody>
      </p:sp>
      <p:sp>
        <p:nvSpPr>
          <p:cNvPr id="8" name="Underrubrik 7">
            <a:extLst>
              <a:ext uri="{FF2B5EF4-FFF2-40B4-BE49-F238E27FC236}">
                <a16:creationId xmlns:a16="http://schemas.microsoft.com/office/drawing/2014/main" id="{3CDD3223-B825-3C4A-DA49-7029721AF46A}"/>
              </a:ext>
            </a:extLst>
          </p:cNvPr>
          <p:cNvSpPr>
            <a:spLocks noGrp="1"/>
          </p:cNvSpPr>
          <p:nvPr>
            <p:ph type="subTitle" idx="1"/>
          </p:nvPr>
        </p:nvSpPr>
        <p:spPr/>
        <p:txBody>
          <a:bodyPr/>
          <a:lstStyle/>
          <a:p>
            <a:pPr algn="ctr"/>
            <a:r>
              <a:rPr lang="sv-SE" dirty="0"/>
              <a:t>Fakta och statistik om jordbruket i Sverige</a:t>
            </a:r>
          </a:p>
        </p:txBody>
      </p:sp>
      <p:sp>
        <p:nvSpPr>
          <p:cNvPr id="3" name="Platshållare för bildnummer 2">
            <a:extLst>
              <a:ext uri="{FF2B5EF4-FFF2-40B4-BE49-F238E27FC236}">
                <a16:creationId xmlns:a16="http://schemas.microsoft.com/office/drawing/2014/main" id="{9E0F90D9-1B81-C676-9B20-FF0E8F5B60D0}"/>
              </a:ext>
            </a:extLst>
          </p:cNvPr>
          <p:cNvSpPr>
            <a:spLocks noGrp="1"/>
          </p:cNvSpPr>
          <p:nvPr>
            <p:ph type="sldNum" sz="quarter" idx="12"/>
          </p:nvPr>
        </p:nvSpPr>
        <p:spPr/>
        <p:txBody>
          <a:bodyPr/>
          <a:lstStyle/>
          <a:p>
            <a:fld id="{65F77AD7-FA98-4CB2-84AA-7A4F4C714045}" type="slidenum">
              <a:rPr lang="sv-SE" smtClean="0"/>
              <a:pPr/>
              <a:t>1</a:t>
            </a:fld>
            <a:endParaRPr lang="sv-SE"/>
          </a:p>
        </p:txBody>
      </p:sp>
      <p:pic>
        <p:nvPicPr>
          <p:cNvPr id="18" name="Bildobjekt 17">
            <a:extLst>
              <a:ext uri="{FF2B5EF4-FFF2-40B4-BE49-F238E27FC236}">
                <a16:creationId xmlns:a16="http://schemas.microsoft.com/office/drawing/2014/main" id="{8EC3E494-4A92-48E1-BF15-004D78EF33E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51362" y="2864532"/>
            <a:ext cx="11640638" cy="3491815"/>
          </a:xfrm>
          <a:prstGeom prst="rect">
            <a:avLst/>
          </a:prstGeom>
        </p:spPr>
      </p:pic>
      <p:sp>
        <p:nvSpPr>
          <p:cNvPr id="6" name="textruta 5">
            <a:extLst>
              <a:ext uri="{FF2B5EF4-FFF2-40B4-BE49-F238E27FC236}">
                <a16:creationId xmlns:a16="http://schemas.microsoft.com/office/drawing/2014/main" id="{B6B6DF6B-2419-4F3E-8FA8-F0B5C420E26C}"/>
              </a:ext>
            </a:extLst>
          </p:cNvPr>
          <p:cNvSpPr txBox="1"/>
          <p:nvPr/>
        </p:nvSpPr>
        <p:spPr>
          <a:xfrm>
            <a:off x="9575349" y="6261912"/>
            <a:ext cx="2699778" cy="276999"/>
          </a:xfrm>
          <a:prstGeom prst="rect">
            <a:avLst/>
          </a:prstGeom>
          <a:noFill/>
        </p:spPr>
        <p:txBody>
          <a:bodyPr wrap="none" rtlCol="0">
            <a:spAutoFit/>
          </a:bodyPr>
          <a:lstStyle/>
          <a:p>
            <a:r>
              <a:rPr lang="sv-SE" sz="1200" dirty="0">
                <a:solidFill>
                  <a:schemeClr val="bg1"/>
                </a:solidFill>
              </a:rPr>
              <a:t>Fotograf: </a:t>
            </a:r>
            <a:r>
              <a:rPr lang="sv-SE" sz="1200" dirty="0" err="1">
                <a:solidFill>
                  <a:schemeClr val="bg1"/>
                </a:solidFill>
              </a:rPr>
              <a:t>Scaninav</a:t>
            </a:r>
            <a:r>
              <a:rPr lang="sv-SE" sz="1200" dirty="0">
                <a:solidFill>
                  <a:schemeClr val="bg1"/>
                </a:solidFill>
              </a:rPr>
              <a:t> Thomas </a:t>
            </a:r>
            <a:r>
              <a:rPr lang="sv-SE" sz="1200" dirty="0" err="1">
                <a:solidFill>
                  <a:schemeClr val="bg1"/>
                </a:solidFill>
              </a:rPr>
              <a:t>Adolfsén</a:t>
            </a:r>
            <a:endParaRPr lang="sv-SE" sz="1200" dirty="0">
              <a:solidFill>
                <a:schemeClr val="bg1"/>
              </a:solidFill>
            </a:endParaRPr>
          </a:p>
        </p:txBody>
      </p:sp>
    </p:spTree>
    <p:extLst>
      <p:ext uri="{BB962C8B-B14F-4D97-AF65-F5344CB8AC3E}">
        <p14:creationId xmlns:p14="http://schemas.microsoft.com/office/powerpoint/2010/main" val="4110373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6E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C94D68-4690-4F6E-AEEB-271EA5C23C49}"/>
              </a:ext>
            </a:extLst>
          </p:cNvPr>
          <p:cNvSpPr>
            <a:spLocks noGrp="1"/>
          </p:cNvSpPr>
          <p:nvPr>
            <p:ph type="title"/>
          </p:nvPr>
        </p:nvSpPr>
        <p:spPr>
          <a:xfrm>
            <a:off x="6457724" y="1112598"/>
            <a:ext cx="5116986" cy="725728"/>
          </a:xfrm>
        </p:spPr>
        <p:txBody>
          <a:bodyPr anchor="t"/>
          <a:lstStyle/>
          <a:p>
            <a:r>
              <a:rPr lang="sv-SE" dirty="0"/>
              <a:t>Sysselsättning</a:t>
            </a:r>
          </a:p>
        </p:txBody>
      </p:sp>
      <p:sp>
        <p:nvSpPr>
          <p:cNvPr id="7" name="Platshållare för bildnummer 6">
            <a:extLst>
              <a:ext uri="{FF2B5EF4-FFF2-40B4-BE49-F238E27FC236}">
                <a16:creationId xmlns:a16="http://schemas.microsoft.com/office/drawing/2014/main" id="{27E4F91E-7B40-49C9-BF73-B06EFAA6CA59}"/>
              </a:ext>
            </a:extLst>
          </p:cNvPr>
          <p:cNvSpPr>
            <a:spLocks noGrp="1"/>
          </p:cNvSpPr>
          <p:nvPr>
            <p:ph type="sldNum" sz="quarter" idx="12"/>
          </p:nvPr>
        </p:nvSpPr>
        <p:spPr/>
        <p:txBody>
          <a:bodyPr/>
          <a:lstStyle/>
          <a:p>
            <a:fld id="{65F77AD7-FA98-4CB2-84AA-7A4F4C714045}" type="slidenum">
              <a:rPr lang="sv-SE" smtClean="0"/>
              <a:t>10</a:t>
            </a:fld>
            <a:endParaRPr lang="sv-SE"/>
          </a:p>
        </p:txBody>
      </p:sp>
      <p:sp>
        <p:nvSpPr>
          <p:cNvPr id="3" name="Platshållare för text 2">
            <a:extLst>
              <a:ext uri="{FF2B5EF4-FFF2-40B4-BE49-F238E27FC236}">
                <a16:creationId xmlns:a16="http://schemas.microsoft.com/office/drawing/2014/main" id="{F6DB4A47-538B-43C9-BAEB-2EE8E8E00CE7}"/>
              </a:ext>
            </a:extLst>
          </p:cNvPr>
          <p:cNvSpPr>
            <a:spLocks noGrp="1"/>
          </p:cNvSpPr>
          <p:nvPr>
            <p:ph type="body" sz="quarter" idx="14"/>
          </p:nvPr>
        </p:nvSpPr>
        <p:spPr>
          <a:xfrm>
            <a:off x="6457724" y="1952625"/>
            <a:ext cx="5211761" cy="4403724"/>
          </a:xfrm>
        </p:spPr>
        <p:txBody>
          <a:bodyPr>
            <a:normAutofit lnSpcReduction="10000"/>
          </a:bodyPr>
          <a:lstStyle/>
          <a:p>
            <a:pPr marL="0" indent="0">
              <a:lnSpc>
                <a:spcPct val="100000"/>
              </a:lnSpc>
              <a:buNone/>
            </a:pPr>
            <a:r>
              <a:rPr lang="sv-SE" sz="1800" dirty="0"/>
              <a:t>Det fanns 158 300 sysselsatta som arbetade minst 1 timme i jordbruket år 2023. Det är en minskning med 14 400 personer sedan år 2013. I statistiken summerar vi också årsverken eller årsarbetstider. År 2023 var antalet årsverken     53 100 vilket är en minskning med 6 200 årsverken sedan år 2013.</a:t>
            </a:r>
          </a:p>
          <a:p>
            <a:pPr marL="0" indent="0">
              <a:lnSpc>
                <a:spcPct val="100000"/>
              </a:lnSpc>
              <a:buNone/>
            </a:pPr>
            <a:r>
              <a:rPr lang="sv-SE" sz="1800" dirty="0"/>
              <a:t>Under perioden 2013−2023 är andelen sysselsatta kvinnor lika stor, 43 %, medan den andel årsverken som görs av kvinnor har ökat med 3 procentenheter från 29 % till 32 %.</a:t>
            </a:r>
          </a:p>
          <a:p>
            <a:pPr marL="0" indent="0">
              <a:lnSpc>
                <a:spcPct val="100000"/>
              </a:lnSpc>
              <a:buNone/>
            </a:pPr>
            <a:r>
              <a:rPr lang="sv-SE" sz="1800" dirty="0"/>
              <a:t>Såväl antalet årsverken som antal syssel−satta minskar för företagare och familjemedlemmar till dessa, medan övriga tillfälligt eller stadigvarande sysselsatta ökar. </a:t>
            </a:r>
          </a:p>
          <a:p>
            <a:pPr marL="0" indent="0">
              <a:buNone/>
            </a:pPr>
            <a:endParaRPr lang="sv-SE" dirty="0"/>
          </a:p>
        </p:txBody>
      </p:sp>
      <p:graphicFrame>
        <p:nvGraphicFramePr>
          <p:cNvPr id="10" name="Platshållare för bild 9" descr="Ett stapeldiagram som visar antal sysselsatta i jordbruket 2013,02016, 2020, 2023">
            <a:extLst>
              <a:ext uri="{FF2B5EF4-FFF2-40B4-BE49-F238E27FC236}">
                <a16:creationId xmlns:a16="http://schemas.microsoft.com/office/drawing/2014/main" id="{61C59400-3628-45A4-9143-B1F90852BACB}"/>
              </a:ext>
            </a:extLst>
          </p:cNvPr>
          <p:cNvGraphicFramePr>
            <a:graphicFrameLocks noGrp="1"/>
          </p:cNvGraphicFramePr>
          <p:nvPr>
            <p:ph type="pic" idx="1"/>
            <p:extLst>
              <p:ext uri="{D42A27DB-BD31-4B8C-83A1-F6EECF244321}">
                <p14:modId xmlns:p14="http://schemas.microsoft.com/office/powerpoint/2010/main" val="2239975852"/>
              </p:ext>
            </p:extLst>
          </p:nvPr>
        </p:nvGraphicFramePr>
        <p:xfrm>
          <a:off x="522515" y="428625"/>
          <a:ext cx="5305426" cy="29098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Platshållare för bild 10" descr="Ett stapeldiagram som visar antal årsverken i jordbruket mellan åren 2013 och 2023. Familjens tid minskar anställdas tid ökar.">
            <a:extLst>
              <a:ext uri="{FF2B5EF4-FFF2-40B4-BE49-F238E27FC236}">
                <a16:creationId xmlns:a16="http://schemas.microsoft.com/office/drawing/2014/main" id="{D0EA05F7-F6B5-4B63-9D7A-6EBE231A9ABC}"/>
              </a:ext>
            </a:extLst>
          </p:cNvPr>
          <p:cNvGraphicFramePr>
            <a:graphicFrameLocks noGrp="1"/>
          </p:cNvGraphicFramePr>
          <p:nvPr>
            <p:ph type="pic" sz="quarter" idx="13"/>
            <p:extLst>
              <p:ext uri="{D42A27DB-BD31-4B8C-83A1-F6EECF244321}">
                <p14:modId xmlns:p14="http://schemas.microsoft.com/office/powerpoint/2010/main" val="484783110"/>
              </p:ext>
            </p:extLst>
          </p:nvPr>
        </p:nvGraphicFramePr>
        <p:xfrm>
          <a:off x="522514" y="3519488"/>
          <a:ext cx="5305427" cy="290988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20082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6E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C94D68-4690-4F6E-AEEB-271EA5C23C49}"/>
              </a:ext>
            </a:extLst>
          </p:cNvPr>
          <p:cNvSpPr>
            <a:spLocks noGrp="1"/>
          </p:cNvSpPr>
          <p:nvPr>
            <p:ph type="title"/>
          </p:nvPr>
        </p:nvSpPr>
        <p:spPr>
          <a:xfrm>
            <a:off x="6457724" y="1112598"/>
            <a:ext cx="5116986" cy="725728"/>
          </a:xfrm>
        </p:spPr>
        <p:txBody>
          <a:bodyPr anchor="t"/>
          <a:lstStyle/>
          <a:p>
            <a:r>
              <a:rPr lang="sv-SE" dirty="0"/>
              <a:t>Heltidsjordbruk</a:t>
            </a:r>
          </a:p>
        </p:txBody>
      </p:sp>
      <p:sp>
        <p:nvSpPr>
          <p:cNvPr id="7" name="Platshållare för bildnummer 6">
            <a:extLst>
              <a:ext uri="{FF2B5EF4-FFF2-40B4-BE49-F238E27FC236}">
                <a16:creationId xmlns:a16="http://schemas.microsoft.com/office/drawing/2014/main" id="{27E4F91E-7B40-49C9-BF73-B06EFAA6CA59}"/>
              </a:ext>
            </a:extLst>
          </p:cNvPr>
          <p:cNvSpPr>
            <a:spLocks noGrp="1"/>
          </p:cNvSpPr>
          <p:nvPr>
            <p:ph type="sldNum" sz="quarter" idx="12"/>
          </p:nvPr>
        </p:nvSpPr>
        <p:spPr/>
        <p:txBody>
          <a:bodyPr/>
          <a:lstStyle/>
          <a:p>
            <a:fld id="{65F77AD7-FA98-4CB2-84AA-7A4F4C714045}" type="slidenum">
              <a:rPr lang="sv-SE" smtClean="0"/>
              <a:t>11</a:t>
            </a:fld>
            <a:endParaRPr lang="sv-SE"/>
          </a:p>
        </p:txBody>
      </p:sp>
      <p:sp>
        <p:nvSpPr>
          <p:cNvPr id="3" name="Platshållare för text 2">
            <a:extLst>
              <a:ext uri="{FF2B5EF4-FFF2-40B4-BE49-F238E27FC236}">
                <a16:creationId xmlns:a16="http://schemas.microsoft.com/office/drawing/2014/main" id="{F6DB4A47-538B-43C9-BAEB-2EE8E8E00CE7}"/>
              </a:ext>
            </a:extLst>
          </p:cNvPr>
          <p:cNvSpPr>
            <a:spLocks noGrp="1"/>
          </p:cNvSpPr>
          <p:nvPr>
            <p:ph type="body" sz="quarter" idx="14"/>
          </p:nvPr>
        </p:nvSpPr>
        <p:spPr>
          <a:xfrm>
            <a:off x="6457724" y="1952625"/>
            <a:ext cx="5211762" cy="4403724"/>
          </a:xfrm>
        </p:spPr>
        <p:txBody>
          <a:bodyPr>
            <a:normAutofit lnSpcReduction="10000"/>
          </a:bodyPr>
          <a:lstStyle/>
          <a:p>
            <a:pPr marL="0" indent="0">
              <a:lnSpc>
                <a:spcPct val="100000"/>
              </a:lnSpc>
              <a:buNone/>
            </a:pPr>
            <a:r>
              <a:rPr lang="sv-SE" sz="1800" dirty="0"/>
              <a:t>Ett jordbruk av fyra var ett heltidsjordbruk år 2023. Det innebär att 13 400 jordbruk var heltidsjordbruk, det vill säga hade ett arbetsbehov omfattande minst en årsarbetstid. Det är en minskning från år 2013 då antalet var 16 300. Bland heltidsjordbruken är det företag med skötsel av lantbruksdjur som minskat i antal. </a:t>
            </a:r>
          </a:p>
          <a:p>
            <a:pPr marL="0" indent="0">
              <a:lnSpc>
                <a:spcPct val="100000"/>
              </a:lnSpc>
              <a:buNone/>
            </a:pPr>
            <a:r>
              <a:rPr lang="sv-SE" sz="1800" dirty="0"/>
              <a:t>1,9 miljoner hektar åkermark motsvarande 70 % av all åkermark, 871 000 hektar spannmål, samtliga mjölkkor och nästan alla grisar och nötkreatur finns vid heltidsjordbruken. </a:t>
            </a:r>
          </a:p>
          <a:p>
            <a:pPr marL="0" indent="0">
              <a:lnSpc>
                <a:spcPct val="100000"/>
              </a:lnSpc>
              <a:buNone/>
            </a:pPr>
            <a:r>
              <a:rPr lang="sv-SE" sz="1800" dirty="0"/>
              <a:t>De flesta djurföretagen är alltså heltidsjordbruk. Det finns ett undantag, djurslaget får. Endast ungefär hälften av alla får finns vid heltidsjordbruk år 2023.</a:t>
            </a:r>
          </a:p>
          <a:p>
            <a:pPr marL="0" indent="0">
              <a:buNone/>
            </a:pPr>
            <a:endParaRPr lang="sv-SE" dirty="0"/>
          </a:p>
        </p:txBody>
      </p:sp>
      <p:graphicFrame>
        <p:nvGraphicFramePr>
          <p:cNvPr id="14" name="Platshållare för bild 13" descr="Ett stapeldiagram som visar hur heltidsöföretagen fördelar sig mellan de som arbetar med växtodling, husdjur och blandade jordbruk. Antalet företa för skötsel av husdjur minskar">
            <a:extLst>
              <a:ext uri="{FF2B5EF4-FFF2-40B4-BE49-F238E27FC236}">
                <a16:creationId xmlns:a16="http://schemas.microsoft.com/office/drawing/2014/main" id="{22E60B00-D1FA-429A-B4AA-B59AE5019B02}"/>
              </a:ext>
            </a:extLst>
          </p:cNvPr>
          <p:cNvGraphicFramePr>
            <a:graphicFrameLocks noGrp="1"/>
          </p:cNvGraphicFramePr>
          <p:nvPr>
            <p:ph type="pic" idx="1"/>
            <p:extLst>
              <p:ext uri="{D42A27DB-BD31-4B8C-83A1-F6EECF244321}">
                <p14:modId xmlns:p14="http://schemas.microsoft.com/office/powerpoint/2010/main" val="1421150428"/>
              </p:ext>
            </p:extLst>
          </p:nvPr>
        </p:nvGraphicFramePr>
        <p:xfrm>
          <a:off x="617290" y="609599"/>
          <a:ext cx="5210651" cy="2728913"/>
        </p:xfrm>
        <a:graphic>
          <a:graphicData uri="http://schemas.openxmlformats.org/drawingml/2006/chart">
            <c:chart xmlns:c="http://schemas.openxmlformats.org/drawingml/2006/chart" xmlns:r="http://schemas.openxmlformats.org/officeDocument/2006/relationships" r:id="rId3"/>
          </a:graphicData>
        </a:graphic>
      </p:graphicFrame>
      <p:pic>
        <p:nvPicPr>
          <p:cNvPr id="12" name="Platshållare för bild 11" descr="Ett stapeldiagram som visar att merparten av djuren finns på heltidsföretag. Undantag är får där andelen är 25 %">
            <a:extLst>
              <a:ext uri="{FF2B5EF4-FFF2-40B4-BE49-F238E27FC236}">
                <a16:creationId xmlns:a16="http://schemas.microsoft.com/office/drawing/2014/main" id="{308D03B6-7221-411E-94F6-3AC2BEA89B32}"/>
              </a:ext>
            </a:extLst>
          </p:cNvPr>
          <p:cNvPicPr>
            <a:picLocks noGrp="1" noChangeAspect="1"/>
          </p:cNvPicPr>
          <p:nvPr>
            <p:ph type="pic" sz="quarter" idx="13"/>
          </p:nvPr>
        </p:nvPicPr>
        <p:blipFill>
          <a:blip r:embed="rId4"/>
          <a:srcRect l="1185" r="1185"/>
          <a:stretch>
            <a:fillRect/>
          </a:stretch>
        </p:blipFill>
        <p:spPr>
          <a:xfrm>
            <a:off x="524104" y="3446462"/>
            <a:ext cx="5303837" cy="2909887"/>
          </a:xfrm>
          <a:prstGeom prst="rect">
            <a:avLst/>
          </a:prstGeom>
        </p:spPr>
      </p:pic>
    </p:spTree>
    <p:extLst>
      <p:ext uri="{BB962C8B-B14F-4D97-AF65-F5344CB8AC3E}">
        <p14:creationId xmlns:p14="http://schemas.microsoft.com/office/powerpoint/2010/main" val="1049164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6E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C94D68-4690-4F6E-AEEB-271EA5C23C49}"/>
              </a:ext>
            </a:extLst>
          </p:cNvPr>
          <p:cNvSpPr>
            <a:spLocks noGrp="1"/>
          </p:cNvSpPr>
          <p:nvPr>
            <p:ph type="title"/>
          </p:nvPr>
        </p:nvSpPr>
        <p:spPr>
          <a:xfrm>
            <a:off x="6457724" y="1112598"/>
            <a:ext cx="5116986" cy="725728"/>
          </a:xfrm>
        </p:spPr>
        <p:txBody>
          <a:bodyPr anchor="t"/>
          <a:lstStyle/>
          <a:p>
            <a:r>
              <a:rPr lang="sv-SE" dirty="0"/>
              <a:t>Arrenderad areal</a:t>
            </a:r>
          </a:p>
        </p:txBody>
      </p:sp>
      <p:sp>
        <p:nvSpPr>
          <p:cNvPr id="7" name="Platshållare för bildnummer 6">
            <a:extLst>
              <a:ext uri="{FF2B5EF4-FFF2-40B4-BE49-F238E27FC236}">
                <a16:creationId xmlns:a16="http://schemas.microsoft.com/office/drawing/2014/main" id="{27E4F91E-7B40-49C9-BF73-B06EFAA6CA59}"/>
              </a:ext>
            </a:extLst>
          </p:cNvPr>
          <p:cNvSpPr>
            <a:spLocks noGrp="1"/>
          </p:cNvSpPr>
          <p:nvPr>
            <p:ph type="sldNum" sz="quarter" idx="12"/>
          </p:nvPr>
        </p:nvSpPr>
        <p:spPr/>
        <p:txBody>
          <a:bodyPr/>
          <a:lstStyle/>
          <a:p>
            <a:fld id="{65F77AD7-FA98-4CB2-84AA-7A4F4C714045}" type="slidenum">
              <a:rPr lang="sv-SE" smtClean="0"/>
              <a:t>12</a:t>
            </a:fld>
            <a:endParaRPr lang="sv-SE"/>
          </a:p>
        </p:txBody>
      </p:sp>
      <p:sp>
        <p:nvSpPr>
          <p:cNvPr id="3" name="Platshållare för text 2">
            <a:extLst>
              <a:ext uri="{FF2B5EF4-FFF2-40B4-BE49-F238E27FC236}">
                <a16:creationId xmlns:a16="http://schemas.microsoft.com/office/drawing/2014/main" id="{F6DB4A47-538B-43C9-BAEB-2EE8E8E00CE7}"/>
              </a:ext>
            </a:extLst>
          </p:cNvPr>
          <p:cNvSpPr>
            <a:spLocks noGrp="1"/>
          </p:cNvSpPr>
          <p:nvPr>
            <p:ph type="body" sz="quarter" idx="14"/>
          </p:nvPr>
        </p:nvSpPr>
        <p:spPr>
          <a:xfrm>
            <a:off x="6457724" y="1952625"/>
            <a:ext cx="4939950" cy="4403724"/>
          </a:xfrm>
        </p:spPr>
        <p:txBody>
          <a:bodyPr>
            <a:normAutofit/>
          </a:bodyPr>
          <a:lstStyle/>
          <a:p>
            <a:pPr marL="0" indent="0">
              <a:lnSpc>
                <a:spcPct val="100000"/>
              </a:lnSpc>
              <a:buNone/>
            </a:pPr>
            <a:r>
              <a:rPr lang="sv-SE" sz="1800" dirty="0"/>
              <a:t>År 2023 arrenderades 1,1 miljoner hektar åkermark och 0,2 miljoner hektar betesmark. Det motsvarar en andel av 45 % för åkermark och 46 % för betesmark. Det är en ökning med  6 procentenheter vardera sedan år 2013.</a:t>
            </a:r>
          </a:p>
          <a:p>
            <a:pPr marL="0" indent="0">
              <a:lnSpc>
                <a:spcPct val="100000"/>
              </a:lnSpc>
              <a:buNone/>
            </a:pPr>
            <a:r>
              <a:rPr lang="sv-SE" sz="1800" dirty="0"/>
              <a:t>Andelen arrenderad åkermark ökar när jordbruksföretagens storlek ökar. Företag över 100 hektar brukade 1,6 miljoner hektar av all åkermark år 2023. Av den marken var 54 % arrenderad. Motsvarande andel år 2013 var     48 %. </a:t>
            </a:r>
          </a:p>
          <a:p>
            <a:pPr marL="0" indent="0">
              <a:buNone/>
            </a:pPr>
            <a:endParaRPr lang="sv-SE" dirty="0"/>
          </a:p>
        </p:txBody>
      </p:sp>
      <p:graphicFrame>
        <p:nvGraphicFramePr>
          <p:cNvPr id="10" name="Platshållare för bild 9" descr="Stapeldiagram som visar att andelen arrenderad mark ökar mellan 2013- och 2023">
            <a:extLst>
              <a:ext uri="{FF2B5EF4-FFF2-40B4-BE49-F238E27FC236}">
                <a16:creationId xmlns:a16="http://schemas.microsoft.com/office/drawing/2014/main" id="{9D6EA13B-51BF-41D7-95D0-CA688C96EA21}"/>
              </a:ext>
            </a:extLst>
          </p:cNvPr>
          <p:cNvGraphicFramePr>
            <a:graphicFrameLocks noGrp="1"/>
          </p:cNvGraphicFramePr>
          <p:nvPr>
            <p:ph type="pic" idx="1"/>
            <p:extLst>
              <p:ext uri="{D42A27DB-BD31-4B8C-83A1-F6EECF244321}">
                <p14:modId xmlns:p14="http://schemas.microsoft.com/office/powerpoint/2010/main" val="2039810444"/>
              </p:ext>
            </p:extLst>
          </p:nvPr>
        </p:nvGraphicFramePr>
        <p:xfrm>
          <a:off x="617290" y="501651"/>
          <a:ext cx="5303837" cy="28368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Platshållare för bild 14" descr="Stapeldiagram som vsar att andelen arenderar areal ökar när företagen blir större. ">
            <a:extLst>
              <a:ext uri="{FF2B5EF4-FFF2-40B4-BE49-F238E27FC236}">
                <a16:creationId xmlns:a16="http://schemas.microsoft.com/office/drawing/2014/main" id="{C6BAD2BC-2282-4FC2-9584-B5F65A55C979}"/>
              </a:ext>
            </a:extLst>
          </p:cNvPr>
          <p:cNvGraphicFramePr>
            <a:graphicFrameLocks noGrp="1"/>
          </p:cNvGraphicFramePr>
          <p:nvPr>
            <p:ph type="pic" sz="quarter" idx="13"/>
            <p:extLst>
              <p:ext uri="{D42A27DB-BD31-4B8C-83A1-F6EECF244321}">
                <p14:modId xmlns:p14="http://schemas.microsoft.com/office/powerpoint/2010/main" val="2990495229"/>
              </p:ext>
            </p:extLst>
          </p:nvPr>
        </p:nvGraphicFramePr>
        <p:xfrm>
          <a:off x="617290" y="3519488"/>
          <a:ext cx="5303838" cy="271938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31936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5F1E7"/>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FF8327-2098-4F0F-AEA2-A2769EAF4A12}"/>
              </a:ext>
            </a:extLst>
          </p:cNvPr>
          <p:cNvSpPr>
            <a:spLocks noGrp="1"/>
          </p:cNvSpPr>
          <p:nvPr>
            <p:ph type="title"/>
          </p:nvPr>
        </p:nvSpPr>
        <p:spPr>
          <a:xfrm>
            <a:off x="800101" y="474665"/>
            <a:ext cx="9322188" cy="623765"/>
          </a:xfrm>
        </p:spPr>
        <p:txBody>
          <a:bodyPr/>
          <a:lstStyle/>
          <a:p>
            <a:r>
              <a:rPr lang="sv-SE" dirty="0"/>
              <a:t>Jordbrukets ekonomi</a:t>
            </a:r>
          </a:p>
        </p:txBody>
      </p:sp>
      <p:sp>
        <p:nvSpPr>
          <p:cNvPr id="8" name="Platshållare för bildnummer 7">
            <a:extLst>
              <a:ext uri="{FF2B5EF4-FFF2-40B4-BE49-F238E27FC236}">
                <a16:creationId xmlns:a16="http://schemas.microsoft.com/office/drawing/2014/main" id="{0BCC3A30-6BBE-4BD7-9DAF-1A898F69B547}"/>
              </a:ext>
            </a:extLst>
          </p:cNvPr>
          <p:cNvSpPr>
            <a:spLocks noGrp="1"/>
          </p:cNvSpPr>
          <p:nvPr>
            <p:ph type="sldNum" sz="quarter" idx="12"/>
          </p:nvPr>
        </p:nvSpPr>
        <p:spPr/>
        <p:txBody>
          <a:bodyPr/>
          <a:lstStyle/>
          <a:p>
            <a:fld id="{65F77AD7-FA98-4CB2-84AA-7A4F4C714045}" type="slidenum">
              <a:rPr lang="sv-SE" smtClean="0"/>
              <a:t>13</a:t>
            </a:fld>
            <a:endParaRPr lang="sv-SE"/>
          </a:p>
        </p:txBody>
      </p:sp>
      <p:sp>
        <p:nvSpPr>
          <p:cNvPr id="3" name="Platshållare för text 2">
            <a:extLst>
              <a:ext uri="{FF2B5EF4-FFF2-40B4-BE49-F238E27FC236}">
                <a16:creationId xmlns:a16="http://schemas.microsoft.com/office/drawing/2014/main" id="{0A3A57D1-1E0F-4DE0-A181-ED6655E8F975}"/>
              </a:ext>
            </a:extLst>
          </p:cNvPr>
          <p:cNvSpPr>
            <a:spLocks noGrp="1"/>
          </p:cNvSpPr>
          <p:nvPr>
            <p:ph type="body" idx="1"/>
          </p:nvPr>
        </p:nvSpPr>
        <p:spPr>
          <a:xfrm>
            <a:off x="762399" y="1177804"/>
            <a:ext cx="5114526" cy="2422162"/>
          </a:xfrm>
        </p:spPr>
        <p:txBody>
          <a:bodyPr anchor="t">
            <a:noAutofit/>
          </a:bodyPr>
          <a:lstStyle/>
          <a:p>
            <a:pPr>
              <a:lnSpc>
                <a:spcPct val="110000"/>
              </a:lnSpc>
            </a:pPr>
            <a:r>
              <a:rPr lang="sv-SE" sz="1400" b="0" dirty="0"/>
              <a:t>Den preliminära statistiken för jordbrukets ekonomi visar att jordbrukssektorns produktionsvärde exklusive subventioner blev 84,4 miljarder kronor för år 2024, vilket är 6 % högre än  år 2023. Subventionerna beräknas till 11,6 miljarder kronor  och de totala kostnaderna var omkring 82,3 miljarder. </a:t>
            </a:r>
          </a:p>
          <a:p>
            <a:pPr>
              <a:lnSpc>
                <a:spcPct val="110000"/>
              </a:lnSpc>
            </a:pPr>
            <a:r>
              <a:rPr lang="sv-SE" sz="1400" b="0" dirty="0"/>
              <a:t>Värdet exklusive subventioner av vegetabilieproduktionen beräknas till 39 miljarder kronor och värdet av animalier till 37 miljarder kronor. Det är en ökning med 8 % respektive 5 % mellan åren 2023 och 2024. </a:t>
            </a:r>
          </a:p>
        </p:txBody>
      </p:sp>
      <p:sp>
        <p:nvSpPr>
          <p:cNvPr id="13" name="Platshållare för text 2">
            <a:extLst>
              <a:ext uri="{FF2B5EF4-FFF2-40B4-BE49-F238E27FC236}">
                <a16:creationId xmlns:a16="http://schemas.microsoft.com/office/drawing/2014/main" id="{25695D7F-B83F-4B7E-862A-275E5905B18E}"/>
              </a:ext>
            </a:extLst>
          </p:cNvPr>
          <p:cNvSpPr txBox="1">
            <a:spLocks/>
          </p:cNvSpPr>
          <p:nvPr/>
        </p:nvSpPr>
        <p:spPr>
          <a:xfrm>
            <a:off x="6466778" y="1177804"/>
            <a:ext cx="5343689" cy="2422162"/>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10000"/>
              </a:lnSpc>
            </a:pPr>
            <a:r>
              <a:rPr lang="sv-SE" sz="1400" b="0" dirty="0"/>
              <a:t>Mellan 2023 och 2024 ökade produktionsvolymerna för vegetabilier med 10 % medan de priserna sjönk med 2 %. Volymen för animalier mjölk, kött och ägg var oförändrad,     medan priserna ökade med knappt 5 %. Priserna för i insats-varor minskade samtidigt med 4 %.</a:t>
            </a:r>
          </a:p>
          <a:p>
            <a:pPr>
              <a:lnSpc>
                <a:spcPct val="110000"/>
              </a:lnSpc>
            </a:pPr>
            <a:r>
              <a:rPr lang="sv-SE" sz="1400" b="0" dirty="0"/>
              <a:t>Produktionsvärdet till fasta priser (värdevolymer) visar värdet i ett visst års prisnivå. Det ger en sammantagen bild av produktionens storlek. Värdevolymen för vegetabilier varierar beroende på skördens storlek medan värdet för animalier är mer stabilt.</a:t>
            </a:r>
          </a:p>
        </p:txBody>
      </p:sp>
      <p:graphicFrame>
        <p:nvGraphicFramePr>
          <p:cNvPr id="9" name="Platshållare för innehåll 8" descr="Stapeldiagram som visar jordbrukets produktionsvärde.">
            <a:extLst>
              <a:ext uri="{FF2B5EF4-FFF2-40B4-BE49-F238E27FC236}">
                <a16:creationId xmlns:a16="http://schemas.microsoft.com/office/drawing/2014/main" id="{0B596CB6-51F0-4124-9D80-C731DB4B32CA}"/>
              </a:ext>
            </a:extLst>
          </p:cNvPr>
          <p:cNvGraphicFramePr>
            <a:graphicFrameLocks noGrp="1"/>
          </p:cNvGraphicFramePr>
          <p:nvPr>
            <p:ph sz="quarter" idx="4"/>
            <p:extLst>
              <p:ext uri="{D42A27DB-BD31-4B8C-83A1-F6EECF244321}">
                <p14:modId xmlns:p14="http://schemas.microsoft.com/office/powerpoint/2010/main" val="1504159117"/>
              </p:ext>
            </p:extLst>
          </p:nvPr>
        </p:nvGraphicFramePr>
        <p:xfrm>
          <a:off x="800101" y="3599966"/>
          <a:ext cx="5076824" cy="28357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Platshållare för innehåll 9" descr="linjediagram som visar Produktionsvärdet av vegetabilier och animalier i 2015 års priser (värdevolymen) och i löpande priser 2013 − 2024, miljoner kronor&#10;">
            <a:extLst>
              <a:ext uri="{FF2B5EF4-FFF2-40B4-BE49-F238E27FC236}">
                <a16:creationId xmlns:a16="http://schemas.microsoft.com/office/drawing/2014/main" id="{68DBE24E-D879-45EC-8F70-DCEE6AAA6E78}"/>
              </a:ext>
            </a:extLst>
          </p:cNvPr>
          <p:cNvGraphicFramePr>
            <a:graphicFrameLocks noGrp="1"/>
          </p:cNvGraphicFramePr>
          <p:nvPr>
            <p:ph sz="half" idx="2"/>
            <p:extLst>
              <p:ext uri="{D42A27DB-BD31-4B8C-83A1-F6EECF244321}">
                <p14:modId xmlns:p14="http://schemas.microsoft.com/office/powerpoint/2010/main" val="2139381958"/>
              </p:ext>
            </p:extLst>
          </p:nvPr>
        </p:nvGraphicFramePr>
        <p:xfrm>
          <a:off x="6466777" y="3599967"/>
          <a:ext cx="5076824" cy="283576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61609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26EDE6-5588-4EBC-B0EA-72426D1ACE31}"/>
              </a:ext>
            </a:extLst>
          </p:cNvPr>
          <p:cNvSpPr>
            <a:spLocks noGrp="1"/>
          </p:cNvSpPr>
          <p:nvPr>
            <p:ph type="title"/>
          </p:nvPr>
        </p:nvSpPr>
        <p:spPr>
          <a:xfrm>
            <a:off x="1181096" y="481135"/>
            <a:ext cx="9045967" cy="1196974"/>
          </a:xfrm>
        </p:spPr>
        <p:txBody>
          <a:bodyPr anchor="t"/>
          <a:lstStyle/>
          <a:p>
            <a:r>
              <a:rPr lang="sv-SE" dirty="0"/>
              <a:t>Primärproduktion animalier</a:t>
            </a:r>
          </a:p>
        </p:txBody>
      </p:sp>
      <p:sp>
        <p:nvSpPr>
          <p:cNvPr id="5" name="Platshållare för bildnummer 4">
            <a:extLst>
              <a:ext uri="{FF2B5EF4-FFF2-40B4-BE49-F238E27FC236}">
                <a16:creationId xmlns:a16="http://schemas.microsoft.com/office/drawing/2014/main" id="{F282E093-ECEC-4B32-BF12-2CCDEF824BB9}"/>
              </a:ext>
            </a:extLst>
          </p:cNvPr>
          <p:cNvSpPr>
            <a:spLocks noGrp="1"/>
          </p:cNvSpPr>
          <p:nvPr>
            <p:ph type="sldNum" sz="quarter" idx="12"/>
          </p:nvPr>
        </p:nvSpPr>
        <p:spPr/>
        <p:txBody>
          <a:bodyPr/>
          <a:lstStyle/>
          <a:p>
            <a:fld id="{65F77AD7-FA98-4CB2-84AA-7A4F4C714045}" type="slidenum">
              <a:rPr lang="sv-SE" smtClean="0"/>
              <a:t>14</a:t>
            </a:fld>
            <a:endParaRPr lang="sv-SE"/>
          </a:p>
        </p:txBody>
      </p:sp>
      <p:sp>
        <p:nvSpPr>
          <p:cNvPr id="3" name="Platshållare för innehåll 2">
            <a:extLst>
              <a:ext uri="{FF2B5EF4-FFF2-40B4-BE49-F238E27FC236}">
                <a16:creationId xmlns:a16="http://schemas.microsoft.com/office/drawing/2014/main" id="{14AE0E98-7C14-4793-B43D-DFE1CD29928E}"/>
              </a:ext>
            </a:extLst>
          </p:cNvPr>
          <p:cNvSpPr>
            <a:spLocks noGrp="1"/>
          </p:cNvSpPr>
          <p:nvPr>
            <p:ph idx="1"/>
          </p:nvPr>
        </p:nvSpPr>
        <p:spPr>
          <a:xfrm>
            <a:off x="1181096" y="1485900"/>
            <a:ext cx="9045967" cy="5235573"/>
          </a:xfrm>
        </p:spPr>
        <p:txBody>
          <a:bodyPr>
            <a:normAutofit fontScale="92500" lnSpcReduction="10000"/>
          </a:bodyPr>
          <a:lstStyle/>
          <a:p>
            <a:pPr marL="285750" indent="-285750"/>
            <a:r>
              <a:rPr lang="sv-SE" dirty="0"/>
              <a:t>Mejeri och ägg</a:t>
            </a:r>
          </a:p>
          <a:p>
            <a:pPr marL="534988" indent="-285750">
              <a:buFont typeface="Arial" panose="020B0604020202020204" pitchFamily="34" charset="0"/>
              <a:buChar char="◦"/>
            </a:pPr>
            <a:r>
              <a:rPr lang="sv-SE" dirty="0"/>
              <a:t>Kor för mjölkproduktion</a:t>
            </a:r>
          </a:p>
          <a:p>
            <a:pPr marL="534988" indent="-285750">
              <a:buFont typeface="Arial" panose="020B0604020202020204" pitchFamily="34" charset="0"/>
              <a:buChar char="◦"/>
            </a:pPr>
            <a:r>
              <a:rPr lang="sv-SE" dirty="0"/>
              <a:t>Mjölkproduktion</a:t>
            </a:r>
          </a:p>
          <a:p>
            <a:pPr marL="534988" indent="-285750">
              <a:buFont typeface="Arial" panose="020B0604020202020204" pitchFamily="34" charset="0"/>
              <a:buChar char="◦"/>
            </a:pPr>
            <a:r>
              <a:rPr lang="sv-SE" dirty="0"/>
              <a:t>Äggproduktion</a:t>
            </a:r>
          </a:p>
          <a:p>
            <a:endParaRPr lang="sv-SE" sz="1050" dirty="0"/>
          </a:p>
          <a:p>
            <a:pPr marL="285750" indent="-285750"/>
            <a:r>
              <a:rPr lang="sv-SE" dirty="0"/>
              <a:t>Antal djur och animalieproduktion</a:t>
            </a:r>
          </a:p>
          <a:p>
            <a:pPr marL="534988" indent="-285750">
              <a:buFont typeface="Arial" panose="020B0604020202020204" pitchFamily="34" charset="0"/>
              <a:buChar char="◦"/>
            </a:pPr>
            <a:r>
              <a:rPr lang="sv-SE" dirty="0"/>
              <a:t>Kor för uppfödning av kalvar</a:t>
            </a:r>
          </a:p>
          <a:p>
            <a:pPr marL="534988" indent="-285750">
              <a:buFont typeface="Arial" panose="020B0604020202020204" pitchFamily="34" charset="0"/>
              <a:buChar char="◦"/>
            </a:pPr>
            <a:r>
              <a:rPr lang="sv-SE" dirty="0"/>
              <a:t>Nötkött</a:t>
            </a:r>
          </a:p>
          <a:p>
            <a:pPr marL="534988" indent="-285750">
              <a:buFont typeface="Arial" panose="020B0604020202020204" pitchFamily="34" charset="0"/>
              <a:buChar char="◦"/>
            </a:pPr>
            <a:r>
              <a:rPr lang="sv-SE" dirty="0"/>
              <a:t>Gris</a:t>
            </a:r>
          </a:p>
          <a:p>
            <a:pPr marL="534988" indent="-285750">
              <a:buFont typeface="Arial" panose="020B0604020202020204" pitchFamily="34" charset="0"/>
              <a:buChar char="◦"/>
            </a:pPr>
            <a:r>
              <a:rPr lang="sv-SE" dirty="0"/>
              <a:t>Lamm</a:t>
            </a:r>
          </a:p>
          <a:p>
            <a:pPr marL="534988" indent="-285750">
              <a:buFont typeface="Arial" panose="020B0604020202020204" pitchFamily="34" charset="0"/>
              <a:buChar char="◦"/>
            </a:pPr>
            <a:r>
              <a:rPr lang="sv-SE" dirty="0"/>
              <a:t>Fjäderfä</a:t>
            </a:r>
          </a:p>
          <a:p>
            <a:pPr marL="249238" indent="0">
              <a:buNone/>
            </a:pPr>
            <a:endParaRPr lang="sv-SE" dirty="0"/>
          </a:p>
          <a:p>
            <a:pPr marL="285750" indent="-285750"/>
            <a:r>
              <a:rPr lang="sv-SE" dirty="0"/>
              <a:t>Ekologisk produktion</a:t>
            </a:r>
          </a:p>
          <a:p>
            <a:endParaRPr lang="sv-SE" dirty="0"/>
          </a:p>
        </p:txBody>
      </p:sp>
    </p:spTree>
    <p:extLst>
      <p:ext uri="{BB962C8B-B14F-4D97-AF65-F5344CB8AC3E}">
        <p14:creationId xmlns:p14="http://schemas.microsoft.com/office/powerpoint/2010/main" val="3990503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5F1E7"/>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FF8327-2098-4F0F-AEA2-A2769EAF4A12}"/>
              </a:ext>
            </a:extLst>
          </p:cNvPr>
          <p:cNvSpPr>
            <a:spLocks noGrp="1"/>
          </p:cNvSpPr>
          <p:nvPr>
            <p:ph type="title"/>
          </p:nvPr>
        </p:nvSpPr>
        <p:spPr>
          <a:xfrm>
            <a:off x="800100" y="474665"/>
            <a:ext cx="9890398" cy="623765"/>
          </a:xfrm>
        </p:spPr>
        <p:txBody>
          <a:bodyPr>
            <a:normAutofit/>
          </a:bodyPr>
          <a:lstStyle/>
          <a:p>
            <a:r>
              <a:rPr lang="sv-SE" dirty="0"/>
              <a:t>Kor för mjölkproduktion och kalvuppfödning</a:t>
            </a:r>
          </a:p>
        </p:txBody>
      </p:sp>
      <p:sp>
        <p:nvSpPr>
          <p:cNvPr id="8" name="Platshållare för bildnummer 7">
            <a:extLst>
              <a:ext uri="{FF2B5EF4-FFF2-40B4-BE49-F238E27FC236}">
                <a16:creationId xmlns:a16="http://schemas.microsoft.com/office/drawing/2014/main" id="{0BCC3A30-6BBE-4BD7-9DAF-1A898F69B547}"/>
              </a:ext>
            </a:extLst>
          </p:cNvPr>
          <p:cNvSpPr>
            <a:spLocks noGrp="1"/>
          </p:cNvSpPr>
          <p:nvPr>
            <p:ph type="sldNum" sz="quarter" idx="12"/>
          </p:nvPr>
        </p:nvSpPr>
        <p:spPr/>
        <p:txBody>
          <a:bodyPr/>
          <a:lstStyle/>
          <a:p>
            <a:fld id="{65F77AD7-FA98-4CB2-84AA-7A4F4C714045}" type="slidenum">
              <a:rPr lang="sv-SE" smtClean="0"/>
              <a:t>15</a:t>
            </a:fld>
            <a:endParaRPr lang="sv-SE"/>
          </a:p>
        </p:txBody>
      </p:sp>
      <p:sp>
        <p:nvSpPr>
          <p:cNvPr id="3" name="Platshållare för text 2">
            <a:extLst>
              <a:ext uri="{FF2B5EF4-FFF2-40B4-BE49-F238E27FC236}">
                <a16:creationId xmlns:a16="http://schemas.microsoft.com/office/drawing/2014/main" id="{0A3A57D1-1E0F-4DE0-A181-ED6655E8F975}"/>
              </a:ext>
            </a:extLst>
          </p:cNvPr>
          <p:cNvSpPr>
            <a:spLocks noGrp="1"/>
          </p:cNvSpPr>
          <p:nvPr>
            <p:ph type="body" idx="1"/>
          </p:nvPr>
        </p:nvSpPr>
        <p:spPr>
          <a:xfrm>
            <a:off x="725488" y="1378683"/>
            <a:ext cx="5060156" cy="1762127"/>
          </a:xfrm>
        </p:spPr>
        <p:txBody>
          <a:bodyPr anchor="t">
            <a:noAutofit/>
          </a:bodyPr>
          <a:lstStyle/>
          <a:p>
            <a:pPr>
              <a:lnSpc>
                <a:spcPct val="110000"/>
              </a:lnSpc>
            </a:pPr>
            <a:r>
              <a:rPr lang="sv-SE" sz="1400" b="0" dirty="0"/>
              <a:t>I Sverige fanns 344 000 kor för mjölkproduktion år 2013, jämfört med 289 400 år 2024. Det är en nedgång med 16 %. Antalet har stadigt minskat under perioden.</a:t>
            </a:r>
          </a:p>
          <a:p>
            <a:pPr>
              <a:lnSpc>
                <a:spcPct val="110000"/>
              </a:lnSpc>
            </a:pPr>
            <a:r>
              <a:rPr lang="sv-SE" sz="1400" b="0" dirty="0"/>
              <a:t>Under samma period reducerades antalet företag med mjölkkor från 4 700 till 2 600 stycken. Det är nästan en halvering på elva år.</a:t>
            </a:r>
          </a:p>
        </p:txBody>
      </p:sp>
      <p:sp>
        <p:nvSpPr>
          <p:cNvPr id="13" name="Platshållare för text 2">
            <a:extLst>
              <a:ext uri="{FF2B5EF4-FFF2-40B4-BE49-F238E27FC236}">
                <a16:creationId xmlns:a16="http://schemas.microsoft.com/office/drawing/2014/main" id="{25695D7F-B83F-4B7E-862A-275E5905B18E}"/>
              </a:ext>
            </a:extLst>
          </p:cNvPr>
          <p:cNvSpPr txBox="1">
            <a:spLocks/>
          </p:cNvSpPr>
          <p:nvPr/>
        </p:nvSpPr>
        <p:spPr>
          <a:xfrm>
            <a:off x="6518862" y="1378683"/>
            <a:ext cx="4947650" cy="1941515"/>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10000"/>
              </a:lnSpc>
            </a:pPr>
            <a:r>
              <a:rPr lang="sv-SE" sz="1400" b="0" dirty="0"/>
              <a:t>I Sverige fanns 188 800 kor för uppfödning av kalvar år 2013, jämfört med 200 200 kor år 2024 . Det är en ökning med 6 %. </a:t>
            </a:r>
          </a:p>
          <a:p>
            <a:pPr>
              <a:lnSpc>
                <a:spcPct val="110000"/>
              </a:lnSpc>
            </a:pPr>
            <a:r>
              <a:rPr lang="sv-SE" sz="1400" b="0" dirty="0"/>
              <a:t>Under samma period minskade antalet företag med kor för uppfödning av kalvar med 14 %, från 11 100 till 9 500 stycken.  </a:t>
            </a:r>
          </a:p>
        </p:txBody>
      </p:sp>
      <p:graphicFrame>
        <p:nvGraphicFramePr>
          <p:cNvPr id="9" name="Platshållare för innehåll 8" descr="Linjediagram som visar att antalet kor har minskat mellan åren 2013- 2024">
            <a:extLst>
              <a:ext uri="{FF2B5EF4-FFF2-40B4-BE49-F238E27FC236}">
                <a16:creationId xmlns:a16="http://schemas.microsoft.com/office/drawing/2014/main" id="{20AAF408-5B2B-44DC-8475-E9D8846139BA}"/>
              </a:ext>
            </a:extLst>
          </p:cNvPr>
          <p:cNvGraphicFramePr>
            <a:graphicFrameLocks noGrp="1"/>
          </p:cNvGraphicFramePr>
          <p:nvPr>
            <p:ph sz="half" idx="2"/>
            <p:extLst>
              <p:ext uri="{D42A27DB-BD31-4B8C-83A1-F6EECF244321}">
                <p14:modId xmlns:p14="http://schemas.microsoft.com/office/powerpoint/2010/main" val="2189512662"/>
              </p:ext>
            </p:extLst>
          </p:nvPr>
        </p:nvGraphicFramePr>
        <p:xfrm>
          <a:off x="725488" y="3241675"/>
          <a:ext cx="5092700" cy="31416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Platshållare för innehåll 9" descr="Linjediagram som visar att antalet företag med kor minskat mellan åren 2013 och 2024.">
            <a:extLst>
              <a:ext uri="{FF2B5EF4-FFF2-40B4-BE49-F238E27FC236}">
                <a16:creationId xmlns:a16="http://schemas.microsoft.com/office/drawing/2014/main" id="{1DEF1BA2-580F-4733-99CA-B3935B1DC01D}"/>
              </a:ext>
            </a:extLst>
          </p:cNvPr>
          <p:cNvGraphicFramePr>
            <a:graphicFrameLocks noGrp="1"/>
          </p:cNvGraphicFramePr>
          <p:nvPr>
            <p:ph sz="quarter" idx="4"/>
            <p:extLst>
              <p:ext uri="{D42A27DB-BD31-4B8C-83A1-F6EECF244321}">
                <p14:modId xmlns:p14="http://schemas.microsoft.com/office/powerpoint/2010/main" val="1093818140"/>
              </p:ext>
            </p:extLst>
          </p:nvPr>
        </p:nvGraphicFramePr>
        <p:xfrm>
          <a:off x="6443663" y="3248025"/>
          <a:ext cx="4948237" cy="31416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5992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5F1E7"/>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15BDE63-72CB-47BE-AD68-62FA3E209161}"/>
              </a:ext>
            </a:extLst>
          </p:cNvPr>
          <p:cNvSpPr>
            <a:spLocks noGrp="1"/>
          </p:cNvSpPr>
          <p:nvPr>
            <p:ph type="title"/>
          </p:nvPr>
        </p:nvSpPr>
        <p:spPr>
          <a:xfrm>
            <a:off x="706281" y="1246455"/>
            <a:ext cx="4551420" cy="791895"/>
          </a:xfrm>
        </p:spPr>
        <p:txBody>
          <a:bodyPr anchor="t"/>
          <a:lstStyle/>
          <a:p>
            <a:r>
              <a:rPr lang="sv-SE" dirty="0"/>
              <a:t>Kor per företag</a:t>
            </a:r>
          </a:p>
        </p:txBody>
      </p:sp>
      <p:sp>
        <p:nvSpPr>
          <p:cNvPr id="6" name="Platshållare för bildnummer 5">
            <a:extLst>
              <a:ext uri="{FF2B5EF4-FFF2-40B4-BE49-F238E27FC236}">
                <a16:creationId xmlns:a16="http://schemas.microsoft.com/office/drawing/2014/main" id="{B9EA0EF8-B473-475A-BF9E-A260D46ED4ED}"/>
              </a:ext>
            </a:extLst>
          </p:cNvPr>
          <p:cNvSpPr>
            <a:spLocks noGrp="1"/>
          </p:cNvSpPr>
          <p:nvPr>
            <p:ph type="sldNum" sz="quarter" idx="12"/>
          </p:nvPr>
        </p:nvSpPr>
        <p:spPr/>
        <p:txBody>
          <a:bodyPr/>
          <a:lstStyle/>
          <a:p>
            <a:fld id="{65F77AD7-FA98-4CB2-84AA-7A4F4C714045}" type="slidenum">
              <a:rPr lang="sv-SE" smtClean="0"/>
              <a:t>16</a:t>
            </a:fld>
            <a:endParaRPr lang="sv-SE"/>
          </a:p>
        </p:txBody>
      </p:sp>
      <p:sp>
        <p:nvSpPr>
          <p:cNvPr id="3" name="Platshållare för text 2">
            <a:extLst>
              <a:ext uri="{FF2B5EF4-FFF2-40B4-BE49-F238E27FC236}">
                <a16:creationId xmlns:a16="http://schemas.microsoft.com/office/drawing/2014/main" id="{EDB205C7-5C29-4802-848C-15DF2F90C39A}"/>
              </a:ext>
            </a:extLst>
          </p:cNvPr>
          <p:cNvSpPr>
            <a:spLocks noGrp="1"/>
          </p:cNvSpPr>
          <p:nvPr>
            <p:ph type="body" sz="quarter" idx="13"/>
          </p:nvPr>
        </p:nvSpPr>
        <p:spPr>
          <a:xfrm>
            <a:off x="706282" y="2038350"/>
            <a:ext cx="5389718" cy="4400550"/>
          </a:xfrm>
        </p:spPr>
        <p:txBody>
          <a:bodyPr>
            <a:normAutofit fontScale="92500" lnSpcReduction="20000"/>
          </a:bodyPr>
          <a:lstStyle/>
          <a:p>
            <a:pPr>
              <a:lnSpc>
                <a:spcPct val="110000"/>
              </a:lnSpc>
            </a:pPr>
            <a:r>
              <a:rPr lang="sv-SE" sz="2000" dirty="0"/>
              <a:t>Storleken på besättningarna med mjölkkor har ökat varje år mellan 2013 och 2024. Det fanns 113 mjölkkor per företag år 2024 att jämföra med 74 mjölkkor år 2013.</a:t>
            </a:r>
          </a:p>
          <a:p>
            <a:pPr>
              <a:lnSpc>
                <a:spcPct val="110000"/>
              </a:lnSpc>
            </a:pPr>
            <a:r>
              <a:rPr lang="sv-SE" sz="2000" dirty="0"/>
              <a:t>Antalet kor för uppfödning av kalvar var 21 kor per företag år 2024 att jämföra med 17 kor år 2013. </a:t>
            </a:r>
          </a:p>
          <a:p>
            <a:pPr marL="0" indent="0">
              <a:lnSpc>
                <a:spcPct val="110000"/>
              </a:lnSpc>
              <a:buNone/>
            </a:pPr>
            <a:r>
              <a:rPr lang="sv-SE" sz="2000" dirty="0"/>
              <a:t>Företag med mjölkproduktion bedriver sin produktion mer storskaligt än företag med kor för uppfödning av kalvar. </a:t>
            </a:r>
          </a:p>
          <a:p>
            <a:pPr marL="0" indent="0">
              <a:lnSpc>
                <a:spcPct val="110000"/>
              </a:lnSpc>
              <a:buNone/>
            </a:pPr>
            <a:r>
              <a:rPr lang="sv-SE" sz="2000" dirty="0"/>
              <a:t>För kor för uppfödning av kalvar fanns en tredjedel av korna i besättningar med färre än 25 kor. De flesta mjölkkorna å andra sidan, 71 %, fanns i besättningar med fler än 100 kor.</a:t>
            </a:r>
            <a:endParaRPr lang="sv-SE" dirty="0"/>
          </a:p>
          <a:p>
            <a:endParaRPr lang="sv-SE" dirty="0"/>
          </a:p>
        </p:txBody>
      </p:sp>
      <p:graphicFrame>
        <p:nvGraphicFramePr>
          <p:cNvPr id="7" name="Platshållare för bild 6" descr="Stapeldiagram som visar att medelantalet kor per företag ökat från 74 år 2012 till 113 år 2024.">
            <a:extLst>
              <a:ext uri="{FF2B5EF4-FFF2-40B4-BE49-F238E27FC236}">
                <a16:creationId xmlns:a16="http://schemas.microsoft.com/office/drawing/2014/main" id="{0C8DF2FE-683E-439A-B270-7E0AD2790901}"/>
              </a:ext>
            </a:extLst>
          </p:cNvPr>
          <p:cNvGraphicFramePr>
            <a:graphicFrameLocks noGrp="1"/>
          </p:cNvGraphicFramePr>
          <p:nvPr>
            <p:ph type="pic" idx="1"/>
            <p:extLst>
              <p:ext uri="{D42A27DB-BD31-4B8C-83A1-F6EECF244321}">
                <p14:modId xmlns:p14="http://schemas.microsoft.com/office/powerpoint/2010/main" val="2030215199"/>
              </p:ext>
            </p:extLst>
          </p:nvPr>
        </p:nvGraphicFramePr>
        <p:xfrm>
          <a:off x="6379369" y="300037"/>
          <a:ext cx="5372100" cy="31527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Diagram 7" descr="Stapeldiagram som visar att medelbesättingen för kor för uppfödning av kalvar är stabil runt 0-21 kor per företag mellan 2017-2024">
            <a:extLst>
              <a:ext uri="{FF2B5EF4-FFF2-40B4-BE49-F238E27FC236}">
                <a16:creationId xmlns:a16="http://schemas.microsoft.com/office/drawing/2014/main" id="{D46B0F94-7C9A-401F-A6F6-71C6D69BE060}"/>
              </a:ext>
            </a:extLst>
          </p:cNvPr>
          <p:cNvGraphicFramePr>
            <a:graphicFrameLocks/>
          </p:cNvGraphicFramePr>
          <p:nvPr>
            <p:extLst>
              <p:ext uri="{D42A27DB-BD31-4B8C-83A1-F6EECF244321}">
                <p14:modId xmlns:p14="http://schemas.microsoft.com/office/powerpoint/2010/main" val="2249093587"/>
              </p:ext>
            </p:extLst>
          </p:nvPr>
        </p:nvGraphicFramePr>
        <p:xfrm>
          <a:off x="6522243" y="3673474"/>
          <a:ext cx="5229226" cy="304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5104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5F1E7"/>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15BDE63-72CB-47BE-AD68-62FA3E209161}"/>
              </a:ext>
            </a:extLst>
          </p:cNvPr>
          <p:cNvSpPr>
            <a:spLocks noGrp="1"/>
          </p:cNvSpPr>
          <p:nvPr>
            <p:ph type="title"/>
          </p:nvPr>
        </p:nvSpPr>
        <p:spPr>
          <a:xfrm>
            <a:off x="706281" y="1246455"/>
            <a:ext cx="4551420" cy="791895"/>
          </a:xfrm>
        </p:spPr>
        <p:txBody>
          <a:bodyPr anchor="t"/>
          <a:lstStyle/>
          <a:p>
            <a:r>
              <a:rPr lang="sv-SE" dirty="0"/>
              <a:t>Nötköttsproduktion</a:t>
            </a:r>
          </a:p>
        </p:txBody>
      </p:sp>
      <p:sp>
        <p:nvSpPr>
          <p:cNvPr id="6" name="Platshållare för bildnummer 5">
            <a:extLst>
              <a:ext uri="{FF2B5EF4-FFF2-40B4-BE49-F238E27FC236}">
                <a16:creationId xmlns:a16="http://schemas.microsoft.com/office/drawing/2014/main" id="{B9EA0EF8-B473-475A-BF9E-A260D46ED4ED}"/>
              </a:ext>
            </a:extLst>
          </p:cNvPr>
          <p:cNvSpPr>
            <a:spLocks noGrp="1"/>
          </p:cNvSpPr>
          <p:nvPr>
            <p:ph type="sldNum" sz="quarter" idx="12"/>
          </p:nvPr>
        </p:nvSpPr>
        <p:spPr/>
        <p:txBody>
          <a:bodyPr/>
          <a:lstStyle/>
          <a:p>
            <a:fld id="{65F77AD7-FA98-4CB2-84AA-7A4F4C714045}" type="slidenum">
              <a:rPr lang="sv-SE" smtClean="0"/>
              <a:t>17</a:t>
            </a:fld>
            <a:endParaRPr lang="sv-SE"/>
          </a:p>
        </p:txBody>
      </p:sp>
      <p:sp>
        <p:nvSpPr>
          <p:cNvPr id="3" name="Platshållare för text 2">
            <a:extLst>
              <a:ext uri="{FF2B5EF4-FFF2-40B4-BE49-F238E27FC236}">
                <a16:creationId xmlns:a16="http://schemas.microsoft.com/office/drawing/2014/main" id="{EDB205C7-5C29-4802-848C-15DF2F90C39A}"/>
              </a:ext>
            </a:extLst>
          </p:cNvPr>
          <p:cNvSpPr>
            <a:spLocks noGrp="1"/>
          </p:cNvSpPr>
          <p:nvPr>
            <p:ph type="body" sz="quarter" idx="13"/>
          </p:nvPr>
        </p:nvSpPr>
        <p:spPr>
          <a:xfrm>
            <a:off x="706282" y="1965324"/>
            <a:ext cx="5637368" cy="4400550"/>
          </a:xfrm>
        </p:spPr>
        <p:txBody>
          <a:bodyPr>
            <a:normAutofit fontScale="92500"/>
          </a:bodyPr>
          <a:lstStyle/>
          <a:p>
            <a:pPr marL="0" indent="0">
              <a:lnSpc>
                <a:spcPct val="110000"/>
              </a:lnSpc>
              <a:buNone/>
            </a:pPr>
            <a:r>
              <a:rPr lang="sv-SE" sz="1900" dirty="0"/>
              <a:t>I juni 2024 fanns det totalt 1,41 miljoner nötkreatur i Sverige. Det totala antalet nötkreatur i landet minskade med 86 000 djur under perioden 2013 –2024.</a:t>
            </a:r>
          </a:p>
          <a:p>
            <a:pPr marL="0" indent="0">
              <a:lnSpc>
                <a:spcPct val="110000"/>
              </a:lnSpc>
              <a:buNone/>
            </a:pPr>
            <a:r>
              <a:rPr lang="sv-SE" sz="1900" dirty="0"/>
              <a:t>Antalet företag med nötkreatur minskade under samma period med 26 %, från 19 000 företag till 14 100 företag.</a:t>
            </a:r>
          </a:p>
          <a:p>
            <a:pPr marL="0" indent="0">
              <a:lnSpc>
                <a:spcPct val="110000"/>
              </a:lnSpc>
              <a:buNone/>
            </a:pPr>
            <a:r>
              <a:rPr lang="sv-SE" sz="1900" dirty="0"/>
              <a:t>I begreppet nötkreatur ingår såväl moderdjur (kor) som kalvar, ungdjur och tjurar. De flesta nötkreaturen, 920 700, fanns i den senare gruppen.</a:t>
            </a:r>
          </a:p>
          <a:p>
            <a:pPr marL="0" indent="0">
              <a:lnSpc>
                <a:spcPct val="110000"/>
              </a:lnSpc>
              <a:buNone/>
            </a:pPr>
            <a:r>
              <a:rPr lang="sv-SE" sz="1900" dirty="0"/>
              <a:t>Antalet företag utan moderdjur är färre; endast 2 000 företag finns i denna grupp. De flesta nötkreaturen finns alltså på företag med moderdjur.</a:t>
            </a:r>
            <a:endParaRPr lang="sv-SE" dirty="0"/>
          </a:p>
          <a:p>
            <a:endParaRPr lang="sv-SE" dirty="0"/>
          </a:p>
        </p:txBody>
      </p:sp>
      <p:graphicFrame>
        <p:nvGraphicFramePr>
          <p:cNvPr id="9" name="Platshållare för bild 8" descr="Stapeldiagram som visar antalet nötkreatur 2013-2024">
            <a:extLst>
              <a:ext uri="{FF2B5EF4-FFF2-40B4-BE49-F238E27FC236}">
                <a16:creationId xmlns:a16="http://schemas.microsoft.com/office/drawing/2014/main" id="{3FC4E9E6-2985-43E1-B90D-760FF4FB69CC}"/>
              </a:ext>
            </a:extLst>
          </p:cNvPr>
          <p:cNvGraphicFramePr>
            <a:graphicFrameLocks noGrp="1"/>
          </p:cNvGraphicFramePr>
          <p:nvPr>
            <p:ph type="pic" idx="1"/>
            <p:extLst>
              <p:ext uri="{D42A27DB-BD31-4B8C-83A1-F6EECF244321}">
                <p14:modId xmlns:p14="http://schemas.microsoft.com/office/powerpoint/2010/main" val="1166190504"/>
              </p:ext>
            </p:extLst>
          </p:nvPr>
        </p:nvGraphicFramePr>
        <p:xfrm>
          <a:off x="6522243" y="762000"/>
          <a:ext cx="5229226" cy="2667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Diagram 10" descr="Stapeldiagram som visar antalet företag med nötkreatur 2013-2024">
            <a:extLst>
              <a:ext uri="{FF2B5EF4-FFF2-40B4-BE49-F238E27FC236}">
                <a16:creationId xmlns:a16="http://schemas.microsoft.com/office/drawing/2014/main" id="{83444B26-52A2-4BB5-8FE9-8D7E1E1BE5ED}"/>
              </a:ext>
            </a:extLst>
          </p:cNvPr>
          <p:cNvGraphicFramePr>
            <a:graphicFrameLocks/>
          </p:cNvGraphicFramePr>
          <p:nvPr>
            <p:extLst>
              <p:ext uri="{D42A27DB-BD31-4B8C-83A1-F6EECF244321}">
                <p14:modId xmlns:p14="http://schemas.microsoft.com/office/powerpoint/2010/main" val="1009010261"/>
              </p:ext>
            </p:extLst>
          </p:nvPr>
        </p:nvGraphicFramePr>
        <p:xfrm>
          <a:off x="6522243" y="3673474"/>
          <a:ext cx="5176838" cy="2857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174064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5F1E7"/>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FF8327-2098-4F0F-AEA2-A2769EAF4A12}"/>
              </a:ext>
            </a:extLst>
          </p:cNvPr>
          <p:cNvSpPr>
            <a:spLocks noGrp="1"/>
          </p:cNvSpPr>
          <p:nvPr>
            <p:ph type="title"/>
          </p:nvPr>
        </p:nvSpPr>
        <p:spPr>
          <a:xfrm>
            <a:off x="800101" y="474666"/>
            <a:ext cx="9322188" cy="631102"/>
          </a:xfrm>
        </p:spPr>
        <p:txBody>
          <a:bodyPr>
            <a:normAutofit fontScale="90000"/>
          </a:bodyPr>
          <a:lstStyle/>
          <a:p>
            <a:r>
              <a:rPr lang="sv-SE" sz="3100" dirty="0"/>
              <a:t>Nötköttsproduktion </a:t>
            </a:r>
            <a:r>
              <a:rPr lang="sv-SE" sz="3200" b="0" dirty="0"/>
              <a:t>−</a:t>
            </a:r>
            <a:r>
              <a:rPr lang="sv-SE" sz="3100" dirty="0"/>
              <a:t> Slakt och produktionsvärde</a:t>
            </a:r>
          </a:p>
        </p:txBody>
      </p:sp>
      <p:sp>
        <p:nvSpPr>
          <p:cNvPr id="8" name="Platshållare för bildnummer 7">
            <a:extLst>
              <a:ext uri="{FF2B5EF4-FFF2-40B4-BE49-F238E27FC236}">
                <a16:creationId xmlns:a16="http://schemas.microsoft.com/office/drawing/2014/main" id="{0BCC3A30-6BBE-4BD7-9DAF-1A898F69B547}"/>
              </a:ext>
            </a:extLst>
          </p:cNvPr>
          <p:cNvSpPr>
            <a:spLocks noGrp="1"/>
          </p:cNvSpPr>
          <p:nvPr>
            <p:ph type="sldNum" sz="quarter" idx="12"/>
          </p:nvPr>
        </p:nvSpPr>
        <p:spPr/>
        <p:txBody>
          <a:bodyPr/>
          <a:lstStyle/>
          <a:p>
            <a:fld id="{65F77AD7-FA98-4CB2-84AA-7A4F4C714045}" type="slidenum">
              <a:rPr lang="sv-SE" smtClean="0"/>
              <a:t>18</a:t>
            </a:fld>
            <a:endParaRPr lang="sv-SE"/>
          </a:p>
        </p:txBody>
      </p:sp>
      <p:sp>
        <p:nvSpPr>
          <p:cNvPr id="14" name="Platshållare för text 2">
            <a:extLst>
              <a:ext uri="{FF2B5EF4-FFF2-40B4-BE49-F238E27FC236}">
                <a16:creationId xmlns:a16="http://schemas.microsoft.com/office/drawing/2014/main" id="{0ACF8DF8-ED55-4774-98BB-372E1CD6DBF9}"/>
              </a:ext>
            </a:extLst>
          </p:cNvPr>
          <p:cNvSpPr txBox="1">
            <a:spLocks/>
          </p:cNvSpPr>
          <p:nvPr/>
        </p:nvSpPr>
        <p:spPr>
          <a:xfrm>
            <a:off x="800101" y="1473194"/>
            <a:ext cx="5315198" cy="5029202"/>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sv-SE" sz="2000" dirty="0"/>
              <a:t>År 2024 slaktades 424 800 nötkreatur i Sverige. Det är en ökning med 2 % jämfört med 2013. Den slaktade kvantiteten var 139 500 ton år 2024, en ökning med 11 % sedan 2013. Det innebär att en större andel tyngre djur slaktades år 2024 jämfört med år 2013.</a:t>
            </a:r>
          </a:p>
          <a:p>
            <a:pPr marL="0" indent="0">
              <a:lnSpc>
                <a:spcPct val="120000"/>
              </a:lnSpc>
              <a:buNone/>
            </a:pPr>
            <a:r>
              <a:rPr lang="sv-SE" sz="2000" dirty="0"/>
              <a:t>Under 2024 kom 45 800 ton av det slaktade nötköttet från djur vid företag med mjölkkor. Ungefär 68 500 ton kom från företag med kor för kalvproduktion. Ytterligare     25 200 ton nötkött kom från företag som inte hade några moderdjur utan köpt in ungdjur för uppfödning.</a:t>
            </a:r>
          </a:p>
          <a:p>
            <a:pPr marL="0" indent="0">
              <a:lnSpc>
                <a:spcPct val="120000"/>
              </a:lnSpc>
              <a:buNone/>
            </a:pPr>
            <a:r>
              <a:rPr lang="sv-SE" sz="2000" dirty="0"/>
              <a:t>Produktionsvärdet för nötkreatursslakten, alltså det totala värdet som fås när mängden kött multipliceras med priset, har ökat stadigt sedan 2013. År 2024 uppgick värdet till 7,7 miljarder kronor, vilket motsvarar en ökning med 61 % jämfört med 2013</a:t>
            </a:r>
          </a:p>
          <a:p>
            <a:pPr marL="0" indent="0">
              <a:lnSpc>
                <a:spcPct val="120000"/>
              </a:lnSpc>
              <a:buNone/>
            </a:pPr>
            <a:r>
              <a:rPr lang="sv-SE" sz="2000" dirty="0"/>
              <a:t>Under perioden 2022 − 2024 kan ökningen främst förklaras av att priserna har ökat.</a:t>
            </a:r>
          </a:p>
          <a:p>
            <a:endParaRPr lang="sv-SE" dirty="0"/>
          </a:p>
        </p:txBody>
      </p:sp>
      <p:graphicFrame>
        <p:nvGraphicFramePr>
          <p:cNvPr id="17" name="Platshållare för innehåll 16" descr="Linjediagram som visar Antal slaktade nötkreatur och slaktad kvantitet i Sverige, 2013 − 2024&#10;">
            <a:extLst>
              <a:ext uri="{FF2B5EF4-FFF2-40B4-BE49-F238E27FC236}">
                <a16:creationId xmlns:a16="http://schemas.microsoft.com/office/drawing/2014/main" id="{8C9A8FFC-4B2C-47B1-8733-4FAEB8CAC96E}"/>
              </a:ext>
            </a:extLst>
          </p:cNvPr>
          <p:cNvGraphicFramePr>
            <a:graphicFrameLocks noGrp="1"/>
          </p:cNvGraphicFramePr>
          <p:nvPr>
            <p:ph sz="quarter" idx="4"/>
            <p:extLst>
              <p:ext uri="{D42A27DB-BD31-4B8C-83A1-F6EECF244321}">
                <p14:modId xmlns:p14="http://schemas.microsoft.com/office/powerpoint/2010/main" val="1012129643"/>
              </p:ext>
            </p:extLst>
          </p:nvPr>
        </p:nvGraphicFramePr>
        <p:xfrm>
          <a:off x="6381743" y="1190624"/>
          <a:ext cx="4839239" cy="27123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latshållare för innehåll 17" descr="Linjediagram som visar Produktionsvärde (i miljoner SEK) av nötkreatur i Sverige, 2013 − 2024 &#10;">
            <a:extLst>
              <a:ext uri="{FF2B5EF4-FFF2-40B4-BE49-F238E27FC236}">
                <a16:creationId xmlns:a16="http://schemas.microsoft.com/office/drawing/2014/main" id="{FB4B3F29-E87A-46C9-ABDD-9BE200640475}"/>
              </a:ext>
            </a:extLst>
          </p:cNvPr>
          <p:cNvGraphicFramePr>
            <a:graphicFrameLocks noGrp="1"/>
          </p:cNvGraphicFramePr>
          <p:nvPr>
            <p:ph sz="half" idx="2"/>
            <p:extLst>
              <p:ext uri="{D42A27DB-BD31-4B8C-83A1-F6EECF244321}">
                <p14:modId xmlns:p14="http://schemas.microsoft.com/office/powerpoint/2010/main" val="1235745450"/>
              </p:ext>
            </p:extLst>
          </p:nvPr>
        </p:nvGraphicFramePr>
        <p:xfrm>
          <a:off x="6381742" y="3987795"/>
          <a:ext cx="4839239" cy="262818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2062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5F1E7"/>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15BDE63-72CB-47BE-AD68-62FA3E209161}"/>
              </a:ext>
            </a:extLst>
          </p:cNvPr>
          <p:cNvSpPr>
            <a:spLocks noGrp="1"/>
          </p:cNvSpPr>
          <p:nvPr>
            <p:ph type="title"/>
          </p:nvPr>
        </p:nvSpPr>
        <p:spPr>
          <a:xfrm>
            <a:off x="706281" y="1246455"/>
            <a:ext cx="4551420" cy="791895"/>
          </a:xfrm>
        </p:spPr>
        <p:txBody>
          <a:bodyPr anchor="t"/>
          <a:lstStyle/>
          <a:p>
            <a:r>
              <a:rPr lang="sv-SE" dirty="0"/>
              <a:t>Mejeriproduktion</a:t>
            </a:r>
          </a:p>
        </p:txBody>
      </p:sp>
      <p:sp>
        <p:nvSpPr>
          <p:cNvPr id="6" name="Platshållare för bildnummer 5">
            <a:extLst>
              <a:ext uri="{FF2B5EF4-FFF2-40B4-BE49-F238E27FC236}">
                <a16:creationId xmlns:a16="http://schemas.microsoft.com/office/drawing/2014/main" id="{B9EA0EF8-B473-475A-BF9E-A260D46ED4ED}"/>
              </a:ext>
            </a:extLst>
          </p:cNvPr>
          <p:cNvSpPr>
            <a:spLocks noGrp="1"/>
          </p:cNvSpPr>
          <p:nvPr>
            <p:ph type="sldNum" sz="quarter" idx="12"/>
          </p:nvPr>
        </p:nvSpPr>
        <p:spPr/>
        <p:txBody>
          <a:bodyPr/>
          <a:lstStyle/>
          <a:p>
            <a:fld id="{65F77AD7-FA98-4CB2-84AA-7A4F4C714045}" type="slidenum">
              <a:rPr lang="sv-SE" smtClean="0"/>
              <a:t>19</a:t>
            </a:fld>
            <a:endParaRPr lang="sv-SE"/>
          </a:p>
        </p:txBody>
      </p:sp>
      <p:sp>
        <p:nvSpPr>
          <p:cNvPr id="3" name="Platshållare för text 2">
            <a:extLst>
              <a:ext uri="{FF2B5EF4-FFF2-40B4-BE49-F238E27FC236}">
                <a16:creationId xmlns:a16="http://schemas.microsoft.com/office/drawing/2014/main" id="{EDB205C7-5C29-4802-848C-15DF2F90C39A}"/>
              </a:ext>
            </a:extLst>
          </p:cNvPr>
          <p:cNvSpPr>
            <a:spLocks noGrp="1"/>
          </p:cNvSpPr>
          <p:nvPr>
            <p:ph type="body" sz="quarter" idx="13"/>
          </p:nvPr>
        </p:nvSpPr>
        <p:spPr>
          <a:xfrm>
            <a:off x="706282" y="1965324"/>
            <a:ext cx="5637368" cy="4400550"/>
          </a:xfrm>
        </p:spPr>
        <p:txBody>
          <a:bodyPr>
            <a:normAutofit fontScale="85000" lnSpcReduction="20000"/>
          </a:bodyPr>
          <a:lstStyle/>
          <a:p>
            <a:pPr marL="0" indent="0">
              <a:lnSpc>
                <a:spcPct val="110000"/>
              </a:lnSpc>
              <a:buNone/>
            </a:pPr>
            <a:r>
              <a:rPr lang="sv-SE" sz="1900" dirty="0"/>
              <a:t>Kvantiteten av invägd mjölk har minskat med 2 % under perioden 2013 − 2024. Procentuellt sett har mängden invägd mjölk inte minskat lika mycket som antalet kor. Produktionen av mjölk per ko har alltså ökat. </a:t>
            </a:r>
          </a:p>
          <a:p>
            <a:pPr marL="0" indent="0">
              <a:lnSpc>
                <a:spcPct val="110000"/>
              </a:lnSpc>
              <a:buNone/>
            </a:pPr>
            <a:r>
              <a:rPr lang="sv-SE" sz="1900" dirty="0"/>
              <a:t>Mjölkens produktionsvärde uppgick år 2024 preliminärt till 15,5 miljarder kronor, vilket är en ökning med </a:t>
            </a:r>
            <a:br>
              <a:rPr lang="sv-SE" sz="1900" dirty="0"/>
            </a:br>
            <a:r>
              <a:rPr lang="sv-SE" sz="1900" dirty="0"/>
              <a:t>50 % sedan 2013. </a:t>
            </a:r>
          </a:p>
          <a:p>
            <a:pPr marL="0" indent="0">
              <a:lnSpc>
                <a:spcPct val="110000"/>
              </a:lnSpc>
              <a:buNone/>
            </a:pPr>
            <a:r>
              <a:rPr lang="sv-SE" sz="1900" dirty="0"/>
              <a:t>Som synes i diagrammen har kvantiteten invägd mjölk varit relativt stabil de senaste elva åren medan produktionsvärdet har varierat betydligt mer. </a:t>
            </a:r>
          </a:p>
          <a:p>
            <a:pPr marL="0" indent="0">
              <a:lnSpc>
                <a:spcPct val="110000"/>
              </a:lnSpc>
              <a:buNone/>
            </a:pPr>
            <a:r>
              <a:rPr lang="sv-SE" sz="1900" dirty="0"/>
              <a:t>Fluktuationen i produktionsvärdet beror alltså främst på variationer i avräkningspriset för mjölken. Åren 2015 och 2016 var avräkningspriset för mjölk lågt. </a:t>
            </a:r>
          </a:p>
          <a:p>
            <a:pPr marL="0" indent="0">
              <a:lnSpc>
                <a:spcPct val="110000"/>
              </a:lnSpc>
              <a:buNone/>
            </a:pPr>
            <a:r>
              <a:rPr lang="sv-SE" sz="1900" dirty="0"/>
              <a:t>Mellan åren 2021 och 2022 minskade kvantiteten marginellt medan produktionsvärdet ökade med 3 900 miljoner kronor (33%), eftersom priset steg. Efter en nedgång år 2023 har priset återigen ökat under år 2024.</a:t>
            </a:r>
            <a:endParaRPr lang="sv-SE" dirty="0"/>
          </a:p>
        </p:txBody>
      </p:sp>
      <p:graphicFrame>
        <p:nvGraphicFramePr>
          <p:cNvPr id="10" name="Platshållare för bild 9" descr="STapeldiagram som visar Kvantitet invägd mjölk, 1 000 ton 2013-2024&#10;">
            <a:extLst>
              <a:ext uri="{FF2B5EF4-FFF2-40B4-BE49-F238E27FC236}">
                <a16:creationId xmlns:a16="http://schemas.microsoft.com/office/drawing/2014/main" id="{2C5DBF6C-485F-4702-8163-39568FADACF9}"/>
              </a:ext>
            </a:extLst>
          </p:cNvPr>
          <p:cNvGraphicFramePr>
            <a:graphicFrameLocks noGrp="1"/>
          </p:cNvGraphicFramePr>
          <p:nvPr>
            <p:ph type="pic" idx="1"/>
            <p:extLst>
              <p:ext uri="{D42A27DB-BD31-4B8C-83A1-F6EECF244321}">
                <p14:modId xmlns:p14="http://schemas.microsoft.com/office/powerpoint/2010/main" val="4009921636"/>
              </p:ext>
            </p:extLst>
          </p:nvPr>
        </p:nvGraphicFramePr>
        <p:xfrm>
          <a:off x="6521450" y="762001"/>
          <a:ext cx="5230813" cy="2667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Diagram 11" descr="Stapeldiagram som visar produktionsvärdet för mjölk 2013- 2024">
            <a:extLst>
              <a:ext uri="{FF2B5EF4-FFF2-40B4-BE49-F238E27FC236}">
                <a16:creationId xmlns:a16="http://schemas.microsoft.com/office/drawing/2014/main" id="{E6FFF8CD-2073-4D5A-A37C-E2FF131106BA}"/>
              </a:ext>
            </a:extLst>
          </p:cNvPr>
          <p:cNvGraphicFramePr>
            <a:graphicFrameLocks/>
          </p:cNvGraphicFramePr>
          <p:nvPr>
            <p:extLst>
              <p:ext uri="{D42A27DB-BD31-4B8C-83A1-F6EECF244321}">
                <p14:modId xmlns:p14="http://schemas.microsoft.com/office/powerpoint/2010/main" val="3203395457"/>
              </p:ext>
            </p:extLst>
          </p:nvPr>
        </p:nvGraphicFramePr>
        <p:xfrm>
          <a:off x="6520656" y="3776663"/>
          <a:ext cx="5230813" cy="26669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91004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F282E093-ECEC-4B32-BF12-2CCDEF824BB9}"/>
              </a:ext>
            </a:extLst>
          </p:cNvPr>
          <p:cNvSpPr>
            <a:spLocks noGrp="1"/>
          </p:cNvSpPr>
          <p:nvPr>
            <p:ph type="sldNum" sz="quarter" idx="12"/>
          </p:nvPr>
        </p:nvSpPr>
        <p:spPr/>
        <p:txBody>
          <a:bodyPr/>
          <a:lstStyle/>
          <a:p>
            <a:fld id="{65F77AD7-FA98-4CB2-84AA-7A4F4C714045}" type="slidenum">
              <a:rPr lang="sv-SE" smtClean="0"/>
              <a:t>2</a:t>
            </a:fld>
            <a:endParaRPr lang="sv-SE"/>
          </a:p>
        </p:txBody>
      </p:sp>
      <p:sp>
        <p:nvSpPr>
          <p:cNvPr id="2" name="Rubrik 1">
            <a:extLst>
              <a:ext uri="{FF2B5EF4-FFF2-40B4-BE49-F238E27FC236}">
                <a16:creationId xmlns:a16="http://schemas.microsoft.com/office/drawing/2014/main" id="{9F26EDE6-5588-4EBC-B0EA-72426D1ACE31}"/>
              </a:ext>
            </a:extLst>
          </p:cNvPr>
          <p:cNvSpPr>
            <a:spLocks noGrp="1"/>
          </p:cNvSpPr>
          <p:nvPr>
            <p:ph type="title"/>
          </p:nvPr>
        </p:nvSpPr>
        <p:spPr>
          <a:xfrm>
            <a:off x="1181096" y="481135"/>
            <a:ext cx="9045967" cy="1196974"/>
          </a:xfrm>
        </p:spPr>
        <p:txBody>
          <a:bodyPr anchor="t"/>
          <a:lstStyle/>
          <a:p>
            <a:r>
              <a:rPr lang="sv-SE" dirty="0"/>
              <a:t>Företag, företagare och areal </a:t>
            </a:r>
          </a:p>
        </p:txBody>
      </p:sp>
      <p:sp>
        <p:nvSpPr>
          <p:cNvPr id="3" name="Platshållare för innehåll 2">
            <a:extLst>
              <a:ext uri="{FF2B5EF4-FFF2-40B4-BE49-F238E27FC236}">
                <a16:creationId xmlns:a16="http://schemas.microsoft.com/office/drawing/2014/main" id="{14AE0E98-7C14-4793-B43D-DFE1CD29928E}"/>
              </a:ext>
            </a:extLst>
          </p:cNvPr>
          <p:cNvSpPr>
            <a:spLocks noGrp="1"/>
          </p:cNvSpPr>
          <p:nvPr>
            <p:ph idx="1"/>
          </p:nvPr>
        </p:nvSpPr>
        <p:spPr/>
        <p:txBody>
          <a:bodyPr>
            <a:normAutofit lnSpcReduction="10000"/>
          </a:bodyPr>
          <a:lstStyle/>
          <a:p>
            <a:pPr marL="285750" indent="-285750"/>
            <a:r>
              <a:rPr lang="sv-SE" dirty="0"/>
              <a:t>Mark </a:t>
            </a:r>
          </a:p>
          <a:p>
            <a:pPr marL="534988" indent="-285750">
              <a:buFont typeface="Arial" panose="020B0604020202020204" pitchFamily="34" charset="0"/>
              <a:buChar char="◦"/>
            </a:pPr>
            <a:r>
              <a:rPr lang="sv-SE" dirty="0"/>
              <a:t>Jordbruksmark</a:t>
            </a:r>
          </a:p>
          <a:p>
            <a:pPr marL="534988" indent="-285750">
              <a:buFont typeface="Arial" panose="020B0604020202020204" pitchFamily="34" charset="0"/>
              <a:buChar char="◦"/>
            </a:pPr>
            <a:r>
              <a:rPr lang="sv-SE" dirty="0"/>
              <a:t>Åkermark</a:t>
            </a:r>
          </a:p>
          <a:p>
            <a:pPr marL="285750" indent="-285750"/>
            <a:endParaRPr lang="sv-SE" dirty="0"/>
          </a:p>
          <a:p>
            <a:pPr marL="285750" indent="-285750"/>
            <a:r>
              <a:rPr lang="sv-SE" dirty="0"/>
              <a:t>Jordbruksföretag</a:t>
            </a:r>
          </a:p>
          <a:p>
            <a:pPr marL="534988" indent="-285750">
              <a:buFont typeface="Arial" panose="020B0604020202020204" pitchFamily="34" charset="0"/>
              <a:buChar char="◦"/>
            </a:pPr>
            <a:r>
              <a:rPr lang="sv-SE" dirty="0"/>
              <a:t>Antal jordbruksföretag</a:t>
            </a:r>
          </a:p>
          <a:p>
            <a:pPr marL="534988" indent="-285750">
              <a:buFont typeface="Arial" panose="020B0604020202020204" pitchFamily="34" charset="0"/>
              <a:buChar char="◦"/>
            </a:pPr>
            <a:r>
              <a:rPr lang="sv-SE" dirty="0"/>
              <a:t>Jordbruksföretag per storleksgrupp</a:t>
            </a:r>
          </a:p>
          <a:p>
            <a:pPr marL="249238" indent="0">
              <a:buNone/>
            </a:pPr>
            <a:endParaRPr lang="sv-SE" dirty="0"/>
          </a:p>
          <a:p>
            <a:pPr marL="285750" indent="-285750"/>
            <a:r>
              <a:rPr lang="sv-SE" dirty="0"/>
              <a:t>Jordbruksföretagare</a:t>
            </a:r>
          </a:p>
          <a:p>
            <a:pPr marL="534988" indent="-285750">
              <a:buFont typeface="Arial" panose="020B0604020202020204" pitchFamily="34" charset="0"/>
              <a:buChar char="◦"/>
            </a:pPr>
            <a:r>
              <a:rPr lang="sv-SE" dirty="0"/>
              <a:t>Fördelning av jordbruksföretagare</a:t>
            </a:r>
          </a:p>
          <a:p>
            <a:endParaRPr lang="sv-SE" dirty="0"/>
          </a:p>
        </p:txBody>
      </p:sp>
    </p:spTree>
    <p:extLst>
      <p:ext uri="{BB962C8B-B14F-4D97-AF65-F5344CB8AC3E}">
        <p14:creationId xmlns:p14="http://schemas.microsoft.com/office/powerpoint/2010/main" val="2810891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5F1E7"/>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15BDE63-72CB-47BE-AD68-62FA3E209161}"/>
              </a:ext>
            </a:extLst>
          </p:cNvPr>
          <p:cNvSpPr>
            <a:spLocks noGrp="1"/>
          </p:cNvSpPr>
          <p:nvPr>
            <p:ph type="title"/>
          </p:nvPr>
        </p:nvSpPr>
        <p:spPr>
          <a:xfrm>
            <a:off x="707076" y="1329666"/>
            <a:ext cx="4964270" cy="991920"/>
          </a:xfrm>
        </p:spPr>
        <p:txBody>
          <a:bodyPr anchor="t">
            <a:normAutofit fontScale="90000"/>
          </a:bodyPr>
          <a:lstStyle/>
          <a:p>
            <a:r>
              <a:rPr lang="sv-SE" dirty="0"/>
              <a:t>Produktion av griskött</a:t>
            </a:r>
            <a:br>
              <a:rPr lang="sv-SE" dirty="0"/>
            </a:br>
            <a:r>
              <a:rPr lang="sv-SE" sz="2200" dirty="0"/>
              <a:t>Antal grisar och företag</a:t>
            </a:r>
          </a:p>
        </p:txBody>
      </p:sp>
      <p:sp>
        <p:nvSpPr>
          <p:cNvPr id="6" name="Platshållare för bildnummer 5">
            <a:extLst>
              <a:ext uri="{FF2B5EF4-FFF2-40B4-BE49-F238E27FC236}">
                <a16:creationId xmlns:a16="http://schemas.microsoft.com/office/drawing/2014/main" id="{B9EA0EF8-B473-475A-BF9E-A260D46ED4ED}"/>
              </a:ext>
            </a:extLst>
          </p:cNvPr>
          <p:cNvSpPr>
            <a:spLocks noGrp="1"/>
          </p:cNvSpPr>
          <p:nvPr>
            <p:ph type="sldNum" sz="quarter" idx="12"/>
          </p:nvPr>
        </p:nvSpPr>
        <p:spPr/>
        <p:txBody>
          <a:bodyPr/>
          <a:lstStyle/>
          <a:p>
            <a:fld id="{65F77AD7-FA98-4CB2-84AA-7A4F4C714045}" type="slidenum">
              <a:rPr lang="sv-SE" smtClean="0"/>
              <a:t>20</a:t>
            </a:fld>
            <a:endParaRPr lang="sv-SE"/>
          </a:p>
        </p:txBody>
      </p:sp>
      <p:sp>
        <p:nvSpPr>
          <p:cNvPr id="3" name="Platshållare för text 2">
            <a:extLst>
              <a:ext uri="{FF2B5EF4-FFF2-40B4-BE49-F238E27FC236}">
                <a16:creationId xmlns:a16="http://schemas.microsoft.com/office/drawing/2014/main" id="{EDB205C7-5C29-4802-848C-15DF2F90C39A}"/>
              </a:ext>
            </a:extLst>
          </p:cNvPr>
          <p:cNvSpPr>
            <a:spLocks noGrp="1"/>
          </p:cNvSpPr>
          <p:nvPr>
            <p:ph type="body" sz="quarter" idx="13"/>
          </p:nvPr>
        </p:nvSpPr>
        <p:spPr>
          <a:xfrm>
            <a:off x="706281" y="2419350"/>
            <a:ext cx="5637368" cy="3533776"/>
          </a:xfrm>
        </p:spPr>
        <p:txBody>
          <a:bodyPr>
            <a:normAutofit/>
          </a:bodyPr>
          <a:lstStyle/>
          <a:p>
            <a:pPr marL="0" indent="0">
              <a:lnSpc>
                <a:spcPct val="110000"/>
              </a:lnSpc>
              <a:buNone/>
            </a:pPr>
            <a:r>
              <a:rPr lang="sv-SE" sz="1900" dirty="0"/>
              <a:t>I juni 2024 fanns det totalt 1,3 miljoner grisar i Sverige och 1 180 företag med grisar. 64 % av alla grisar var slaktgrisar och 76 % av alla företag med grisar hade slaktgrisar. </a:t>
            </a:r>
          </a:p>
          <a:p>
            <a:pPr marL="0" indent="0">
              <a:lnSpc>
                <a:spcPct val="110000"/>
              </a:lnSpc>
              <a:buNone/>
            </a:pPr>
            <a:r>
              <a:rPr lang="sv-SE" sz="1900" dirty="0"/>
              <a:t>Det totala antalet grisar i Sverige har minskat med 4 % under perioden 2013 − 2024. Antalet slaktgrisar däremot har ökat med 2 %. Antalet företag med grisar har under samma period minskat med 8 %.</a:t>
            </a:r>
          </a:p>
        </p:txBody>
      </p:sp>
      <p:graphicFrame>
        <p:nvGraphicFramePr>
          <p:cNvPr id="9" name="Platshållare för bild 8" descr="Stapeldiagram som visar antal grisar 2013-2024">
            <a:extLst>
              <a:ext uri="{FF2B5EF4-FFF2-40B4-BE49-F238E27FC236}">
                <a16:creationId xmlns:a16="http://schemas.microsoft.com/office/drawing/2014/main" id="{3417ADFB-4418-477E-B925-8ABD71AA32CB}"/>
              </a:ext>
            </a:extLst>
          </p:cNvPr>
          <p:cNvGraphicFramePr>
            <a:graphicFrameLocks noGrp="1"/>
          </p:cNvGraphicFramePr>
          <p:nvPr>
            <p:ph type="pic" idx="1"/>
            <p:extLst>
              <p:ext uri="{D42A27DB-BD31-4B8C-83A1-F6EECF244321}">
                <p14:modId xmlns:p14="http://schemas.microsoft.com/office/powerpoint/2010/main" val="2027936854"/>
              </p:ext>
            </p:extLst>
          </p:nvPr>
        </p:nvGraphicFramePr>
        <p:xfrm>
          <a:off x="6520655" y="492127"/>
          <a:ext cx="5230813" cy="26669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Diagram 10" descr="Stapeldiagram som visar Antal företag med slaktsvin,&#10;2013 − 2024&#10;">
            <a:extLst>
              <a:ext uri="{FF2B5EF4-FFF2-40B4-BE49-F238E27FC236}">
                <a16:creationId xmlns:a16="http://schemas.microsoft.com/office/drawing/2014/main" id="{05BDAFCD-684C-4F87-9064-35E734137BED}"/>
              </a:ext>
            </a:extLst>
          </p:cNvPr>
          <p:cNvGraphicFramePr>
            <a:graphicFrameLocks/>
          </p:cNvGraphicFramePr>
          <p:nvPr>
            <p:extLst>
              <p:ext uri="{D42A27DB-BD31-4B8C-83A1-F6EECF244321}">
                <p14:modId xmlns:p14="http://schemas.microsoft.com/office/powerpoint/2010/main" val="3999910378"/>
              </p:ext>
            </p:extLst>
          </p:nvPr>
        </p:nvGraphicFramePr>
        <p:xfrm>
          <a:off x="6638926" y="3384549"/>
          <a:ext cx="5112542" cy="2971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35149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5F1E7"/>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FF8327-2098-4F0F-AEA2-A2769EAF4A12}"/>
              </a:ext>
            </a:extLst>
          </p:cNvPr>
          <p:cNvSpPr>
            <a:spLocks noGrp="1"/>
          </p:cNvSpPr>
          <p:nvPr>
            <p:ph type="title"/>
          </p:nvPr>
        </p:nvSpPr>
        <p:spPr>
          <a:xfrm>
            <a:off x="800101" y="474665"/>
            <a:ext cx="9322188" cy="623765"/>
          </a:xfrm>
        </p:spPr>
        <p:txBody>
          <a:bodyPr/>
          <a:lstStyle/>
          <a:p>
            <a:r>
              <a:rPr lang="sv-SE" dirty="0"/>
              <a:t>Produktion av griskött − Slakt och värde</a:t>
            </a:r>
          </a:p>
        </p:txBody>
      </p:sp>
      <p:sp>
        <p:nvSpPr>
          <p:cNvPr id="8" name="Platshållare för bildnummer 7">
            <a:extLst>
              <a:ext uri="{FF2B5EF4-FFF2-40B4-BE49-F238E27FC236}">
                <a16:creationId xmlns:a16="http://schemas.microsoft.com/office/drawing/2014/main" id="{0BCC3A30-6BBE-4BD7-9DAF-1A898F69B547}"/>
              </a:ext>
            </a:extLst>
          </p:cNvPr>
          <p:cNvSpPr>
            <a:spLocks noGrp="1"/>
          </p:cNvSpPr>
          <p:nvPr>
            <p:ph type="sldNum" sz="quarter" idx="12"/>
          </p:nvPr>
        </p:nvSpPr>
        <p:spPr/>
        <p:txBody>
          <a:bodyPr/>
          <a:lstStyle/>
          <a:p>
            <a:fld id="{65F77AD7-FA98-4CB2-84AA-7A4F4C714045}" type="slidenum">
              <a:rPr lang="sv-SE" smtClean="0"/>
              <a:t>21</a:t>
            </a:fld>
            <a:endParaRPr lang="sv-SE"/>
          </a:p>
        </p:txBody>
      </p:sp>
      <p:sp>
        <p:nvSpPr>
          <p:cNvPr id="13" name="Platshållare för text 2">
            <a:extLst>
              <a:ext uri="{FF2B5EF4-FFF2-40B4-BE49-F238E27FC236}">
                <a16:creationId xmlns:a16="http://schemas.microsoft.com/office/drawing/2014/main" id="{25695D7F-B83F-4B7E-862A-275E5905B18E}"/>
              </a:ext>
            </a:extLst>
          </p:cNvPr>
          <p:cNvSpPr txBox="1">
            <a:spLocks/>
          </p:cNvSpPr>
          <p:nvPr/>
        </p:nvSpPr>
        <p:spPr>
          <a:xfrm>
            <a:off x="800100" y="1367075"/>
            <a:ext cx="5036549" cy="2471499"/>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pPr>
            <a:r>
              <a:rPr lang="sv-SE" sz="1550" b="0" dirty="0"/>
              <a:t>Antalet slaktade grisar har ökat med 1 % och antalet slaktade slaktgrisar har ökat med 2 % mellan åren 2013  och 2024. För den slaktade kvantiteten innebär det en ökning med 5 % från 234 100 ton år 2023 till 245 700 ton år 2024.</a:t>
            </a:r>
          </a:p>
          <a:p>
            <a:pPr>
              <a:lnSpc>
                <a:spcPct val="100000"/>
              </a:lnSpc>
            </a:pPr>
            <a:r>
              <a:rPr lang="sv-SE" sz="1550" b="0" dirty="0"/>
              <a:t>Produktionsvärdet för grisslakt har ökat med 56 % sedan 2013. Denna ökning har skett trots att slakt-volymen i stort sett varit oförändrad. Förklaringen är att avräkningspriset för griskött har stigit under perioden.</a:t>
            </a:r>
          </a:p>
        </p:txBody>
      </p:sp>
      <p:graphicFrame>
        <p:nvGraphicFramePr>
          <p:cNvPr id="10" name="Diagram 9" descr="Stapeldiagram som visar Antal slaktade grisar, 1 000−tal&#10;">
            <a:extLst>
              <a:ext uri="{FF2B5EF4-FFF2-40B4-BE49-F238E27FC236}">
                <a16:creationId xmlns:a16="http://schemas.microsoft.com/office/drawing/2014/main" id="{4505A125-3CEB-4140-B679-93F344C0BB7C}"/>
              </a:ext>
            </a:extLst>
          </p:cNvPr>
          <p:cNvGraphicFramePr>
            <a:graphicFrameLocks/>
          </p:cNvGraphicFramePr>
          <p:nvPr>
            <p:extLst>
              <p:ext uri="{D42A27DB-BD31-4B8C-83A1-F6EECF244321}">
                <p14:modId xmlns:p14="http://schemas.microsoft.com/office/powerpoint/2010/main" val="537228225"/>
              </p:ext>
            </p:extLst>
          </p:nvPr>
        </p:nvGraphicFramePr>
        <p:xfrm>
          <a:off x="6355351" y="1367076"/>
          <a:ext cx="4941299" cy="23065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Platshållare för innehåll 11" descr="Linjediagram som visar Produktionsvärde (i miljoner SEK) av gris 2013 − 2024 &#10;">
            <a:extLst>
              <a:ext uri="{FF2B5EF4-FFF2-40B4-BE49-F238E27FC236}">
                <a16:creationId xmlns:a16="http://schemas.microsoft.com/office/drawing/2014/main" id="{7B1A497E-C2C1-4044-A1FE-EF5C35372EFE}"/>
              </a:ext>
            </a:extLst>
          </p:cNvPr>
          <p:cNvGraphicFramePr>
            <a:graphicFrameLocks noGrp="1"/>
          </p:cNvGraphicFramePr>
          <p:nvPr>
            <p:ph sz="half" idx="2"/>
            <p:extLst>
              <p:ext uri="{D42A27DB-BD31-4B8C-83A1-F6EECF244321}">
                <p14:modId xmlns:p14="http://schemas.microsoft.com/office/powerpoint/2010/main" val="718518278"/>
              </p:ext>
            </p:extLst>
          </p:nvPr>
        </p:nvGraphicFramePr>
        <p:xfrm>
          <a:off x="800100" y="4070471"/>
          <a:ext cx="5092700" cy="23065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Platshållare för innehåll 10" descr="Linjediagram som vis">
            <a:extLst>
              <a:ext uri="{FF2B5EF4-FFF2-40B4-BE49-F238E27FC236}">
                <a16:creationId xmlns:a16="http://schemas.microsoft.com/office/drawing/2014/main" id="{305061A5-A979-44D3-BBE2-99A95E1DADF9}"/>
              </a:ext>
            </a:extLst>
          </p:cNvPr>
          <p:cNvGraphicFramePr>
            <a:graphicFrameLocks noGrp="1"/>
          </p:cNvGraphicFramePr>
          <p:nvPr>
            <p:ph sz="quarter" idx="4"/>
            <p:extLst>
              <p:ext uri="{D42A27DB-BD31-4B8C-83A1-F6EECF244321}">
                <p14:modId xmlns:p14="http://schemas.microsoft.com/office/powerpoint/2010/main" val="2324319243"/>
              </p:ext>
            </p:extLst>
          </p:nvPr>
        </p:nvGraphicFramePr>
        <p:xfrm>
          <a:off x="6450013" y="4070471"/>
          <a:ext cx="4948237" cy="230651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879578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5F1E7"/>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15BDE63-72CB-47BE-AD68-62FA3E209161}"/>
              </a:ext>
            </a:extLst>
          </p:cNvPr>
          <p:cNvSpPr>
            <a:spLocks noGrp="1"/>
          </p:cNvSpPr>
          <p:nvPr>
            <p:ph type="title"/>
          </p:nvPr>
        </p:nvSpPr>
        <p:spPr>
          <a:xfrm>
            <a:off x="707076" y="1329666"/>
            <a:ext cx="5388924" cy="991920"/>
          </a:xfrm>
        </p:spPr>
        <p:txBody>
          <a:bodyPr anchor="t">
            <a:normAutofit fontScale="90000"/>
          </a:bodyPr>
          <a:lstStyle/>
          <a:p>
            <a:r>
              <a:rPr lang="sv-SE" dirty="0"/>
              <a:t>Får − och lammproduktion</a:t>
            </a:r>
            <a:br>
              <a:rPr lang="sv-SE" dirty="0"/>
            </a:br>
            <a:r>
              <a:rPr lang="sv-SE" sz="2200" dirty="0"/>
              <a:t>Antal baggar, tackor och lamm</a:t>
            </a:r>
          </a:p>
        </p:txBody>
      </p:sp>
      <p:sp>
        <p:nvSpPr>
          <p:cNvPr id="6" name="Platshållare för bildnummer 5">
            <a:extLst>
              <a:ext uri="{FF2B5EF4-FFF2-40B4-BE49-F238E27FC236}">
                <a16:creationId xmlns:a16="http://schemas.microsoft.com/office/drawing/2014/main" id="{B9EA0EF8-B473-475A-BF9E-A260D46ED4ED}"/>
              </a:ext>
            </a:extLst>
          </p:cNvPr>
          <p:cNvSpPr>
            <a:spLocks noGrp="1"/>
          </p:cNvSpPr>
          <p:nvPr>
            <p:ph type="sldNum" sz="quarter" idx="12"/>
          </p:nvPr>
        </p:nvSpPr>
        <p:spPr/>
        <p:txBody>
          <a:bodyPr/>
          <a:lstStyle/>
          <a:p>
            <a:fld id="{65F77AD7-FA98-4CB2-84AA-7A4F4C714045}" type="slidenum">
              <a:rPr lang="sv-SE" smtClean="0"/>
              <a:t>22</a:t>
            </a:fld>
            <a:endParaRPr lang="sv-SE"/>
          </a:p>
        </p:txBody>
      </p:sp>
      <p:sp>
        <p:nvSpPr>
          <p:cNvPr id="3" name="Platshållare för text 2">
            <a:extLst>
              <a:ext uri="{FF2B5EF4-FFF2-40B4-BE49-F238E27FC236}">
                <a16:creationId xmlns:a16="http://schemas.microsoft.com/office/drawing/2014/main" id="{EDB205C7-5C29-4802-848C-15DF2F90C39A}"/>
              </a:ext>
            </a:extLst>
          </p:cNvPr>
          <p:cNvSpPr>
            <a:spLocks noGrp="1"/>
          </p:cNvSpPr>
          <p:nvPr>
            <p:ph type="body" sz="quarter" idx="13"/>
          </p:nvPr>
        </p:nvSpPr>
        <p:spPr>
          <a:xfrm>
            <a:off x="706281" y="2419350"/>
            <a:ext cx="5637368" cy="3533776"/>
          </a:xfrm>
        </p:spPr>
        <p:txBody>
          <a:bodyPr>
            <a:normAutofit fontScale="92500" lnSpcReduction="10000"/>
          </a:bodyPr>
          <a:lstStyle/>
          <a:p>
            <a:pPr marL="0" indent="0">
              <a:lnSpc>
                <a:spcPct val="120000"/>
              </a:lnSpc>
              <a:buNone/>
            </a:pPr>
            <a:r>
              <a:rPr lang="sv-SE" sz="1700" dirty="0"/>
              <a:t>I juni 2024 fanns det 240 700 tackor och baggar samt 213 800 lamm i Sverige. Sedan 2013 har antalet tackor och baggar minskat med 16 %. </a:t>
            </a:r>
          </a:p>
          <a:p>
            <a:pPr marL="0" indent="0">
              <a:lnSpc>
                <a:spcPct val="120000"/>
              </a:lnSpc>
              <a:buNone/>
            </a:pPr>
            <a:r>
              <a:rPr lang="sv-SE" sz="1700" dirty="0"/>
              <a:t>Antalet lamm har minskat mer med 27 % vilket främst beror på att fler lamm är vinterlamm och slaktas under våren före räkningsdagen i juni. Antalet företag som håller får har blivit färre, en minskning med 12 %, från 8 900 företag år 2013 till 7 800 företag år 2024. </a:t>
            </a:r>
          </a:p>
          <a:p>
            <a:pPr marL="0" indent="0">
              <a:lnSpc>
                <a:spcPct val="120000"/>
              </a:lnSpc>
              <a:buNone/>
            </a:pPr>
            <a:r>
              <a:rPr lang="sv-SE" sz="1700" dirty="0"/>
              <a:t>Den genomsnittliga besättningsstorleken hos företag med tackor och baggar har legat relativt konstant de senaste 10 åren på 31-33 tackor och baggar per besättning. </a:t>
            </a:r>
          </a:p>
        </p:txBody>
      </p:sp>
      <p:graphicFrame>
        <p:nvGraphicFramePr>
          <p:cNvPr id="10" name="Platshållare för bild 9" descr="Stapeldiagram som visar Antal baggar och tackor samt lamm &#10;2013−2024&#10;">
            <a:extLst>
              <a:ext uri="{FF2B5EF4-FFF2-40B4-BE49-F238E27FC236}">
                <a16:creationId xmlns:a16="http://schemas.microsoft.com/office/drawing/2014/main" id="{436CB19F-94CF-48F3-82B0-C91E73B4DF35}"/>
              </a:ext>
            </a:extLst>
          </p:cNvPr>
          <p:cNvGraphicFramePr>
            <a:graphicFrameLocks noGrp="1"/>
          </p:cNvGraphicFramePr>
          <p:nvPr>
            <p:ph type="pic" idx="1"/>
            <p:extLst>
              <p:ext uri="{D42A27DB-BD31-4B8C-83A1-F6EECF244321}">
                <p14:modId xmlns:p14="http://schemas.microsoft.com/office/powerpoint/2010/main" val="2479069618"/>
              </p:ext>
            </p:extLst>
          </p:nvPr>
        </p:nvGraphicFramePr>
        <p:xfrm>
          <a:off x="6553200" y="847726"/>
          <a:ext cx="5111750" cy="24765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Diagram 11" descr="Stapeldiagram som visar Antal företag med får och lamm &#10;2013−2024&#10;">
            <a:extLst>
              <a:ext uri="{FF2B5EF4-FFF2-40B4-BE49-F238E27FC236}">
                <a16:creationId xmlns:a16="http://schemas.microsoft.com/office/drawing/2014/main" id="{05CC0D83-0EF1-4F70-ACCB-6D614DEB3979}"/>
              </a:ext>
            </a:extLst>
          </p:cNvPr>
          <p:cNvGraphicFramePr>
            <a:graphicFrameLocks/>
          </p:cNvGraphicFramePr>
          <p:nvPr>
            <p:extLst>
              <p:ext uri="{D42A27DB-BD31-4B8C-83A1-F6EECF244321}">
                <p14:modId xmlns:p14="http://schemas.microsoft.com/office/powerpoint/2010/main" val="2723359730"/>
              </p:ext>
            </p:extLst>
          </p:nvPr>
        </p:nvGraphicFramePr>
        <p:xfrm>
          <a:off x="6639720" y="3600450"/>
          <a:ext cx="5111749" cy="24098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794697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5F1E7"/>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FF8327-2098-4F0F-AEA2-A2769EAF4A12}"/>
              </a:ext>
            </a:extLst>
          </p:cNvPr>
          <p:cNvSpPr>
            <a:spLocks noGrp="1"/>
          </p:cNvSpPr>
          <p:nvPr>
            <p:ph type="title"/>
          </p:nvPr>
        </p:nvSpPr>
        <p:spPr>
          <a:xfrm>
            <a:off x="800101" y="474665"/>
            <a:ext cx="9322188" cy="623765"/>
          </a:xfrm>
        </p:spPr>
        <p:txBody>
          <a:bodyPr>
            <a:normAutofit fontScale="90000"/>
          </a:bodyPr>
          <a:lstStyle/>
          <a:p>
            <a:r>
              <a:rPr lang="sv-SE" dirty="0"/>
              <a:t>Produktion av får och lamm − Slakt och värde</a:t>
            </a:r>
          </a:p>
        </p:txBody>
      </p:sp>
      <p:sp>
        <p:nvSpPr>
          <p:cNvPr id="8" name="Platshållare för bildnummer 7">
            <a:extLst>
              <a:ext uri="{FF2B5EF4-FFF2-40B4-BE49-F238E27FC236}">
                <a16:creationId xmlns:a16="http://schemas.microsoft.com/office/drawing/2014/main" id="{0BCC3A30-6BBE-4BD7-9DAF-1A898F69B547}"/>
              </a:ext>
            </a:extLst>
          </p:cNvPr>
          <p:cNvSpPr>
            <a:spLocks noGrp="1"/>
          </p:cNvSpPr>
          <p:nvPr>
            <p:ph type="sldNum" sz="quarter" idx="12"/>
          </p:nvPr>
        </p:nvSpPr>
        <p:spPr/>
        <p:txBody>
          <a:bodyPr/>
          <a:lstStyle/>
          <a:p>
            <a:fld id="{65F77AD7-FA98-4CB2-84AA-7A4F4C714045}" type="slidenum">
              <a:rPr lang="sv-SE" smtClean="0"/>
              <a:t>23</a:t>
            </a:fld>
            <a:endParaRPr lang="sv-SE"/>
          </a:p>
        </p:txBody>
      </p:sp>
      <p:sp>
        <p:nvSpPr>
          <p:cNvPr id="13" name="Platshållare för text 2">
            <a:extLst>
              <a:ext uri="{FF2B5EF4-FFF2-40B4-BE49-F238E27FC236}">
                <a16:creationId xmlns:a16="http://schemas.microsoft.com/office/drawing/2014/main" id="{25695D7F-B83F-4B7E-862A-275E5905B18E}"/>
              </a:ext>
            </a:extLst>
          </p:cNvPr>
          <p:cNvSpPr txBox="1">
            <a:spLocks/>
          </p:cNvSpPr>
          <p:nvPr/>
        </p:nvSpPr>
        <p:spPr>
          <a:xfrm>
            <a:off x="800101" y="1367075"/>
            <a:ext cx="4941298" cy="2471499"/>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pPr>
            <a:r>
              <a:rPr lang="sv-SE" sz="1550" b="0" dirty="0"/>
              <a:t>Antalet slaktade lamm har minskat från 218 000 år 2013  till 168 000 år 2024. Det är en minskning med 20 %. Samtidigt har antalet slaktade får minskat med 4 %. Den slaktade kvantiteten har sjunkit med 15 %. Merparten av slakten består av lamm. </a:t>
            </a:r>
          </a:p>
          <a:p>
            <a:pPr>
              <a:lnSpc>
                <a:spcPct val="100000"/>
              </a:lnSpc>
            </a:pPr>
            <a:r>
              <a:rPr lang="sv-SE" sz="1550" b="0" dirty="0"/>
              <a:t>Sedan 2013 har produktionsvärdet av får ökat med 30%. Ökningen mellan 2021-2023 berodde främst på prisökningar. Det senaste årets minskning beror på minskad slakt.</a:t>
            </a:r>
          </a:p>
        </p:txBody>
      </p:sp>
      <p:graphicFrame>
        <p:nvGraphicFramePr>
          <p:cNvPr id="9" name="Platshållare för innehåll 8" descr="Stapeldiagram som visar Produktionsvärde (i miljoner SEK) av får och lamm  2013 − 2024 &#10;">
            <a:extLst>
              <a:ext uri="{FF2B5EF4-FFF2-40B4-BE49-F238E27FC236}">
                <a16:creationId xmlns:a16="http://schemas.microsoft.com/office/drawing/2014/main" id="{9CA18C9A-A0A9-418B-A699-D47F7F77FD54}"/>
              </a:ext>
            </a:extLst>
          </p:cNvPr>
          <p:cNvGraphicFramePr>
            <a:graphicFrameLocks noGrp="1"/>
          </p:cNvGraphicFramePr>
          <p:nvPr>
            <p:ph sz="half" idx="2"/>
            <p:extLst>
              <p:ext uri="{D42A27DB-BD31-4B8C-83A1-F6EECF244321}">
                <p14:modId xmlns:p14="http://schemas.microsoft.com/office/powerpoint/2010/main" val="2102867860"/>
              </p:ext>
            </p:extLst>
          </p:nvPr>
        </p:nvGraphicFramePr>
        <p:xfrm>
          <a:off x="895350" y="4070350"/>
          <a:ext cx="4686300" cy="2336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Diagram 13" descr="Stapeldiagram som visar Antal slaktade tackor och baggar samt lamm 2013 − 2024&#10;">
            <a:extLst>
              <a:ext uri="{FF2B5EF4-FFF2-40B4-BE49-F238E27FC236}">
                <a16:creationId xmlns:a16="http://schemas.microsoft.com/office/drawing/2014/main" id="{C1978F61-835B-42F1-861C-2D84563205D5}"/>
              </a:ext>
            </a:extLst>
          </p:cNvPr>
          <p:cNvGraphicFramePr>
            <a:graphicFrameLocks/>
          </p:cNvGraphicFramePr>
          <p:nvPr>
            <p:extLst>
              <p:ext uri="{D42A27DB-BD31-4B8C-83A1-F6EECF244321}">
                <p14:modId xmlns:p14="http://schemas.microsoft.com/office/powerpoint/2010/main" val="808691757"/>
              </p:ext>
            </p:extLst>
          </p:nvPr>
        </p:nvGraphicFramePr>
        <p:xfrm>
          <a:off x="6450013" y="1367074"/>
          <a:ext cx="4572000" cy="24714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Platshållare för innehåll 14" descr="Stapeldiagram som visar Kvantitet slaktade får och lamm   2013 − 2024, 1000 tal ton &#10;">
            <a:extLst>
              <a:ext uri="{FF2B5EF4-FFF2-40B4-BE49-F238E27FC236}">
                <a16:creationId xmlns:a16="http://schemas.microsoft.com/office/drawing/2014/main" id="{58272457-9B78-4AFC-8982-A37E18C7E97A}"/>
              </a:ext>
            </a:extLst>
          </p:cNvPr>
          <p:cNvGraphicFramePr>
            <a:graphicFrameLocks noGrp="1"/>
          </p:cNvGraphicFramePr>
          <p:nvPr>
            <p:ph sz="quarter" idx="4"/>
            <p:extLst>
              <p:ext uri="{D42A27DB-BD31-4B8C-83A1-F6EECF244321}">
                <p14:modId xmlns:p14="http://schemas.microsoft.com/office/powerpoint/2010/main" val="3111109676"/>
              </p:ext>
            </p:extLst>
          </p:nvPr>
        </p:nvGraphicFramePr>
        <p:xfrm>
          <a:off x="6332538" y="4070350"/>
          <a:ext cx="4684712" cy="2336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65137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5F1E7"/>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FF8327-2098-4F0F-AEA2-A2769EAF4A12}"/>
              </a:ext>
            </a:extLst>
          </p:cNvPr>
          <p:cNvSpPr>
            <a:spLocks noGrp="1"/>
          </p:cNvSpPr>
          <p:nvPr>
            <p:ph type="title"/>
          </p:nvPr>
        </p:nvSpPr>
        <p:spPr>
          <a:xfrm>
            <a:off x="800101" y="474665"/>
            <a:ext cx="9322188" cy="623765"/>
          </a:xfrm>
        </p:spPr>
        <p:txBody>
          <a:bodyPr/>
          <a:lstStyle/>
          <a:p>
            <a:r>
              <a:rPr lang="sv-SE" dirty="0"/>
              <a:t>Fjäderfä − produktion av fjäderfäkött</a:t>
            </a:r>
          </a:p>
        </p:txBody>
      </p:sp>
      <p:sp>
        <p:nvSpPr>
          <p:cNvPr id="8" name="Platshållare för bildnummer 7">
            <a:extLst>
              <a:ext uri="{FF2B5EF4-FFF2-40B4-BE49-F238E27FC236}">
                <a16:creationId xmlns:a16="http://schemas.microsoft.com/office/drawing/2014/main" id="{0BCC3A30-6BBE-4BD7-9DAF-1A898F69B547}"/>
              </a:ext>
            </a:extLst>
          </p:cNvPr>
          <p:cNvSpPr>
            <a:spLocks noGrp="1"/>
          </p:cNvSpPr>
          <p:nvPr>
            <p:ph type="sldNum" sz="quarter" idx="12"/>
          </p:nvPr>
        </p:nvSpPr>
        <p:spPr/>
        <p:txBody>
          <a:bodyPr/>
          <a:lstStyle/>
          <a:p>
            <a:fld id="{65F77AD7-FA98-4CB2-84AA-7A4F4C714045}" type="slidenum">
              <a:rPr lang="sv-SE" smtClean="0"/>
              <a:t>24</a:t>
            </a:fld>
            <a:endParaRPr lang="sv-SE"/>
          </a:p>
        </p:txBody>
      </p:sp>
      <p:sp>
        <p:nvSpPr>
          <p:cNvPr id="13" name="Platshållare för text 2">
            <a:extLst>
              <a:ext uri="{FF2B5EF4-FFF2-40B4-BE49-F238E27FC236}">
                <a16:creationId xmlns:a16="http://schemas.microsoft.com/office/drawing/2014/main" id="{25695D7F-B83F-4B7E-862A-275E5905B18E}"/>
              </a:ext>
            </a:extLst>
          </p:cNvPr>
          <p:cNvSpPr txBox="1">
            <a:spLocks/>
          </p:cNvSpPr>
          <p:nvPr/>
        </p:nvSpPr>
        <p:spPr>
          <a:xfrm>
            <a:off x="800101" y="1279403"/>
            <a:ext cx="5105399" cy="2839186"/>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pPr>
            <a:r>
              <a:rPr lang="sv-SE" sz="1500" b="0" dirty="0"/>
              <a:t>I juni 2024 fanns det 9,4 miljoner slaktkycklingar i Sverige. Det är  en ökning med 18 % sedan 2013. Antalet företag med slaktkycklingar var 212 stycken år 2024. Det är 30 stycken färre än 2013. </a:t>
            </a:r>
          </a:p>
          <a:p>
            <a:pPr>
              <a:lnSpc>
                <a:spcPct val="100000"/>
              </a:lnSpc>
            </a:pPr>
            <a:r>
              <a:rPr lang="sv-SE" sz="1500" b="0" dirty="0"/>
              <a:t>År 2024 slaktades 173 900 ton slaktkyckling. Det är en ökning med 48 % sedan år 2013. Det senaste året ökade slakten med 7 100 ton</a:t>
            </a:r>
            <a:r>
              <a:rPr lang="sv-SE" sz="1600" b="0" dirty="0"/>
              <a:t>.</a:t>
            </a:r>
          </a:p>
          <a:p>
            <a:pPr>
              <a:lnSpc>
                <a:spcPct val="100000"/>
              </a:lnSpc>
            </a:pPr>
            <a:r>
              <a:rPr lang="sv-SE" sz="1600" b="0" dirty="0"/>
              <a:t>Mellan år 2022 och 2023 var produktionsvärdet konstant för att därefter minska något till 3 200 miljoner kronor år 2024.</a:t>
            </a:r>
          </a:p>
        </p:txBody>
      </p:sp>
      <p:graphicFrame>
        <p:nvGraphicFramePr>
          <p:cNvPr id="18" name="Diagram 17" descr="Stapeldiagram som visar Antal företag med slaktkycklingar 2013 − 2024&#10;">
            <a:extLst>
              <a:ext uri="{FF2B5EF4-FFF2-40B4-BE49-F238E27FC236}">
                <a16:creationId xmlns:a16="http://schemas.microsoft.com/office/drawing/2014/main" id="{EB316E02-625F-4889-8BCB-E1D64A11A1B2}"/>
              </a:ext>
            </a:extLst>
          </p:cNvPr>
          <p:cNvGraphicFramePr>
            <a:graphicFrameLocks/>
          </p:cNvGraphicFramePr>
          <p:nvPr>
            <p:extLst>
              <p:ext uri="{D42A27DB-BD31-4B8C-83A1-F6EECF244321}">
                <p14:modId xmlns:p14="http://schemas.microsoft.com/office/powerpoint/2010/main" val="1775895855"/>
              </p:ext>
            </p:extLst>
          </p:nvPr>
        </p:nvGraphicFramePr>
        <p:xfrm>
          <a:off x="6648450" y="1273114"/>
          <a:ext cx="4572000" cy="24733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Platshållare för innehåll 18" descr="Linjediagram som visar Produktionsvärde (i miljoner SEK) av fjäderfäkött, 2013 − 2024 &#10;">
            <a:extLst>
              <a:ext uri="{FF2B5EF4-FFF2-40B4-BE49-F238E27FC236}">
                <a16:creationId xmlns:a16="http://schemas.microsoft.com/office/drawing/2014/main" id="{427B7C4C-7A3E-4815-BA5F-56C340E31CC2}"/>
              </a:ext>
            </a:extLst>
          </p:cNvPr>
          <p:cNvGraphicFramePr>
            <a:graphicFrameLocks noGrp="1"/>
          </p:cNvGraphicFramePr>
          <p:nvPr>
            <p:ph sz="half" idx="2"/>
            <p:extLst>
              <p:ext uri="{D42A27DB-BD31-4B8C-83A1-F6EECF244321}">
                <p14:modId xmlns:p14="http://schemas.microsoft.com/office/powerpoint/2010/main" val="1426072099"/>
              </p:ext>
            </p:extLst>
          </p:nvPr>
        </p:nvGraphicFramePr>
        <p:xfrm>
          <a:off x="800100" y="4111625"/>
          <a:ext cx="5105400" cy="22447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Platshållare för innehåll 19" descr="Linjediagram som visar Slaktad kvantitet av slaktkyckling 2013 − 2024, 1 000 ton &#10;">
            <a:extLst>
              <a:ext uri="{FF2B5EF4-FFF2-40B4-BE49-F238E27FC236}">
                <a16:creationId xmlns:a16="http://schemas.microsoft.com/office/drawing/2014/main" id="{8315FEC2-4944-448C-AF69-3BF6DFB0549C}"/>
              </a:ext>
            </a:extLst>
          </p:cNvPr>
          <p:cNvGraphicFramePr>
            <a:graphicFrameLocks noGrp="1"/>
          </p:cNvGraphicFramePr>
          <p:nvPr>
            <p:ph sz="quarter" idx="4"/>
            <p:extLst>
              <p:ext uri="{D42A27DB-BD31-4B8C-83A1-F6EECF244321}">
                <p14:modId xmlns:p14="http://schemas.microsoft.com/office/powerpoint/2010/main" val="2277609336"/>
              </p:ext>
            </p:extLst>
          </p:nvPr>
        </p:nvGraphicFramePr>
        <p:xfrm>
          <a:off x="6648450" y="4111625"/>
          <a:ext cx="4772025" cy="22447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669962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5F1E7"/>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FF8327-2098-4F0F-AEA2-A2769EAF4A12}"/>
              </a:ext>
            </a:extLst>
          </p:cNvPr>
          <p:cNvSpPr>
            <a:spLocks noGrp="1"/>
          </p:cNvSpPr>
          <p:nvPr>
            <p:ph type="title"/>
          </p:nvPr>
        </p:nvSpPr>
        <p:spPr>
          <a:xfrm>
            <a:off x="800101" y="474665"/>
            <a:ext cx="9322188" cy="1011235"/>
          </a:xfrm>
        </p:spPr>
        <p:txBody>
          <a:bodyPr>
            <a:normAutofit/>
          </a:bodyPr>
          <a:lstStyle/>
          <a:p>
            <a:r>
              <a:rPr lang="sv-SE" dirty="0"/>
              <a:t>Äggproduktion − </a:t>
            </a:r>
            <a:br>
              <a:rPr lang="sv-SE" dirty="0"/>
            </a:br>
            <a:r>
              <a:rPr lang="sv-SE" sz="2200" dirty="0"/>
              <a:t>Antal höns och företag med höns</a:t>
            </a:r>
          </a:p>
        </p:txBody>
      </p:sp>
      <p:sp>
        <p:nvSpPr>
          <p:cNvPr id="8" name="Platshållare för bildnummer 7">
            <a:extLst>
              <a:ext uri="{FF2B5EF4-FFF2-40B4-BE49-F238E27FC236}">
                <a16:creationId xmlns:a16="http://schemas.microsoft.com/office/drawing/2014/main" id="{0BCC3A30-6BBE-4BD7-9DAF-1A898F69B547}"/>
              </a:ext>
            </a:extLst>
          </p:cNvPr>
          <p:cNvSpPr>
            <a:spLocks noGrp="1"/>
          </p:cNvSpPr>
          <p:nvPr>
            <p:ph type="sldNum" sz="quarter" idx="12"/>
          </p:nvPr>
        </p:nvSpPr>
        <p:spPr/>
        <p:txBody>
          <a:bodyPr/>
          <a:lstStyle/>
          <a:p>
            <a:fld id="{65F77AD7-FA98-4CB2-84AA-7A4F4C714045}" type="slidenum">
              <a:rPr lang="sv-SE" smtClean="0"/>
              <a:t>25</a:t>
            </a:fld>
            <a:endParaRPr lang="sv-SE"/>
          </a:p>
        </p:txBody>
      </p:sp>
      <p:sp>
        <p:nvSpPr>
          <p:cNvPr id="13" name="Platshållare för text 2">
            <a:extLst>
              <a:ext uri="{FF2B5EF4-FFF2-40B4-BE49-F238E27FC236}">
                <a16:creationId xmlns:a16="http://schemas.microsoft.com/office/drawing/2014/main" id="{25695D7F-B83F-4B7E-862A-275E5905B18E}"/>
              </a:ext>
            </a:extLst>
          </p:cNvPr>
          <p:cNvSpPr txBox="1">
            <a:spLocks/>
          </p:cNvSpPr>
          <p:nvPr/>
        </p:nvSpPr>
        <p:spPr>
          <a:xfrm>
            <a:off x="800101" y="1546195"/>
            <a:ext cx="5105399" cy="2473387"/>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pPr>
            <a:r>
              <a:rPr lang="sv-SE" sz="1500" b="0" dirty="0"/>
              <a:t>Antalet höns i Sverige uppgick i juni 2024 till 8,0 miljoner, en ökning med 17% sedan 2013. Nedgången i antal höns år 2021 berodde på fågelinfluensa, vilken branschen börjat återhämta sig från år 2022.</a:t>
            </a:r>
          </a:p>
          <a:p>
            <a:pPr>
              <a:lnSpc>
                <a:spcPct val="100000"/>
              </a:lnSpc>
            </a:pPr>
            <a:r>
              <a:rPr lang="sv-SE" sz="1500" b="0" dirty="0"/>
              <a:t>Omkring 4 % eller 168 stycken av företag med höns hade besättningar med minst 5 000 höns. I de besättningarna fanns 98 % av alla höns i juni 2024. Ungefär 88 % av företagen med höns hade färre än 50 höns, men endast 0,6 % av antalet höns återfanns i den minsta gruppen.</a:t>
            </a:r>
          </a:p>
        </p:txBody>
      </p:sp>
      <p:graphicFrame>
        <p:nvGraphicFramePr>
          <p:cNvPr id="22" name="Platshållare för innehåll 21" descr="STapeldiagram som visar att 98 % av alla höns finns vid stora företag och att det finns &quot;&quot;hobbyhöns&quot; på jordbruksföretag.">
            <a:extLst>
              <a:ext uri="{FF2B5EF4-FFF2-40B4-BE49-F238E27FC236}">
                <a16:creationId xmlns:a16="http://schemas.microsoft.com/office/drawing/2014/main" id="{78E8E40F-8617-43D6-9187-B33A609F55DD}"/>
              </a:ext>
            </a:extLst>
          </p:cNvPr>
          <p:cNvGraphicFramePr>
            <a:graphicFrameLocks noGrp="1"/>
          </p:cNvGraphicFramePr>
          <p:nvPr>
            <p:ph sz="quarter" idx="4"/>
            <p:extLst>
              <p:ext uri="{D42A27DB-BD31-4B8C-83A1-F6EECF244321}">
                <p14:modId xmlns:p14="http://schemas.microsoft.com/office/powerpoint/2010/main" val="12154172"/>
              </p:ext>
            </p:extLst>
          </p:nvPr>
        </p:nvGraphicFramePr>
        <p:xfrm>
          <a:off x="6753225" y="1485900"/>
          <a:ext cx="4572000" cy="22601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4" name="Platshållare för innehåll 23" descr="Stapeldiagram som visar antalet höns Antal höns, (miljoner styck) 2013 − 2024&#10;">
            <a:extLst>
              <a:ext uri="{FF2B5EF4-FFF2-40B4-BE49-F238E27FC236}">
                <a16:creationId xmlns:a16="http://schemas.microsoft.com/office/drawing/2014/main" id="{2178E532-6FD3-4EB1-96A4-3403E3A45EEA}"/>
              </a:ext>
            </a:extLst>
          </p:cNvPr>
          <p:cNvGraphicFramePr>
            <a:graphicFrameLocks noGrp="1"/>
          </p:cNvGraphicFramePr>
          <p:nvPr>
            <p:ph sz="half" idx="2"/>
            <p:extLst>
              <p:ext uri="{D42A27DB-BD31-4B8C-83A1-F6EECF244321}">
                <p14:modId xmlns:p14="http://schemas.microsoft.com/office/powerpoint/2010/main" val="3376687394"/>
              </p:ext>
            </p:extLst>
          </p:nvPr>
        </p:nvGraphicFramePr>
        <p:xfrm>
          <a:off x="866775" y="4019550"/>
          <a:ext cx="5000625" cy="2336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Diagram 20" descr="Stapeldiagram över Antal företag med höns 2013 − 2024&#10;">
            <a:extLst>
              <a:ext uri="{FF2B5EF4-FFF2-40B4-BE49-F238E27FC236}">
                <a16:creationId xmlns:a16="http://schemas.microsoft.com/office/drawing/2014/main" id="{EB316E02-625F-4889-8BCB-E1D64A11A1B2}"/>
              </a:ext>
            </a:extLst>
          </p:cNvPr>
          <p:cNvGraphicFramePr>
            <a:graphicFrameLocks/>
          </p:cNvGraphicFramePr>
          <p:nvPr>
            <p:extLst>
              <p:ext uri="{D42A27DB-BD31-4B8C-83A1-F6EECF244321}">
                <p14:modId xmlns:p14="http://schemas.microsoft.com/office/powerpoint/2010/main" val="1822373413"/>
              </p:ext>
            </p:extLst>
          </p:nvPr>
        </p:nvGraphicFramePr>
        <p:xfrm>
          <a:off x="6753225" y="3941760"/>
          <a:ext cx="4572000" cy="241458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093549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5F1E7"/>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01016D-A18A-4A0D-A8EC-8A81A328E298}"/>
              </a:ext>
            </a:extLst>
          </p:cNvPr>
          <p:cNvSpPr>
            <a:spLocks noGrp="1"/>
          </p:cNvSpPr>
          <p:nvPr>
            <p:ph type="title"/>
          </p:nvPr>
        </p:nvSpPr>
        <p:spPr/>
        <p:txBody>
          <a:bodyPr anchor="t"/>
          <a:lstStyle/>
          <a:p>
            <a:r>
              <a:rPr lang="sv-SE" dirty="0"/>
              <a:t>Äggproduktion</a:t>
            </a:r>
            <a:br>
              <a:rPr lang="sv-SE" dirty="0"/>
            </a:br>
            <a:r>
              <a:rPr lang="sv-SE" sz="2000" dirty="0"/>
              <a:t>Produktion och värde</a:t>
            </a:r>
          </a:p>
        </p:txBody>
      </p:sp>
      <p:sp>
        <p:nvSpPr>
          <p:cNvPr id="7" name="Platshållare för bildnummer 6">
            <a:extLst>
              <a:ext uri="{FF2B5EF4-FFF2-40B4-BE49-F238E27FC236}">
                <a16:creationId xmlns:a16="http://schemas.microsoft.com/office/drawing/2014/main" id="{FBCB0B51-C5AF-4D90-85E2-2DEB03F51609}"/>
              </a:ext>
            </a:extLst>
          </p:cNvPr>
          <p:cNvSpPr>
            <a:spLocks noGrp="1"/>
          </p:cNvSpPr>
          <p:nvPr>
            <p:ph type="sldNum" sz="quarter" idx="12"/>
          </p:nvPr>
        </p:nvSpPr>
        <p:spPr/>
        <p:txBody>
          <a:bodyPr/>
          <a:lstStyle/>
          <a:p>
            <a:fld id="{65F77AD7-FA98-4CB2-84AA-7A4F4C714045}" type="slidenum">
              <a:rPr lang="sv-SE" smtClean="0"/>
              <a:t>26</a:t>
            </a:fld>
            <a:endParaRPr lang="sv-SE"/>
          </a:p>
        </p:txBody>
      </p:sp>
      <p:sp>
        <p:nvSpPr>
          <p:cNvPr id="3" name="Platshållare för text 2">
            <a:extLst>
              <a:ext uri="{FF2B5EF4-FFF2-40B4-BE49-F238E27FC236}">
                <a16:creationId xmlns:a16="http://schemas.microsoft.com/office/drawing/2014/main" id="{585B833B-DBB8-404A-8B55-681A1FB1BC21}"/>
              </a:ext>
            </a:extLst>
          </p:cNvPr>
          <p:cNvSpPr>
            <a:spLocks noGrp="1"/>
          </p:cNvSpPr>
          <p:nvPr>
            <p:ph type="body" sz="quarter" idx="14"/>
          </p:nvPr>
        </p:nvSpPr>
        <p:spPr>
          <a:xfrm>
            <a:off x="6842887" y="2238375"/>
            <a:ext cx="4551420" cy="3872753"/>
          </a:xfrm>
        </p:spPr>
        <p:txBody>
          <a:bodyPr>
            <a:normAutofit fontScale="92500" lnSpcReduction="10000"/>
          </a:bodyPr>
          <a:lstStyle/>
          <a:p>
            <a:pPr marL="0" indent="0">
              <a:lnSpc>
                <a:spcPct val="130000"/>
              </a:lnSpc>
              <a:buNone/>
            </a:pPr>
            <a:r>
              <a:rPr lang="sv-SE" sz="2100" dirty="0"/>
              <a:t>Partihandeln vägde in 110 200 ton ägg år 2024. Det är en ökning med 7 % jämfört med 2013. Mellan åren 2021 och 2022 ökade produktionen med 23 tusen ton motsvarande 21 %, för att under 2023 falla tillbaka till nästan samma nivå som år 2021. Minskningen det senaste åren har berott på sjukdomsutbrott. </a:t>
            </a:r>
          </a:p>
          <a:p>
            <a:pPr marL="0" indent="0">
              <a:lnSpc>
                <a:spcPct val="130000"/>
              </a:lnSpc>
              <a:buNone/>
            </a:pPr>
            <a:r>
              <a:rPr lang="sv-SE" sz="2100" dirty="0"/>
              <a:t>Äggens produktionsvärde uppgick år 2024 till 2 310 miljoner kronor. </a:t>
            </a:r>
          </a:p>
          <a:p>
            <a:endParaRPr lang="sv-SE" dirty="0"/>
          </a:p>
        </p:txBody>
      </p:sp>
      <p:graphicFrame>
        <p:nvGraphicFramePr>
          <p:cNvPr id="8" name="Platshållare för bild 7" descr="Linjediagram som visar kvantitet invägda ägg">
            <a:extLst>
              <a:ext uri="{FF2B5EF4-FFF2-40B4-BE49-F238E27FC236}">
                <a16:creationId xmlns:a16="http://schemas.microsoft.com/office/drawing/2014/main" id="{0613E9CA-01EA-4B83-B14A-0FD78ECDACD4}"/>
              </a:ext>
            </a:extLst>
          </p:cNvPr>
          <p:cNvGraphicFramePr>
            <a:graphicFrameLocks noGrp="1"/>
          </p:cNvGraphicFramePr>
          <p:nvPr>
            <p:ph type="pic" sz="quarter" idx="13"/>
            <p:extLst>
              <p:ext uri="{D42A27DB-BD31-4B8C-83A1-F6EECF244321}">
                <p14:modId xmlns:p14="http://schemas.microsoft.com/office/powerpoint/2010/main" val="1030516438"/>
              </p:ext>
            </p:extLst>
          </p:nvPr>
        </p:nvGraphicFramePr>
        <p:xfrm>
          <a:off x="676275" y="1083599"/>
          <a:ext cx="5416550" cy="25279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Platshållare för bild 8" descr="Linjediagram som visar produktionsvärde för ägg 2013-2024">
            <a:extLst>
              <a:ext uri="{FF2B5EF4-FFF2-40B4-BE49-F238E27FC236}">
                <a16:creationId xmlns:a16="http://schemas.microsoft.com/office/drawing/2014/main" id="{4260737E-AE85-4F49-9BEB-38166DBCA35C}"/>
              </a:ext>
            </a:extLst>
          </p:cNvPr>
          <p:cNvGraphicFramePr>
            <a:graphicFrameLocks noGrp="1"/>
          </p:cNvGraphicFramePr>
          <p:nvPr>
            <p:ph type="pic" idx="1"/>
            <p:extLst>
              <p:ext uri="{D42A27DB-BD31-4B8C-83A1-F6EECF244321}">
                <p14:modId xmlns:p14="http://schemas.microsoft.com/office/powerpoint/2010/main" val="1793526335"/>
              </p:ext>
            </p:extLst>
          </p:nvPr>
        </p:nvGraphicFramePr>
        <p:xfrm>
          <a:off x="676275" y="3856038"/>
          <a:ext cx="5416550" cy="25003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038715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5F1E7"/>
        </a:solidFill>
        <a:effectLst/>
      </p:bgPr>
    </p:bg>
    <p:spTree>
      <p:nvGrpSpPr>
        <p:cNvPr id="1" name=""/>
        <p:cNvGrpSpPr/>
        <p:nvPr/>
      </p:nvGrpSpPr>
      <p:grpSpPr>
        <a:xfrm>
          <a:off x="0" y="0"/>
          <a:ext cx="0" cy="0"/>
          <a:chOff x="0" y="0"/>
          <a:chExt cx="0" cy="0"/>
        </a:xfrm>
      </p:grpSpPr>
      <p:sp>
        <p:nvSpPr>
          <p:cNvPr id="2" name="Rubrik 1" descr="Rubrik för denna bild">
            <a:extLst>
              <a:ext uri="{FF2B5EF4-FFF2-40B4-BE49-F238E27FC236}">
                <a16:creationId xmlns:a16="http://schemas.microsoft.com/office/drawing/2014/main" id="{DFFF8327-2098-4F0F-AEA2-A2769EAF4A12}"/>
              </a:ext>
            </a:extLst>
          </p:cNvPr>
          <p:cNvSpPr>
            <a:spLocks noGrp="1"/>
          </p:cNvSpPr>
          <p:nvPr>
            <p:ph type="title"/>
          </p:nvPr>
        </p:nvSpPr>
        <p:spPr>
          <a:xfrm>
            <a:off x="996178" y="622641"/>
            <a:ext cx="8752940" cy="590350"/>
          </a:xfrm>
        </p:spPr>
        <p:txBody>
          <a:bodyPr>
            <a:normAutofit/>
          </a:bodyPr>
          <a:lstStyle/>
          <a:p>
            <a:r>
              <a:rPr lang="sv-SE" dirty="0"/>
              <a:t>Ekologisk animalieproduktion</a:t>
            </a:r>
          </a:p>
        </p:txBody>
      </p:sp>
      <p:sp>
        <p:nvSpPr>
          <p:cNvPr id="8" name="Platshållare för bildnummer 7">
            <a:extLst>
              <a:ext uri="{FF2B5EF4-FFF2-40B4-BE49-F238E27FC236}">
                <a16:creationId xmlns:a16="http://schemas.microsoft.com/office/drawing/2014/main" id="{0BCC3A30-6BBE-4BD7-9DAF-1A898F69B547}"/>
              </a:ext>
            </a:extLst>
          </p:cNvPr>
          <p:cNvSpPr>
            <a:spLocks noGrp="1"/>
          </p:cNvSpPr>
          <p:nvPr>
            <p:ph type="sldNum" sz="quarter" idx="12"/>
          </p:nvPr>
        </p:nvSpPr>
        <p:spPr/>
        <p:txBody>
          <a:bodyPr/>
          <a:lstStyle/>
          <a:p>
            <a:fld id="{65F77AD7-FA98-4CB2-84AA-7A4F4C714045}" type="slidenum">
              <a:rPr lang="sv-SE" smtClean="0"/>
              <a:t>27</a:t>
            </a:fld>
            <a:endParaRPr lang="sv-SE"/>
          </a:p>
        </p:txBody>
      </p:sp>
      <p:sp>
        <p:nvSpPr>
          <p:cNvPr id="3" name="Platshållare för text 2">
            <a:extLst>
              <a:ext uri="{FF2B5EF4-FFF2-40B4-BE49-F238E27FC236}">
                <a16:creationId xmlns:a16="http://schemas.microsoft.com/office/drawing/2014/main" id="{0A3A57D1-1E0F-4DE0-A181-ED6655E8F975}"/>
              </a:ext>
            </a:extLst>
          </p:cNvPr>
          <p:cNvSpPr>
            <a:spLocks noGrp="1"/>
          </p:cNvSpPr>
          <p:nvPr>
            <p:ph type="body" idx="1"/>
          </p:nvPr>
        </p:nvSpPr>
        <p:spPr>
          <a:xfrm>
            <a:off x="996178" y="4492624"/>
            <a:ext cx="5022913" cy="2046287"/>
          </a:xfrm>
        </p:spPr>
        <p:txBody>
          <a:bodyPr anchor="t">
            <a:noAutofit/>
          </a:bodyPr>
          <a:lstStyle/>
          <a:p>
            <a:pPr>
              <a:lnSpc>
                <a:spcPct val="110000"/>
              </a:lnSpc>
            </a:pPr>
            <a:r>
              <a:rPr lang="sv-SE" sz="1500" b="0" dirty="0"/>
              <a:t>Förutom för värphöns och slaktkycklingar har antalet ekologiskt hållna djur minskat sedan 2013. Antalet har  däremot minskat för samtliga djurslag mellan  åren 2023 och 2024.</a:t>
            </a:r>
          </a:p>
          <a:p>
            <a:pPr>
              <a:lnSpc>
                <a:spcPct val="110000"/>
              </a:lnSpc>
            </a:pPr>
            <a:r>
              <a:rPr lang="sv-SE" sz="1500" b="0" dirty="0"/>
              <a:t>År 2024 fanns det 34 600 mjölkkor, 64 600 kor för uppfödning av kalvar, 80 000 får och lamm, 18 300 grisar, 96 300 slaktkycklingar och 909 000 värphöns.</a:t>
            </a:r>
          </a:p>
        </p:txBody>
      </p:sp>
      <p:graphicFrame>
        <p:nvGraphicFramePr>
          <p:cNvPr id="11" name="Platshållare för innehåll 10" descr="Linjediagram som visar Antal ekologiskt hållna djur 2013 − 2024&#10;">
            <a:extLst>
              <a:ext uri="{FF2B5EF4-FFF2-40B4-BE49-F238E27FC236}">
                <a16:creationId xmlns:a16="http://schemas.microsoft.com/office/drawing/2014/main" id="{5C3CC547-3309-4135-B96F-20255EB44C6D}"/>
              </a:ext>
            </a:extLst>
          </p:cNvPr>
          <p:cNvGraphicFramePr>
            <a:graphicFrameLocks noGrp="1"/>
          </p:cNvGraphicFramePr>
          <p:nvPr>
            <p:ph sz="half" idx="2"/>
            <p:extLst>
              <p:ext uri="{D42A27DB-BD31-4B8C-83A1-F6EECF244321}">
                <p14:modId xmlns:p14="http://schemas.microsoft.com/office/powerpoint/2010/main" val="659009311"/>
              </p:ext>
            </p:extLst>
          </p:nvPr>
        </p:nvGraphicFramePr>
        <p:xfrm>
          <a:off x="996177" y="1438661"/>
          <a:ext cx="5022913" cy="2834323"/>
        </p:xfrm>
        <a:graphic>
          <a:graphicData uri="http://schemas.openxmlformats.org/drawingml/2006/chart">
            <c:chart xmlns:c="http://schemas.openxmlformats.org/drawingml/2006/chart" xmlns:r="http://schemas.openxmlformats.org/officeDocument/2006/relationships" r:id="rId3"/>
          </a:graphicData>
        </a:graphic>
      </p:graphicFrame>
      <p:sp>
        <p:nvSpPr>
          <p:cNvPr id="13" name="Platshållare för text 2">
            <a:extLst>
              <a:ext uri="{FF2B5EF4-FFF2-40B4-BE49-F238E27FC236}">
                <a16:creationId xmlns:a16="http://schemas.microsoft.com/office/drawing/2014/main" id="{25695D7F-B83F-4B7E-862A-275E5905B18E}"/>
              </a:ext>
            </a:extLst>
          </p:cNvPr>
          <p:cNvSpPr txBox="1">
            <a:spLocks/>
          </p:cNvSpPr>
          <p:nvPr/>
        </p:nvSpPr>
        <p:spPr>
          <a:xfrm>
            <a:off x="6383693" y="4492624"/>
            <a:ext cx="5074731" cy="2228850"/>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10000"/>
              </a:lnSpc>
            </a:pPr>
            <a:r>
              <a:rPr lang="sv-SE" sz="1500" b="0" dirty="0"/>
              <a:t>År 2024 var den ekologiska andelen av slakten: </a:t>
            </a:r>
          </a:p>
          <a:p>
            <a:pPr marL="285750" indent="-285750">
              <a:lnSpc>
                <a:spcPct val="110000"/>
              </a:lnSpc>
              <a:buFont typeface="Arial" panose="020B0604020202020204" pitchFamily="34" charset="0"/>
              <a:buChar char="•"/>
            </a:pPr>
            <a:r>
              <a:rPr lang="sv-SE" sz="1500" b="0" dirty="0"/>
              <a:t>15,0 % för får- och lammkött, </a:t>
            </a:r>
          </a:p>
          <a:p>
            <a:pPr marL="285750" indent="-285750">
              <a:lnSpc>
                <a:spcPct val="110000"/>
              </a:lnSpc>
              <a:buFont typeface="Arial" panose="020B0604020202020204" pitchFamily="34" charset="0"/>
              <a:buChar char="•"/>
            </a:pPr>
            <a:r>
              <a:rPr lang="sv-SE" sz="1500" b="0" dirty="0"/>
              <a:t>11,6 % för nötkött, </a:t>
            </a:r>
          </a:p>
          <a:p>
            <a:pPr marL="285750" indent="-285750">
              <a:lnSpc>
                <a:spcPct val="110000"/>
              </a:lnSpc>
              <a:buFont typeface="Arial" panose="020B0604020202020204" pitchFamily="34" charset="0"/>
              <a:buChar char="•"/>
            </a:pPr>
            <a:r>
              <a:rPr lang="sv-SE" sz="1500" b="0" dirty="0"/>
              <a:t>1,0 % för griskött</a:t>
            </a:r>
          </a:p>
          <a:p>
            <a:pPr marL="285750" indent="-285750">
              <a:lnSpc>
                <a:spcPct val="110000"/>
              </a:lnSpc>
              <a:buFont typeface="Arial" panose="020B0604020202020204" pitchFamily="34" charset="0"/>
              <a:buChar char="•"/>
            </a:pPr>
            <a:r>
              <a:rPr lang="sv-SE" sz="1500" b="0" dirty="0"/>
              <a:t>0,6 % för slaktkyckling</a:t>
            </a:r>
          </a:p>
          <a:p>
            <a:pPr>
              <a:lnSpc>
                <a:spcPct val="110000"/>
              </a:lnSpc>
            </a:pPr>
            <a:endParaRPr lang="sv-SE" sz="1500" b="0" dirty="0"/>
          </a:p>
        </p:txBody>
      </p:sp>
      <p:graphicFrame>
        <p:nvGraphicFramePr>
          <p:cNvPr id="10" name="Platshållare för innehåll 9">
            <a:extLst>
              <a:ext uri="{FF2B5EF4-FFF2-40B4-BE49-F238E27FC236}">
                <a16:creationId xmlns:a16="http://schemas.microsoft.com/office/drawing/2014/main" id="{BAE999C6-932F-48BF-AA4D-811C443421FF}"/>
              </a:ext>
            </a:extLst>
          </p:cNvPr>
          <p:cNvGraphicFramePr>
            <a:graphicFrameLocks noGrp="1"/>
          </p:cNvGraphicFramePr>
          <p:nvPr>
            <p:ph sz="quarter" idx="4"/>
            <p:extLst>
              <p:ext uri="{D42A27DB-BD31-4B8C-83A1-F6EECF244321}">
                <p14:modId xmlns:p14="http://schemas.microsoft.com/office/powerpoint/2010/main" val="2917714612"/>
              </p:ext>
            </p:extLst>
          </p:nvPr>
        </p:nvGraphicFramePr>
        <p:xfrm>
          <a:off x="6383693" y="1438661"/>
          <a:ext cx="4723390" cy="271130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693689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5F1E7"/>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15BDE63-72CB-47BE-AD68-62FA3E209161}"/>
              </a:ext>
            </a:extLst>
          </p:cNvPr>
          <p:cNvSpPr>
            <a:spLocks noGrp="1"/>
          </p:cNvSpPr>
          <p:nvPr>
            <p:ph type="title"/>
          </p:nvPr>
        </p:nvSpPr>
        <p:spPr>
          <a:xfrm>
            <a:off x="707076" y="1329666"/>
            <a:ext cx="5388924" cy="686460"/>
          </a:xfrm>
        </p:spPr>
        <p:txBody>
          <a:bodyPr anchor="t">
            <a:normAutofit fontScale="90000"/>
          </a:bodyPr>
          <a:lstStyle/>
          <a:p>
            <a:r>
              <a:rPr lang="sv-SE" dirty="0"/>
              <a:t>Ekologisk </a:t>
            </a:r>
            <a:r>
              <a:rPr lang="sv-SE" dirty="0" err="1"/>
              <a:t>mjölkprodukton</a:t>
            </a:r>
            <a:br>
              <a:rPr lang="sv-SE" dirty="0"/>
            </a:br>
            <a:endParaRPr lang="sv-SE" sz="2200" dirty="0"/>
          </a:p>
        </p:txBody>
      </p:sp>
      <p:sp>
        <p:nvSpPr>
          <p:cNvPr id="6" name="Platshållare för bildnummer 5">
            <a:extLst>
              <a:ext uri="{FF2B5EF4-FFF2-40B4-BE49-F238E27FC236}">
                <a16:creationId xmlns:a16="http://schemas.microsoft.com/office/drawing/2014/main" id="{B9EA0EF8-B473-475A-BF9E-A260D46ED4ED}"/>
              </a:ext>
            </a:extLst>
          </p:cNvPr>
          <p:cNvSpPr>
            <a:spLocks noGrp="1"/>
          </p:cNvSpPr>
          <p:nvPr>
            <p:ph type="sldNum" sz="quarter" idx="12"/>
          </p:nvPr>
        </p:nvSpPr>
        <p:spPr/>
        <p:txBody>
          <a:bodyPr/>
          <a:lstStyle/>
          <a:p>
            <a:fld id="{65F77AD7-FA98-4CB2-84AA-7A4F4C714045}" type="slidenum">
              <a:rPr lang="sv-SE" smtClean="0"/>
              <a:t>28</a:t>
            </a:fld>
            <a:endParaRPr lang="sv-SE"/>
          </a:p>
        </p:txBody>
      </p:sp>
      <p:sp>
        <p:nvSpPr>
          <p:cNvPr id="3" name="Platshållare för text 2">
            <a:extLst>
              <a:ext uri="{FF2B5EF4-FFF2-40B4-BE49-F238E27FC236}">
                <a16:creationId xmlns:a16="http://schemas.microsoft.com/office/drawing/2014/main" id="{EDB205C7-5C29-4802-848C-15DF2F90C39A}"/>
              </a:ext>
            </a:extLst>
          </p:cNvPr>
          <p:cNvSpPr>
            <a:spLocks noGrp="1"/>
          </p:cNvSpPr>
          <p:nvPr>
            <p:ph type="body" sz="quarter" idx="13"/>
          </p:nvPr>
        </p:nvSpPr>
        <p:spPr>
          <a:xfrm>
            <a:off x="706281" y="2016125"/>
            <a:ext cx="5637368" cy="4340223"/>
          </a:xfrm>
        </p:spPr>
        <p:txBody>
          <a:bodyPr>
            <a:normAutofit fontScale="92500" lnSpcReduction="10000"/>
          </a:bodyPr>
          <a:lstStyle/>
          <a:p>
            <a:pPr marL="0" indent="0">
              <a:lnSpc>
                <a:spcPct val="120000"/>
              </a:lnSpc>
              <a:buNone/>
            </a:pPr>
            <a:r>
              <a:rPr lang="sv-SE" sz="1900" dirty="0"/>
              <a:t>År 2024 var antalet ekologisk hållna mjölkkor 34 600 stycken, vilket är en minskning med 6 % jämfört med 2013. Mellan 2023 och 2024 minskade antalet ekologiska mjölkkor med 7 600 djur, motsvarande en minskning på 18 %. </a:t>
            </a:r>
          </a:p>
          <a:p>
            <a:pPr marL="0" indent="0">
              <a:lnSpc>
                <a:spcPct val="120000"/>
              </a:lnSpc>
              <a:buNone/>
            </a:pPr>
            <a:r>
              <a:rPr lang="sv-SE" sz="1900" dirty="0"/>
              <a:t>Den invägda mängden ekologisk mjölk var 295 200 ton år 2024. Det är 19 % mindre än år 2013 och 39 % mindre än under toppåren 2020–2021.</a:t>
            </a:r>
          </a:p>
          <a:p>
            <a:pPr marL="0" indent="0">
              <a:lnSpc>
                <a:spcPct val="120000"/>
              </a:lnSpc>
              <a:buNone/>
            </a:pPr>
            <a:r>
              <a:rPr lang="sv-SE" sz="1900" dirty="0"/>
              <a:t>Andelen ekologisk mjölk av den totala invägda mjölken var 11 % år 2024, vilket är två procentenheter lägre än 2013. Under de senaste tre åren har andelen minskat från toppnivåerna på 17 % som noterades under perioden 2018–2022.</a:t>
            </a:r>
          </a:p>
        </p:txBody>
      </p:sp>
      <p:graphicFrame>
        <p:nvGraphicFramePr>
          <p:cNvPr id="10" name="Platshållare för bild 9" descr="Stapeldiagram som visar Kvantitet invägd ekologisk mjölk, 1 000 ton. Den minskar sedan år 2021&#10;">
            <a:extLst>
              <a:ext uri="{FF2B5EF4-FFF2-40B4-BE49-F238E27FC236}">
                <a16:creationId xmlns:a16="http://schemas.microsoft.com/office/drawing/2014/main" id="{A99996A5-069A-4890-9225-1D132E8BB22A}"/>
              </a:ext>
            </a:extLst>
          </p:cNvPr>
          <p:cNvGraphicFramePr>
            <a:graphicFrameLocks noGrp="1"/>
          </p:cNvGraphicFramePr>
          <p:nvPr>
            <p:ph type="pic" idx="1"/>
            <p:extLst>
              <p:ext uri="{D42A27DB-BD31-4B8C-83A1-F6EECF244321}">
                <p14:modId xmlns:p14="http://schemas.microsoft.com/office/powerpoint/2010/main" val="1616706129"/>
              </p:ext>
            </p:extLst>
          </p:nvPr>
        </p:nvGraphicFramePr>
        <p:xfrm>
          <a:off x="6638926" y="652229"/>
          <a:ext cx="5112542" cy="26153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Diagram 11" descr="Stapeliagram som visar Andel invägd ekologisk mjölk av totalt invägd mjölk, procent&#10;">
            <a:extLst>
              <a:ext uri="{FF2B5EF4-FFF2-40B4-BE49-F238E27FC236}">
                <a16:creationId xmlns:a16="http://schemas.microsoft.com/office/drawing/2014/main" id="{23FE1A9D-579B-4C44-9168-F77D0685D127}"/>
              </a:ext>
            </a:extLst>
          </p:cNvPr>
          <p:cNvGraphicFramePr>
            <a:graphicFrameLocks/>
          </p:cNvGraphicFramePr>
          <p:nvPr>
            <p:extLst>
              <p:ext uri="{D42A27DB-BD31-4B8C-83A1-F6EECF244321}">
                <p14:modId xmlns:p14="http://schemas.microsoft.com/office/powerpoint/2010/main" val="2773062475"/>
              </p:ext>
            </p:extLst>
          </p:nvPr>
        </p:nvGraphicFramePr>
        <p:xfrm>
          <a:off x="6638926" y="3613148"/>
          <a:ext cx="5112542"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799520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5F1E7"/>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15BDE63-72CB-47BE-AD68-62FA3E209161}"/>
              </a:ext>
            </a:extLst>
          </p:cNvPr>
          <p:cNvSpPr>
            <a:spLocks noGrp="1"/>
          </p:cNvSpPr>
          <p:nvPr>
            <p:ph type="title"/>
          </p:nvPr>
        </p:nvSpPr>
        <p:spPr>
          <a:xfrm>
            <a:off x="707075" y="1329666"/>
            <a:ext cx="5230813" cy="734458"/>
          </a:xfrm>
        </p:spPr>
        <p:txBody>
          <a:bodyPr anchor="t">
            <a:normAutofit fontScale="90000"/>
          </a:bodyPr>
          <a:lstStyle/>
          <a:p>
            <a:r>
              <a:rPr lang="sv-SE" dirty="0"/>
              <a:t>Ekologisk äggproduktion</a:t>
            </a:r>
            <a:br>
              <a:rPr lang="sv-SE" dirty="0"/>
            </a:br>
            <a:endParaRPr lang="sv-SE" sz="2200" dirty="0"/>
          </a:p>
        </p:txBody>
      </p:sp>
      <p:sp>
        <p:nvSpPr>
          <p:cNvPr id="6" name="Platshållare för bildnummer 5">
            <a:extLst>
              <a:ext uri="{FF2B5EF4-FFF2-40B4-BE49-F238E27FC236}">
                <a16:creationId xmlns:a16="http://schemas.microsoft.com/office/drawing/2014/main" id="{B9EA0EF8-B473-475A-BF9E-A260D46ED4ED}"/>
              </a:ext>
            </a:extLst>
          </p:cNvPr>
          <p:cNvSpPr>
            <a:spLocks noGrp="1"/>
          </p:cNvSpPr>
          <p:nvPr>
            <p:ph type="sldNum" sz="quarter" idx="12"/>
          </p:nvPr>
        </p:nvSpPr>
        <p:spPr/>
        <p:txBody>
          <a:bodyPr/>
          <a:lstStyle/>
          <a:p>
            <a:fld id="{65F77AD7-FA98-4CB2-84AA-7A4F4C714045}" type="slidenum">
              <a:rPr lang="sv-SE" smtClean="0"/>
              <a:t>29</a:t>
            </a:fld>
            <a:endParaRPr lang="sv-SE"/>
          </a:p>
        </p:txBody>
      </p:sp>
      <p:sp>
        <p:nvSpPr>
          <p:cNvPr id="3" name="Platshållare för text 2">
            <a:extLst>
              <a:ext uri="{FF2B5EF4-FFF2-40B4-BE49-F238E27FC236}">
                <a16:creationId xmlns:a16="http://schemas.microsoft.com/office/drawing/2014/main" id="{EDB205C7-5C29-4802-848C-15DF2F90C39A}"/>
              </a:ext>
            </a:extLst>
          </p:cNvPr>
          <p:cNvSpPr>
            <a:spLocks noGrp="1"/>
          </p:cNvSpPr>
          <p:nvPr>
            <p:ph type="body" sz="quarter" idx="13"/>
          </p:nvPr>
        </p:nvSpPr>
        <p:spPr>
          <a:xfrm>
            <a:off x="706281" y="2251262"/>
            <a:ext cx="5418854" cy="3533776"/>
          </a:xfrm>
        </p:spPr>
        <p:txBody>
          <a:bodyPr>
            <a:normAutofit/>
          </a:bodyPr>
          <a:lstStyle/>
          <a:p>
            <a:pPr marL="0" indent="0">
              <a:lnSpc>
                <a:spcPct val="110000"/>
              </a:lnSpc>
              <a:buNone/>
            </a:pPr>
            <a:r>
              <a:rPr lang="sv-SE" sz="1900" dirty="0"/>
              <a:t>År 2024 var 11 % av alla värphöns ekologiska, vilket är en  procentenheter lägre än år 2013. Andelen har minskat sedan toppnoteringen år 2021 då den var 18 %.</a:t>
            </a:r>
          </a:p>
          <a:p>
            <a:pPr marL="0" indent="0">
              <a:lnSpc>
                <a:spcPct val="110000"/>
              </a:lnSpc>
              <a:buNone/>
            </a:pPr>
            <a:r>
              <a:rPr lang="sv-SE" sz="1900" dirty="0"/>
              <a:t>Partihandelns invägning av ekologiska ägg följer ett liknande mönster. År 2024 var invägning av ekologiska ägg  14 000 ton motsvarande 13 % av den totala invägningen av ägg.</a:t>
            </a:r>
          </a:p>
        </p:txBody>
      </p:sp>
      <p:graphicFrame>
        <p:nvGraphicFramePr>
          <p:cNvPr id="10" name="Platshållare för bild 9" descr="Stapeldiagram som visar Andel ekologiskt hållna värphöns av totala antalet värphöns, 2013 − 2024&#10;">
            <a:extLst>
              <a:ext uri="{FF2B5EF4-FFF2-40B4-BE49-F238E27FC236}">
                <a16:creationId xmlns:a16="http://schemas.microsoft.com/office/drawing/2014/main" id="{8F899BB9-1643-4E89-888D-6896565C8FE9}"/>
              </a:ext>
            </a:extLst>
          </p:cNvPr>
          <p:cNvGraphicFramePr>
            <a:graphicFrameLocks noGrp="1"/>
          </p:cNvGraphicFramePr>
          <p:nvPr>
            <p:ph type="pic" idx="1"/>
            <p:extLst>
              <p:ext uri="{D42A27DB-BD31-4B8C-83A1-F6EECF244321}">
                <p14:modId xmlns:p14="http://schemas.microsoft.com/office/powerpoint/2010/main" val="1520057722"/>
              </p:ext>
            </p:extLst>
          </p:nvPr>
        </p:nvGraphicFramePr>
        <p:xfrm>
          <a:off x="6520654" y="806824"/>
          <a:ext cx="5109883"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Diagram 7" descr="Stapeldiagram som visarAndel invägda ekologiska ägg av totalt invägda ägg i partihandeln, 2013 − 2024&#10;">
            <a:extLst>
              <a:ext uri="{FF2B5EF4-FFF2-40B4-BE49-F238E27FC236}">
                <a16:creationId xmlns:a16="http://schemas.microsoft.com/office/drawing/2014/main" id="{68F716D8-C310-45A2-8DE7-FEEA32ABA894}"/>
              </a:ext>
            </a:extLst>
          </p:cNvPr>
          <p:cNvGraphicFramePr>
            <a:graphicFrameLocks/>
          </p:cNvGraphicFramePr>
          <p:nvPr>
            <p:extLst>
              <p:ext uri="{D42A27DB-BD31-4B8C-83A1-F6EECF244321}">
                <p14:modId xmlns:p14="http://schemas.microsoft.com/office/powerpoint/2010/main" val="2933033937"/>
              </p:ext>
            </p:extLst>
          </p:nvPr>
        </p:nvGraphicFramePr>
        <p:xfrm>
          <a:off x="6520654" y="3550023"/>
          <a:ext cx="5230813"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05921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6E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FF8327-2098-4F0F-AEA2-A2769EAF4A12}"/>
              </a:ext>
            </a:extLst>
          </p:cNvPr>
          <p:cNvSpPr>
            <a:spLocks noGrp="1"/>
          </p:cNvSpPr>
          <p:nvPr>
            <p:ph type="title"/>
          </p:nvPr>
        </p:nvSpPr>
        <p:spPr>
          <a:xfrm>
            <a:off x="800101" y="474665"/>
            <a:ext cx="9322188" cy="623765"/>
          </a:xfrm>
        </p:spPr>
        <p:txBody>
          <a:bodyPr/>
          <a:lstStyle/>
          <a:p>
            <a:r>
              <a:rPr lang="sv-SE" dirty="0"/>
              <a:t>Jordbruksmark</a:t>
            </a:r>
          </a:p>
        </p:txBody>
      </p:sp>
      <p:graphicFrame>
        <p:nvGraphicFramePr>
          <p:cNvPr id="9" name="Platshållare för innehåll 8" descr="Karta över den andel av landytan som är jordbruksmark. Den visar att andelen är störst i Skåne och Mellansverige och mindre på småländska höglandet och i Norrland. ">
            <a:extLst>
              <a:ext uri="{FF2B5EF4-FFF2-40B4-BE49-F238E27FC236}">
                <a16:creationId xmlns:a16="http://schemas.microsoft.com/office/drawing/2014/main" id="{65E63F36-C146-4521-AC00-E3AF9E5A3D29}"/>
              </a:ext>
            </a:extLst>
          </p:cNvPr>
          <p:cNvGraphicFramePr>
            <a:graphicFrameLocks noGrp="1"/>
          </p:cNvGraphicFramePr>
          <p:nvPr>
            <p:ph sz="half" idx="2"/>
            <p:extLst>
              <p:ext uri="{D42A27DB-BD31-4B8C-83A1-F6EECF244321}">
                <p14:modId xmlns:p14="http://schemas.microsoft.com/office/powerpoint/2010/main" val="1685002284"/>
              </p:ext>
            </p:extLst>
          </p:nvPr>
        </p:nvGraphicFramePr>
        <p:xfrm>
          <a:off x="800100" y="3735388"/>
          <a:ext cx="5060950" cy="2535237"/>
        </p:xfrm>
        <a:graphic>
          <a:graphicData uri="http://schemas.openxmlformats.org/drawingml/2006/chart">
            <c:chart xmlns:c="http://schemas.openxmlformats.org/drawingml/2006/chart" xmlns:r="http://schemas.openxmlformats.org/officeDocument/2006/relationships" r:id="rId3"/>
          </a:graphicData>
        </a:graphic>
      </p:graphicFrame>
      <p:sp>
        <p:nvSpPr>
          <p:cNvPr id="3" name="Platshållare för text 2">
            <a:extLst>
              <a:ext uri="{FF2B5EF4-FFF2-40B4-BE49-F238E27FC236}">
                <a16:creationId xmlns:a16="http://schemas.microsoft.com/office/drawing/2014/main" id="{0A3A57D1-1E0F-4DE0-A181-ED6655E8F975}"/>
              </a:ext>
            </a:extLst>
          </p:cNvPr>
          <p:cNvSpPr>
            <a:spLocks noGrp="1"/>
          </p:cNvSpPr>
          <p:nvPr>
            <p:ph type="body" idx="1"/>
          </p:nvPr>
        </p:nvSpPr>
        <p:spPr>
          <a:xfrm>
            <a:off x="725769" y="1292102"/>
            <a:ext cx="5060156" cy="2136898"/>
          </a:xfrm>
        </p:spPr>
        <p:txBody>
          <a:bodyPr anchor="t">
            <a:noAutofit/>
          </a:bodyPr>
          <a:lstStyle/>
          <a:p>
            <a:pPr>
              <a:lnSpc>
                <a:spcPct val="110000"/>
              </a:lnSpc>
            </a:pPr>
            <a:r>
              <a:rPr lang="sv-SE" sz="1600" b="0" dirty="0"/>
              <a:t>Landareal som används som jordbruksmark i Sverige har sedan år 2013 minskat från 3 047 400 hektar till   2 979 600 ha år 2025. Det är en nedgång med 67 800 ha. År 2025 var fördelningen av jordbruksmarken:</a:t>
            </a:r>
          </a:p>
          <a:p>
            <a:pPr marL="285750" indent="-285750">
              <a:lnSpc>
                <a:spcPct val="110000"/>
              </a:lnSpc>
              <a:buFont typeface="Arial" panose="020B0604020202020204" pitchFamily="34" charset="0"/>
              <a:buChar char="•"/>
            </a:pPr>
            <a:r>
              <a:rPr lang="sv-SE" sz="1600" b="0" dirty="0"/>
              <a:t>85 %, 2 525 600 hektar åkermark</a:t>
            </a:r>
          </a:p>
          <a:p>
            <a:pPr marL="285750" indent="-285750">
              <a:lnSpc>
                <a:spcPct val="110000"/>
              </a:lnSpc>
              <a:buFont typeface="Arial" panose="020B0604020202020204" pitchFamily="34" charset="0"/>
              <a:buChar char="•"/>
            </a:pPr>
            <a:r>
              <a:rPr lang="sv-SE" sz="1600" b="0" dirty="0"/>
              <a:t>15 %, 454 000 hektar betesmark</a:t>
            </a:r>
          </a:p>
        </p:txBody>
      </p:sp>
      <p:sp>
        <p:nvSpPr>
          <p:cNvPr id="8" name="Platshållare för bildnummer 7">
            <a:extLst>
              <a:ext uri="{FF2B5EF4-FFF2-40B4-BE49-F238E27FC236}">
                <a16:creationId xmlns:a16="http://schemas.microsoft.com/office/drawing/2014/main" id="{0BCC3A30-6BBE-4BD7-9DAF-1A898F69B547}"/>
              </a:ext>
            </a:extLst>
          </p:cNvPr>
          <p:cNvSpPr>
            <a:spLocks noGrp="1"/>
          </p:cNvSpPr>
          <p:nvPr>
            <p:ph type="sldNum" sz="quarter" idx="12"/>
          </p:nvPr>
        </p:nvSpPr>
        <p:spPr/>
        <p:txBody>
          <a:bodyPr/>
          <a:lstStyle/>
          <a:p>
            <a:fld id="{65F77AD7-FA98-4CB2-84AA-7A4F4C714045}" type="slidenum">
              <a:rPr lang="sv-SE" smtClean="0"/>
              <a:t>3</a:t>
            </a:fld>
            <a:endParaRPr lang="sv-SE"/>
          </a:p>
        </p:txBody>
      </p:sp>
      <p:pic>
        <p:nvPicPr>
          <p:cNvPr id="5" name="Platshållare för innehåll 4" descr="Karta över den andel av landytan som är jordbruksmark. Den visar att andelen är störst i Skåne och Mellansverige och mindre på småländska höglandet och i Norrland. ">
            <a:extLst>
              <a:ext uri="{FF2B5EF4-FFF2-40B4-BE49-F238E27FC236}">
                <a16:creationId xmlns:a16="http://schemas.microsoft.com/office/drawing/2014/main" id="{555F2571-F693-4CFF-B32B-719223081371}"/>
              </a:ext>
            </a:extLst>
          </p:cNvPr>
          <p:cNvPicPr>
            <a:picLocks noGrp="1" noChangeAspect="1"/>
          </p:cNvPicPr>
          <p:nvPr>
            <p:ph sz="quarter" idx="4"/>
          </p:nvPr>
        </p:nvPicPr>
        <p:blipFill>
          <a:blip r:embed="rId4" cstate="screen">
            <a:extLst>
              <a:ext uri="{28A0092B-C50C-407E-A947-70E740481C1C}">
                <a14:useLocalDpi xmlns:a14="http://schemas.microsoft.com/office/drawing/2010/main" val="0"/>
              </a:ext>
            </a:extLst>
          </a:blip>
          <a:stretch>
            <a:fillRect/>
          </a:stretch>
        </p:blipFill>
        <p:spPr>
          <a:xfrm>
            <a:off x="6731485" y="474665"/>
            <a:ext cx="4119875" cy="5908670"/>
          </a:xfrm>
        </p:spPr>
      </p:pic>
    </p:spTree>
    <p:extLst>
      <p:ext uri="{BB962C8B-B14F-4D97-AF65-F5344CB8AC3E}">
        <p14:creationId xmlns:p14="http://schemas.microsoft.com/office/powerpoint/2010/main" val="27498188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26EDE6-5588-4EBC-B0EA-72426D1ACE31}"/>
              </a:ext>
            </a:extLst>
          </p:cNvPr>
          <p:cNvSpPr>
            <a:spLocks noGrp="1"/>
          </p:cNvSpPr>
          <p:nvPr>
            <p:ph type="title"/>
          </p:nvPr>
        </p:nvSpPr>
        <p:spPr>
          <a:xfrm>
            <a:off x="1181096" y="907676"/>
            <a:ext cx="9045967" cy="770433"/>
          </a:xfrm>
        </p:spPr>
        <p:txBody>
          <a:bodyPr anchor="t"/>
          <a:lstStyle/>
          <a:p>
            <a:r>
              <a:rPr lang="sv-SE" dirty="0"/>
              <a:t>Primärproduktion vegetabilier</a:t>
            </a:r>
          </a:p>
        </p:txBody>
      </p:sp>
      <p:sp>
        <p:nvSpPr>
          <p:cNvPr id="3" name="Platshållare för innehåll 2">
            <a:extLst>
              <a:ext uri="{FF2B5EF4-FFF2-40B4-BE49-F238E27FC236}">
                <a16:creationId xmlns:a16="http://schemas.microsoft.com/office/drawing/2014/main" id="{14AE0E98-7C14-4793-B43D-DFE1CD29928E}"/>
              </a:ext>
            </a:extLst>
          </p:cNvPr>
          <p:cNvSpPr>
            <a:spLocks noGrp="1"/>
          </p:cNvSpPr>
          <p:nvPr>
            <p:ph idx="1"/>
          </p:nvPr>
        </p:nvSpPr>
        <p:spPr>
          <a:xfrm>
            <a:off x="1181096" y="1768288"/>
            <a:ext cx="9045967" cy="4953185"/>
          </a:xfrm>
        </p:spPr>
        <p:txBody>
          <a:bodyPr>
            <a:normAutofit/>
          </a:bodyPr>
          <a:lstStyle/>
          <a:p>
            <a:pPr marL="285750" indent="-285750">
              <a:lnSpc>
                <a:spcPct val="100000"/>
              </a:lnSpc>
              <a:spcBef>
                <a:spcPts val="300"/>
              </a:spcBef>
            </a:pPr>
            <a:r>
              <a:rPr lang="sv-SE" dirty="0"/>
              <a:t>Spannmål</a:t>
            </a:r>
          </a:p>
          <a:p>
            <a:pPr marL="0" indent="0">
              <a:lnSpc>
                <a:spcPct val="100000"/>
              </a:lnSpc>
              <a:spcBef>
                <a:spcPts val="300"/>
              </a:spcBef>
              <a:buNone/>
            </a:pPr>
            <a:endParaRPr lang="sv-SE" dirty="0"/>
          </a:p>
          <a:p>
            <a:pPr marL="285750" indent="-285750">
              <a:lnSpc>
                <a:spcPct val="100000"/>
              </a:lnSpc>
              <a:spcBef>
                <a:spcPts val="300"/>
              </a:spcBef>
            </a:pPr>
            <a:r>
              <a:rPr lang="sv-SE" dirty="0"/>
              <a:t>Potatis</a:t>
            </a:r>
          </a:p>
          <a:p>
            <a:pPr marL="285750" indent="-285750">
              <a:lnSpc>
                <a:spcPct val="100000"/>
              </a:lnSpc>
              <a:spcBef>
                <a:spcPts val="300"/>
              </a:spcBef>
            </a:pPr>
            <a:endParaRPr lang="sv-SE" dirty="0"/>
          </a:p>
          <a:p>
            <a:pPr marL="285750" indent="-285750">
              <a:lnSpc>
                <a:spcPct val="100000"/>
              </a:lnSpc>
              <a:spcBef>
                <a:spcPts val="300"/>
              </a:spcBef>
            </a:pPr>
            <a:r>
              <a:rPr lang="sv-SE" dirty="0"/>
              <a:t>Oljeväxter</a:t>
            </a:r>
          </a:p>
          <a:p>
            <a:pPr marL="285750" indent="-285750">
              <a:lnSpc>
                <a:spcPct val="100000"/>
              </a:lnSpc>
              <a:spcBef>
                <a:spcPts val="300"/>
              </a:spcBef>
            </a:pPr>
            <a:endParaRPr lang="sv-SE" dirty="0"/>
          </a:p>
          <a:p>
            <a:pPr marL="285750" indent="-285750">
              <a:lnSpc>
                <a:spcPct val="100000"/>
              </a:lnSpc>
              <a:spcBef>
                <a:spcPts val="300"/>
              </a:spcBef>
            </a:pPr>
            <a:r>
              <a:rPr lang="sv-SE" dirty="0"/>
              <a:t>Trädgårdsodling</a:t>
            </a:r>
          </a:p>
          <a:p>
            <a:pPr marL="534988" indent="-285750">
              <a:lnSpc>
                <a:spcPct val="100000"/>
              </a:lnSpc>
              <a:spcBef>
                <a:spcPts val="300"/>
              </a:spcBef>
              <a:buFont typeface="Arial" panose="020B0604020202020204" pitchFamily="34" charset="0"/>
              <a:buChar char="◦"/>
            </a:pPr>
            <a:r>
              <a:rPr lang="sv-SE" dirty="0"/>
              <a:t>Friland</a:t>
            </a:r>
          </a:p>
          <a:p>
            <a:pPr marL="534988" indent="-285750">
              <a:lnSpc>
                <a:spcPct val="100000"/>
              </a:lnSpc>
              <a:spcBef>
                <a:spcPts val="300"/>
              </a:spcBef>
              <a:buFont typeface="Arial" panose="020B0604020202020204" pitchFamily="34" charset="0"/>
              <a:buChar char="◦"/>
            </a:pPr>
            <a:r>
              <a:rPr lang="sv-SE" dirty="0"/>
              <a:t>Växthus</a:t>
            </a:r>
          </a:p>
          <a:p>
            <a:pPr marL="249238" indent="0">
              <a:lnSpc>
                <a:spcPct val="100000"/>
              </a:lnSpc>
              <a:spcBef>
                <a:spcPts val="300"/>
              </a:spcBef>
              <a:buNone/>
            </a:pPr>
            <a:endParaRPr lang="sv-SE" dirty="0"/>
          </a:p>
          <a:p>
            <a:pPr marL="285750" indent="-285750">
              <a:lnSpc>
                <a:spcPct val="100000"/>
              </a:lnSpc>
              <a:spcBef>
                <a:spcPts val="300"/>
              </a:spcBef>
            </a:pPr>
            <a:r>
              <a:rPr lang="sv-SE" dirty="0"/>
              <a:t>Ekologisk produktion</a:t>
            </a:r>
          </a:p>
          <a:p>
            <a:endParaRPr lang="sv-SE" dirty="0"/>
          </a:p>
        </p:txBody>
      </p:sp>
      <p:sp>
        <p:nvSpPr>
          <p:cNvPr id="4" name="Platshållare för datum 3">
            <a:extLst>
              <a:ext uri="{FF2B5EF4-FFF2-40B4-BE49-F238E27FC236}">
                <a16:creationId xmlns:a16="http://schemas.microsoft.com/office/drawing/2014/main" id="{1C199C4E-7CEC-439A-B23F-4BEEC82881E0}"/>
              </a:ext>
            </a:extLst>
          </p:cNvPr>
          <p:cNvSpPr>
            <a:spLocks noGrp="1"/>
          </p:cNvSpPr>
          <p:nvPr>
            <p:ph type="dt" sz="half" idx="10"/>
          </p:nvPr>
        </p:nvSpPr>
        <p:spPr/>
        <p:txBody>
          <a:bodyPr/>
          <a:lstStyle/>
          <a:p>
            <a:fld id="{A52115D9-90C1-4323-9061-A59F5A81CCD6}" type="datetime1">
              <a:rPr lang="sv-SE" smtClean="0"/>
              <a:t>2025-07-01</a:t>
            </a:fld>
            <a:endParaRPr lang="sv-SE"/>
          </a:p>
        </p:txBody>
      </p:sp>
      <p:sp>
        <p:nvSpPr>
          <p:cNvPr id="5" name="Platshållare för bildnummer 4">
            <a:extLst>
              <a:ext uri="{FF2B5EF4-FFF2-40B4-BE49-F238E27FC236}">
                <a16:creationId xmlns:a16="http://schemas.microsoft.com/office/drawing/2014/main" id="{F282E093-ECEC-4B32-BF12-2CCDEF824BB9}"/>
              </a:ext>
            </a:extLst>
          </p:cNvPr>
          <p:cNvSpPr>
            <a:spLocks noGrp="1"/>
          </p:cNvSpPr>
          <p:nvPr>
            <p:ph type="sldNum" sz="quarter" idx="12"/>
          </p:nvPr>
        </p:nvSpPr>
        <p:spPr/>
        <p:txBody>
          <a:bodyPr/>
          <a:lstStyle/>
          <a:p>
            <a:fld id="{65F77AD7-FA98-4CB2-84AA-7A4F4C714045}" type="slidenum">
              <a:rPr lang="sv-SE" smtClean="0"/>
              <a:t>30</a:t>
            </a:fld>
            <a:endParaRPr lang="sv-SE"/>
          </a:p>
        </p:txBody>
      </p:sp>
    </p:spTree>
    <p:extLst>
      <p:ext uri="{BB962C8B-B14F-4D97-AF65-F5344CB8AC3E}">
        <p14:creationId xmlns:p14="http://schemas.microsoft.com/office/powerpoint/2010/main" val="27797318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5F1E7"/>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15BDE63-72CB-47BE-AD68-62FA3E209161}"/>
              </a:ext>
            </a:extLst>
          </p:cNvPr>
          <p:cNvSpPr>
            <a:spLocks noGrp="1"/>
          </p:cNvSpPr>
          <p:nvPr>
            <p:ph type="title"/>
          </p:nvPr>
        </p:nvSpPr>
        <p:spPr>
          <a:xfrm>
            <a:off x="707076" y="1329666"/>
            <a:ext cx="5388924" cy="686460"/>
          </a:xfrm>
        </p:spPr>
        <p:txBody>
          <a:bodyPr anchor="t">
            <a:normAutofit fontScale="90000"/>
          </a:bodyPr>
          <a:lstStyle/>
          <a:p>
            <a:r>
              <a:rPr lang="sv-SE" dirty="0"/>
              <a:t>Vegetabilieproduktion</a:t>
            </a:r>
            <a:br>
              <a:rPr lang="sv-SE" dirty="0"/>
            </a:br>
            <a:endParaRPr lang="sv-SE" sz="2200" dirty="0"/>
          </a:p>
        </p:txBody>
      </p:sp>
      <p:sp>
        <p:nvSpPr>
          <p:cNvPr id="6" name="Platshållare för bildnummer 5">
            <a:extLst>
              <a:ext uri="{FF2B5EF4-FFF2-40B4-BE49-F238E27FC236}">
                <a16:creationId xmlns:a16="http://schemas.microsoft.com/office/drawing/2014/main" id="{B9EA0EF8-B473-475A-BF9E-A260D46ED4ED}"/>
              </a:ext>
            </a:extLst>
          </p:cNvPr>
          <p:cNvSpPr>
            <a:spLocks noGrp="1"/>
          </p:cNvSpPr>
          <p:nvPr>
            <p:ph type="sldNum" sz="quarter" idx="12"/>
          </p:nvPr>
        </p:nvSpPr>
        <p:spPr/>
        <p:txBody>
          <a:bodyPr/>
          <a:lstStyle/>
          <a:p>
            <a:fld id="{65F77AD7-FA98-4CB2-84AA-7A4F4C714045}" type="slidenum">
              <a:rPr lang="sv-SE" smtClean="0"/>
              <a:t>31</a:t>
            </a:fld>
            <a:endParaRPr lang="sv-SE"/>
          </a:p>
        </p:txBody>
      </p:sp>
      <p:sp>
        <p:nvSpPr>
          <p:cNvPr id="3" name="Platshållare för text 2">
            <a:extLst>
              <a:ext uri="{FF2B5EF4-FFF2-40B4-BE49-F238E27FC236}">
                <a16:creationId xmlns:a16="http://schemas.microsoft.com/office/drawing/2014/main" id="{EDB205C7-5C29-4802-848C-15DF2F90C39A}"/>
              </a:ext>
            </a:extLst>
          </p:cNvPr>
          <p:cNvSpPr>
            <a:spLocks noGrp="1"/>
          </p:cNvSpPr>
          <p:nvPr>
            <p:ph type="body" sz="quarter" idx="13"/>
          </p:nvPr>
        </p:nvSpPr>
        <p:spPr>
          <a:xfrm>
            <a:off x="706281" y="2016125"/>
            <a:ext cx="5637368" cy="4340223"/>
          </a:xfrm>
        </p:spPr>
        <p:txBody>
          <a:bodyPr>
            <a:normAutofit fontScale="92500"/>
          </a:bodyPr>
          <a:lstStyle/>
          <a:p>
            <a:pPr marL="0" indent="0">
              <a:lnSpc>
                <a:spcPct val="110000"/>
              </a:lnSpc>
              <a:buNone/>
            </a:pPr>
            <a:r>
              <a:rPr lang="sv-SE" sz="1900" dirty="0"/>
              <a:t>Det totala produktionsvärdet av vegetabilier beräknas preliminärt till 39 miljarder kronor år 2024, en uppgång med 3 miljarder kronor sedan år 2023. Uppgången mellan 2023 och 2024 beror på att skördarna var högre 2024. Det sammantagna priset sjönk däremot något.</a:t>
            </a:r>
          </a:p>
          <a:p>
            <a:pPr marL="0" indent="0">
              <a:lnSpc>
                <a:spcPct val="110000"/>
              </a:lnSpc>
              <a:buNone/>
            </a:pPr>
            <a:r>
              <a:rPr lang="sv-SE" sz="1900" dirty="0"/>
              <a:t>Ett genomsnitt av produktionsvärdet för femårs-perioden 2020 − 2024 visar att foderväxter, främst vall, samt spannmålsgrödor svarar för ungefär en tredjedel vardera av produktionsvärdet.</a:t>
            </a:r>
          </a:p>
          <a:p>
            <a:pPr marL="0" indent="0">
              <a:lnSpc>
                <a:spcPct val="110000"/>
              </a:lnSpc>
              <a:buNone/>
            </a:pPr>
            <a:r>
              <a:rPr lang="sv-SE" sz="1900" dirty="0"/>
              <a:t>Frukt och trädgårdsväxter skapar 23 % av produktionsvärdet i vegetabilieproduktionen medan industrigrödor och potatis skapar 8 % respektive 7 %.</a:t>
            </a:r>
          </a:p>
        </p:txBody>
      </p:sp>
      <p:graphicFrame>
        <p:nvGraphicFramePr>
          <p:cNvPr id="10" name="Platshållare för bild 9" descr="Linjediagram som visar Produktionsvärde (i miljoner SEK) av vegetabilier i Sverige, 2013 − 2024&#10;">
            <a:extLst>
              <a:ext uri="{FF2B5EF4-FFF2-40B4-BE49-F238E27FC236}">
                <a16:creationId xmlns:a16="http://schemas.microsoft.com/office/drawing/2014/main" id="{387EDB7D-B8BC-439A-A102-420C35443AC6}"/>
              </a:ext>
            </a:extLst>
          </p:cNvPr>
          <p:cNvGraphicFramePr>
            <a:graphicFrameLocks noGrp="1"/>
          </p:cNvGraphicFramePr>
          <p:nvPr>
            <p:ph type="pic" idx="1"/>
            <p:extLst>
              <p:ext uri="{D42A27DB-BD31-4B8C-83A1-F6EECF244321}">
                <p14:modId xmlns:p14="http://schemas.microsoft.com/office/powerpoint/2010/main" val="3685408521"/>
              </p:ext>
            </p:extLst>
          </p:nvPr>
        </p:nvGraphicFramePr>
        <p:xfrm>
          <a:off x="6638925" y="665163"/>
          <a:ext cx="5111750" cy="25828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Diagram 11" descr="Cirkeldiagram som visar Fördelningen av produktionsvärdet från vegetabilier femårsmedelvärde 2020 − 2024&#10;Spannmål och fodergrödor dominerar med 31 % vardera.">
            <a:extLst>
              <a:ext uri="{FF2B5EF4-FFF2-40B4-BE49-F238E27FC236}">
                <a16:creationId xmlns:a16="http://schemas.microsoft.com/office/drawing/2014/main" id="{4CF7C8C7-1BC0-4B10-8F49-B8F594A520D0}"/>
              </a:ext>
            </a:extLst>
          </p:cNvPr>
          <p:cNvGraphicFramePr>
            <a:graphicFrameLocks/>
          </p:cNvGraphicFramePr>
          <p:nvPr>
            <p:extLst>
              <p:ext uri="{D42A27DB-BD31-4B8C-83A1-F6EECF244321}">
                <p14:modId xmlns:p14="http://schemas.microsoft.com/office/powerpoint/2010/main" val="3639025808"/>
              </p:ext>
            </p:extLst>
          </p:nvPr>
        </p:nvGraphicFramePr>
        <p:xfrm>
          <a:off x="6414247" y="3609975"/>
          <a:ext cx="5513294" cy="29289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218809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5F1E7"/>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15BDE63-72CB-47BE-AD68-62FA3E209161}"/>
              </a:ext>
            </a:extLst>
          </p:cNvPr>
          <p:cNvSpPr>
            <a:spLocks noGrp="1"/>
          </p:cNvSpPr>
          <p:nvPr>
            <p:ph type="title"/>
          </p:nvPr>
        </p:nvSpPr>
        <p:spPr>
          <a:xfrm>
            <a:off x="706281" y="1246455"/>
            <a:ext cx="5230812" cy="791895"/>
          </a:xfrm>
        </p:spPr>
        <p:txBody>
          <a:bodyPr anchor="t">
            <a:normAutofit fontScale="90000"/>
          </a:bodyPr>
          <a:lstStyle/>
          <a:p>
            <a:r>
              <a:rPr lang="sv-SE" dirty="0"/>
              <a:t>Spannmål</a:t>
            </a:r>
            <a:br>
              <a:rPr lang="sv-SE" dirty="0"/>
            </a:br>
            <a:r>
              <a:rPr lang="sv-SE" sz="2700" dirty="0"/>
              <a:t>Antal företag och areal</a:t>
            </a:r>
          </a:p>
        </p:txBody>
      </p:sp>
      <p:sp>
        <p:nvSpPr>
          <p:cNvPr id="6" name="Platshållare för bildnummer 5">
            <a:extLst>
              <a:ext uri="{FF2B5EF4-FFF2-40B4-BE49-F238E27FC236}">
                <a16:creationId xmlns:a16="http://schemas.microsoft.com/office/drawing/2014/main" id="{B9EA0EF8-B473-475A-BF9E-A260D46ED4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77AD7-FA98-4CB2-84AA-7A4F4C714045}"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3" name="Platshållare för text 2">
            <a:extLst>
              <a:ext uri="{FF2B5EF4-FFF2-40B4-BE49-F238E27FC236}">
                <a16:creationId xmlns:a16="http://schemas.microsoft.com/office/drawing/2014/main" id="{EDB205C7-5C29-4802-848C-15DF2F90C39A}"/>
              </a:ext>
            </a:extLst>
          </p:cNvPr>
          <p:cNvSpPr>
            <a:spLocks noGrp="1"/>
          </p:cNvSpPr>
          <p:nvPr>
            <p:ph type="body" sz="quarter" idx="13"/>
          </p:nvPr>
        </p:nvSpPr>
        <p:spPr>
          <a:xfrm>
            <a:off x="706282" y="2299446"/>
            <a:ext cx="5637368" cy="4066427"/>
          </a:xfrm>
        </p:spPr>
        <p:txBody>
          <a:bodyPr>
            <a:normAutofit/>
          </a:bodyPr>
          <a:lstStyle/>
          <a:p>
            <a:pPr marL="0" indent="0">
              <a:lnSpc>
                <a:spcPct val="110000"/>
              </a:lnSpc>
              <a:buNone/>
            </a:pPr>
            <a:r>
              <a:rPr lang="sv-SE" sz="1900" dirty="0"/>
              <a:t>År 2024 odlade 18 900 företag spannmål. Det är   1 000 färre än år 2023. Utav dem odlade 11 400 vårkorn och 8 800 vardera höstvete och havre. </a:t>
            </a:r>
          </a:p>
          <a:p>
            <a:pPr marL="0" indent="0">
              <a:lnSpc>
                <a:spcPct val="110000"/>
              </a:lnSpc>
              <a:buNone/>
            </a:pPr>
            <a:r>
              <a:rPr lang="sv-SE" sz="1900" dirty="0"/>
              <a:t>Företagen odlade sammanlagt 997 000 hektar spannmål. Det är något mindre än år 2023. I genomsnitt odlade ett företag med spannmåls-odling 53 hektar spannmål år 2024.</a:t>
            </a:r>
          </a:p>
          <a:p>
            <a:pPr marL="0" indent="0">
              <a:lnSpc>
                <a:spcPct val="110000"/>
              </a:lnSpc>
              <a:buNone/>
            </a:pPr>
            <a:r>
              <a:rPr lang="sv-SE" sz="1900" dirty="0"/>
              <a:t>Den vanligaste grödan var höstvete som odlades på 414 500 hektar eller 42 % av spannmåls-arealen. Därefter följde vårkorn med 273 000 hektar och havre med 163 400 hektar.</a:t>
            </a:r>
          </a:p>
        </p:txBody>
      </p:sp>
      <p:graphicFrame>
        <p:nvGraphicFramePr>
          <p:cNvPr id="11" name="Platshållare för bild 10" descr="Stapeldiagram som visar Antal företag &#10;som odlar olika spannmålsgrödor 2024">
            <a:extLst>
              <a:ext uri="{FF2B5EF4-FFF2-40B4-BE49-F238E27FC236}">
                <a16:creationId xmlns:a16="http://schemas.microsoft.com/office/drawing/2014/main" id="{C39CCDDA-EFFC-41C3-B4FC-9BB8507F53EA}"/>
              </a:ext>
            </a:extLst>
          </p:cNvPr>
          <p:cNvGraphicFramePr>
            <a:graphicFrameLocks noGrp="1"/>
          </p:cNvGraphicFramePr>
          <p:nvPr>
            <p:ph type="pic" idx="1"/>
            <p:extLst>
              <p:ext uri="{D42A27DB-BD31-4B8C-83A1-F6EECF244321}">
                <p14:modId xmlns:p14="http://schemas.microsoft.com/office/powerpoint/2010/main" val="1637167580"/>
              </p:ext>
            </p:extLst>
          </p:nvPr>
        </p:nvGraphicFramePr>
        <p:xfrm>
          <a:off x="6520657" y="645459"/>
          <a:ext cx="5230812" cy="25873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Diagram 12" descr="Stapelidagram som visar Areal av spannmålsgrödor (miljoner hektar) 2013-2024&#10;">
            <a:extLst>
              <a:ext uri="{FF2B5EF4-FFF2-40B4-BE49-F238E27FC236}">
                <a16:creationId xmlns:a16="http://schemas.microsoft.com/office/drawing/2014/main" id="{85073D6C-2CD8-40F5-B90A-01517A63FA5C}"/>
              </a:ext>
            </a:extLst>
          </p:cNvPr>
          <p:cNvGraphicFramePr>
            <a:graphicFrameLocks/>
          </p:cNvGraphicFramePr>
          <p:nvPr>
            <p:extLst>
              <p:ext uri="{D42A27DB-BD31-4B8C-83A1-F6EECF244321}">
                <p14:modId xmlns:p14="http://schemas.microsoft.com/office/powerpoint/2010/main" val="2781490394"/>
              </p:ext>
            </p:extLst>
          </p:nvPr>
        </p:nvGraphicFramePr>
        <p:xfrm>
          <a:off x="6520656" y="3368488"/>
          <a:ext cx="5230813" cy="29973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572323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5F1E7"/>
        </a:solidFill>
        <a:effectLst/>
      </p:bgPr>
    </p:bg>
    <p:spTree>
      <p:nvGrpSpPr>
        <p:cNvPr id="1" name=""/>
        <p:cNvGrpSpPr/>
        <p:nvPr/>
      </p:nvGrpSpPr>
      <p:grpSpPr>
        <a:xfrm>
          <a:off x="0" y="0"/>
          <a:ext cx="0" cy="0"/>
          <a:chOff x="0" y="0"/>
          <a:chExt cx="0" cy="0"/>
        </a:xfrm>
      </p:grpSpPr>
      <p:sp>
        <p:nvSpPr>
          <p:cNvPr id="2" name="Rubrik 1" descr="Rubrik för denna bild">
            <a:extLst>
              <a:ext uri="{FF2B5EF4-FFF2-40B4-BE49-F238E27FC236}">
                <a16:creationId xmlns:a16="http://schemas.microsoft.com/office/drawing/2014/main" id="{DFFF8327-2098-4F0F-AEA2-A2769EAF4A12}"/>
              </a:ext>
            </a:extLst>
          </p:cNvPr>
          <p:cNvSpPr>
            <a:spLocks noGrp="1"/>
          </p:cNvSpPr>
          <p:nvPr>
            <p:ph type="title"/>
          </p:nvPr>
        </p:nvSpPr>
        <p:spPr>
          <a:xfrm>
            <a:off x="996178" y="622641"/>
            <a:ext cx="8752940" cy="590350"/>
          </a:xfrm>
        </p:spPr>
        <p:txBody>
          <a:bodyPr>
            <a:normAutofit/>
          </a:bodyPr>
          <a:lstStyle/>
          <a:p>
            <a:r>
              <a:rPr lang="sv-SE" dirty="0"/>
              <a:t>Spannmål − skördar</a:t>
            </a:r>
          </a:p>
        </p:txBody>
      </p:sp>
      <p:sp>
        <p:nvSpPr>
          <p:cNvPr id="8" name="Platshållare för bildnummer 7">
            <a:extLst>
              <a:ext uri="{FF2B5EF4-FFF2-40B4-BE49-F238E27FC236}">
                <a16:creationId xmlns:a16="http://schemas.microsoft.com/office/drawing/2014/main" id="{0BCC3A30-6BBE-4BD7-9DAF-1A898F69B547}"/>
              </a:ext>
            </a:extLst>
          </p:cNvPr>
          <p:cNvSpPr>
            <a:spLocks noGrp="1"/>
          </p:cNvSpPr>
          <p:nvPr>
            <p:ph type="sldNum" sz="quarter" idx="12"/>
          </p:nvPr>
        </p:nvSpPr>
        <p:spPr/>
        <p:txBody>
          <a:bodyPr/>
          <a:lstStyle/>
          <a:p>
            <a:fld id="{65F77AD7-FA98-4CB2-84AA-7A4F4C714045}" type="slidenum">
              <a:rPr lang="sv-SE" smtClean="0"/>
              <a:t>33</a:t>
            </a:fld>
            <a:endParaRPr lang="sv-SE"/>
          </a:p>
        </p:txBody>
      </p:sp>
      <p:sp>
        <p:nvSpPr>
          <p:cNvPr id="3" name="Platshållare för text 2">
            <a:extLst>
              <a:ext uri="{FF2B5EF4-FFF2-40B4-BE49-F238E27FC236}">
                <a16:creationId xmlns:a16="http://schemas.microsoft.com/office/drawing/2014/main" id="{0A3A57D1-1E0F-4DE0-A181-ED6655E8F975}"/>
              </a:ext>
            </a:extLst>
          </p:cNvPr>
          <p:cNvSpPr>
            <a:spLocks noGrp="1"/>
          </p:cNvSpPr>
          <p:nvPr>
            <p:ph type="body" idx="1"/>
          </p:nvPr>
        </p:nvSpPr>
        <p:spPr>
          <a:xfrm>
            <a:off x="996178" y="1298159"/>
            <a:ext cx="5022913" cy="2046287"/>
          </a:xfrm>
        </p:spPr>
        <p:txBody>
          <a:bodyPr anchor="t">
            <a:noAutofit/>
          </a:bodyPr>
          <a:lstStyle/>
          <a:p>
            <a:pPr>
              <a:lnSpc>
                <a:spcPct val="110000"/>
              </a:lnSpc>
            </a:pPr>
            <a:r>
              <a:rPr lang="sv-SE" sz="1500" b="0" dirty="0"/>
              <a:t>Den totala spannmålsskörden blev 5,1 miljoner ton år 2024. Det är 19 % högre än år 2023. Spannmåls-skördarna varierar år för år främst beroende på hur gynnsamt vädret är under odlingssäsongen</a:t>
            </a:r>
          </a:p>
          <a:p>
            <a:pPr>
              <a:lnSpc>
                <a:spcPct val="110000"/>
              </a:lnSpc>
            </a:pPr>
            <a:r>
              <a:rPr lang="sv-SE" sz="1500" b="0" dirty="0"/>
              <a:t>År 2024 blev skörden av höstvete 2,7 miljoner ton vilket motsvarar 53 % av den totala spannmålsskörden. Skörden av vårkorn blev 1,2 miljoner ton och skörden av havre 0,6 miljoner ton. </a:t>
            </a:r>
          </a:p>
        </p:txBody>
      </p:sp>
      <p:sp>
        <p:nvSpPr>
          <p:cNvPr id="13" name="Platshållare för text 2">
            <a:extLst>
              <a:ext uri="{FF2B5EF4-FFF2-40B4-BE49-F238E27FC236}">
                <a16:creationId xmlns:a16="http://schemas.microsoft.com/office/drawing/2014/main" id="{25695D7F-B83F-4B7E-862A-275E5905B18E}"/>
              </a:ext>
            </a:extLst>
          </p:cNvPr>
          <p:cNvSpPr txBox="1">
            <a:spLocks/>
          </p:cNvSpPr>
          <p:nvPr/>
        </p:nvSpPr>
        <p:spPr>
          <a:xfrm>
            <a:off x="6529641" y="1298159"/>
            <a:ext cx="5022913" cy="2228850"/>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10000"/>
              </a:lnSpc>
            </a:pPr>
            <a:r>
              <a:rPr lang="sv-SE" sz="1500" b="0" dirty="0"/>
              <a:t>Spannmålsgrödorna ger olika avkastning. De höstsådda grödorna som höstvete avkastar vanligen mer än de vårsådda. År 2024 var den genomsnittliga avkastningen per hektar för de tre grödor som odlades på störst areal:</a:t>
            </a:r>
          </a:p>
          <a:p>
            <a:pPr marL="285750" indent="-285750">
              <a:lnSpc>
                <a:spcPct val="110000"/>
              </a:lnSpc>
              <a:buFont typeface="Arial" panose="020B0604020202020204" pitchFamily="34" charset="0"/>
              <a:buChar char="•"/>
            </a:pPr>
            <a:r>
              <a:rPr lang="sv-SE" sz="1500" b="0" dirty="0"/>
              <a:t>höstvete 6 540 kilo per hektar</a:t>
            </a:r>
          </a:p>
          <a:p>
            <a:pPr marL="285750" indent="-285750">
              <a:lnSpc>
                <a:spcPct val="110000"/>
              </a:lnSpc>
              <a:buFont typeface="Arial" panose="020B0604020202020204" pitchFamily="34" charset="0"/>
              <a:buChar char="•"/>
            </a:pPr>
            <a:r>
              <a:rPr lang="sv-SE" sz="1500" b="0" dirty="0"/>
              <a:t>vårkorn  4 360 kilo per hektar</a:t>
            </a:r>
          </a:p>
          <a:p>
            <a:pPr marL="285750" indent="-285750">
              <a:lnSpc>
                <a:spcPct val="110000"/>
              </a:lnSpc>
              <a:buFont typeface="Arial" panose="020B0604020202020204" pitchFamily="34" charset="0"/>
              <a:buChar char="•"/>
            </a:pPr>
            <a:r>
              <a:rPr lang="sv-SE" sz="1500" b="0" dirty="0"/>
              <a:t>havre 3 950 kilo per hektar.</a:t>
            </a:r>
          </a:p>
        </p:txBody>
      </p:sp>
      <p:graphicFrame>
        <p:nvGraphicFramePr>
          <p:cNvPr id="9" name="Platshållare för innehåll 8" descr="Stapeldiagram som visar Totalskörd av spannmålsgrödor, &#10;(miljoner ton) 2013 − 2024, ton&#10;">
            <a:extLst>
              <a:ext uri="{FF2B5EF4-FFF2-40B4-BE49-F238E27FC236}">
                <a16:creationId xmlns:a16="http://schemas.microsoft.com/office/drawing/2014/main" id="{D588DE18-CD53-4DAF-8036-94C0CBC644D7}"/>
              </a:ext>
            </a:extLst>
          </p:cNvPr>
          <p:cNvGraphicFramePr>
            <a:graphicFrameLocks noGrp="1"/>
          </p:cNvGraphicFramePr>
          <p:nvPr>
            <p:ph sz="half" idx="2"/>
            <p:extLst>
              <p:ext uri="{D42A27DB-BD31-4B8C-83A1-F6EECF244321}">
                <p14:modId xmlns:p14="http://schemas.microsoft.com/office/powerpoint/2010/main" val="3631637611"/>
              </p:ext>
            </p:extLst>
          </p:nvPr>
        </p:nvGraphicFramePr>
        <p:xfrm>
          <a:off x="996178" y="3687762"/>
          <a:ext cx="5022912" cy="26692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Platshållare för innehåll 13" descr="Linjediagram som visar Avkastning per hektar 2013 − 2024 &#10;kilo per hektar&#10;">
            <a:extLst>
              <a:ext uri="{FF2B5EF4-FFF2-40B4-BE49-F238E27FC236}">
                <a16:creationId xmlns:a16="http://schemas.microsoft.com/office/drawing/2014/main" id="{C8C7E9D6-F742-43A9-BDE3-A1343F0954CA}"/>
              </a:ext>
            </a:extLst>
          </p:cNvPr>
          <p:cNvGraphicFramePr>
            <a:graphicFrameLocks noGrp="1"/>
          </p:cNvGraphicFramePr>
          <p:nvPr>
            <p:ph sz="quarter" idx="4"/>
            <p:extLst>
              <p:ext uri="{D42A27DB-BD31-4B8C-83A1-F6EECF244321}">
                <p14:modId xmlns:p14="http://schemas.microsoft.com/office/powerpoint/2010/main" val="376840504"/>
              </p:ext>
            </p:extLst>
          </p:nvPr>
        </p:nvGraphicFramePr>
        <p:xfrm>
          <a:off x="6560661" y="3687762"/>
          <a:ext cx="4960871" cy="266858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568208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5F1E7"/>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FF8327-2098-4F0F-AEA2-A2769EAF4A12}"/>
              </a:ext>
            </a:extLst>
          </p:cNvPr>
          <p:cNvSpPr>
            <a:spLocks noGrp="1"/>
          </p:cNvSpPr>
          <p:nvPr>
            <p:ph type="title"/>
          </p:nvPr>
        </p:nvSpPr>
        <p:spPr>
          <a:xfrm>
            <a:off x="800101" y="474665"/>
            <a:ext cx="9322188" cy="1011235"/>
          </a:xfrm>
        </p:spPr>
        <p:txBody>
          <a:bodyPr>
            <a:normAutofit/>
          </a:bodyPr>
          <a:lstStyle/>
          <a:p>
            <a:r>
              <a:rPr lang="sv-SE" dirty="0"/>
              <a:t>Oljeväxter</a:t>
            </a:r>
            <a:br>
              <a:rPr lang="sv-SE" dirty="0"/>
            </a:br>
            <a:r>
              <a:rPr lang="sv-SE" sz="2200" dirty="0"/>
              <a:t>Areal och skörd</a:t>
            </a:r>
          </a:p>
        </p:txBody>
      </p:sp>
      <p:sp>
        <p:nvSpPr>
          <p:cNvPr id="8" name="Platshållare för bildnummer 7">
            <a:extLst>
              <a:ext uri="{FF2B5EF4-FFF2-40B4-BE49-F238E27FC236}">
                <a16:creationId xmlns:a16="http://schemas.microsoft.com/office/drawing/2014/main" id="{0BCC3A30-6BBE-4BD7-9DAF-1A898F69B547}"/>
              </a:ext>
            </a:extLst>
          </p:cNvPr>
          <p:cNvSpPr>
            <a:spLocks noGrp="1"/>
          </p:cNvSpPr>
          <p:nvPr>
            <p:ph type="sldNum" sz="quarter" idx="12"/>
          </p:nvPr>
        </p:nvSpPr>
        <p:spPr/>
        <p:txBody>
          <a:bodyPr/>
          <a:lstStyle/>
          <a:p>
            <a:fld id="{65F77AD7-FA98-4CB2-84AA-7A4F4C714045}" type="slidenum">
              <a:rPr lang="sv-SE" smtClean="0"/>
              <a:t>34</a:t>
            </a:fld>
            <a:endParaRPr lang="sv-SE"/>
          </a:p>
        </p:txBody>
      </p:sp>
      <p:sp>
        <p:nvSpPr>
          <p:cNvPr id="13" name="Platshållare för text 2">
            <a:extLst>
              <a:ext uri="{FF2B5EF4-FFF2-40B4-BE49-F238E27FC236}">
                <a16:creationId xmlns:a16="http://schemas.microsoft.com/office/drawing/2014/main" id="{25695D7F-B83F-4B7E-862A-275E5905B18E}"/>
              </a:ext>
            </a:extLst>
          </p:cNvPr>
          <p:cNvSpPr txBox="1">
            <a:spLocks/>
          </p:cNvSpPr>
          <p:nvPr/>
        </p:nvSpPr>
        <p:spPr>
          <a:xfrm>
            <a:off x="800101" y="1546195"/>
            <a:ext cx="5105399" cy="2149505"/>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pPr>
            <a:r>
              <a:rPr lang="sv-SE" sz="1500" b="0" dirty="0"/>
              <a:t>År 2024 användes 96 900 hektar till odling av oljeväxter.  3 500 företag odlade raps/rybs medan 100 företag odlade oljelin. Den totala skörden uppgick till 287 600 ton. Såväl arealen oljeväxter som skörden av oljeväxter var lägre år 2024 än år 2023.</a:t>
            </a:r>
          </a:p>
          <a:p>
            <a:pPr>
              <a:lnSpc>
                <a:spcPct val="100000"/>
              </a:lnSpc>
            </a:pPr>
            <a:r>
              <a:rPr lang="sv-SE" sz="1500" b="0" dirty="0"/>
              <a:t>Hektarskörden av den vanligaste grödan höstraps som odlas på 78 % av arealen var 3 190 kilo per hektar år 2024. Det är 25 % högre än år 2023.</a:t>
            </a:r>
          </a:p>
        </p:txBody>
      </p:sp>
      <p:graphicFrame>
        <p:nvGraphicFramePr>
          <p:cNvPr id="9" name="Platshållare för innehåll 8" descr="Stapeldiagram som visar Areal av oljeväxter 2013-2024, hektar&#10;">
            <a:extLst>
              <a:ext uri="{FF2B5EF4-FFF2-40B4-BE49-F238E27FC236}">
                <a16:creationId xmlns:a16="http://schemas.microsoft.com/office/drawing/2014/main" id="{05BE180F-9AB0-4F52-BB2B-5129FAA8E66F}"/>
              </a:ext>
            </a:extLst>
          </p:cNvPr>
          <p:cNvGraphicFramePr>
            <a:graphicFrameLocks noGrp="1"/>
          </p:cNvGraphicFramePr>
          <p:nvPr>
            <p:ph sz="quarter" idx="4"/>
            <p:extLst>
              <p:ext uri="{D42A27DB-BD31-4B8C-83A1-F6EECF244321}">
                <p14:modId xmlns:p14="http://schemas.microsoft.com/office/powerpoint/2010/main" val="2880706162"/>
              </p:ext>
            </p:extLst>
          </p:nvPr>
        </p:nvGraphicFramePr>
        <p:xfrm>
          <a:off x="6465888" y="1142999"/>
          <a:ext cx="4684712" cy="24733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Platshållare för innehåll 10" descr="Linjediagram för Hektarskörd av oljeväxter,     &#10;2013 − 2024, kilo per hektar&#10;">
            <a:extLst>
              <a:ext uri="{FF2B5EF4-FFF2-40B4-BE49-F238E27FC236}">
                <a16:creationId xmlns:a16="http://schemas.microsoft.com/office/drawing/2014/main" id="{050193D6-6C46-40D7-AA9C-2552DB5A5C4B}"/>
              </a:ext>
            </a:extLst>
          </p:cNvPr>
          <p:cNvGraphicFramePr>
            <a:graphicFrameLocks noGrp="1"/>
          </p:cNvGraphicFramePr>
          <p:nvPr>
            <p:ph sz="half" idx="2"/>
            <p:extLst>
              <p:ext uri="{D42A27DB-BD31-4B8C-83A1-F6EECF244321}">
                <p14:modId xmlns:p14="http://schemas.microsoft.com/office/powerpoint/2010/main" val="2947494410"/>
              </p:ext>
            </p:extLst>
          </p:nvPr>
        </p:nvGraphicFramePr>
        <p:xfrm>
          <a:off x="866775" y="3695700"/>
          <a:ext cx="5038724" cy="28749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Diagram 11" descr="Linjediagram som visar Totalskörd (ton) av oljeväxter, &#10;2013 − 2024&#10;">
            <a:extLst>
              <a:ext uri="{FF2B5EF4-FFF2-40B4-BE49-F238E27FC236}">
                <a16:creationId xmlns:a16="http://schemas.microsoft.com/office/drawing/2014/main" id="{70580AFD-BCDA-4D7B-AC7C-8FD555BA55EC}"/>
              </a:ext>
            </a:extLst>
          </p:cNvPr>
          <p:cNvGraphicFramePr>
            <a:graphicFrameLocks/>
          </p:cNvGraphicFramePr>
          <p:nvPr>
            <p:extLst>
              <p:ext uri="{D42A27DB-BD31-4B8C-83A1-F6EECF244321}">
                <p14:modId xmlns:p14="http://schemas.microsoft.com/office/powerpoint/2010/main" val="4207632456"/>
              </p:ext>
            </p:extLst>
          </p:nvPr>
        </p:nvGraphicFramePr>
        <p:xfrm>
          <a:off x="6465888" y="3695700"/>
          <a:ext cx="4684712"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124755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5F1E7"/>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15BDE63-72CB-47BE-AD68-62FA3E209161}"/>
              </a:ext>
            </a:extLst>
          </p:cNvPr>
          <p:cNvSpPr>
            <a:spLocks noGrp="1"/>
          </p:cNvSpPr>
          <p:nvPr>
            <p:ph type="title"/>
          </p:nvPr>
        </p:nvSpPr>
        <p:spPr>
          <a:xfrm>
            <a:off x="706281" y="1246455"/>
            <a:ext cx="5230812" cy="791895"/>
          </a:xfrm>
        </p:spPr>
        <p:txBody>
          <a:bodyPr anchor="t">
            <a:normAutofit fontScale="90000"/>
          </a:bodyPr>
          <a:lstStyle/>
          <a:p>
            <a:r>
              <a:rPr lang="sv-SE" dirty="0"/>
              <a:t>Potatis och sockerbetor</a:t>
            </a:r>
            <a:br>
              <a:rPr lang="sv-SE" dirty="0"/>
            </a:br>
            <a:r>
              <a:rPr lang="sv-SE" sz="2800" dirty="0"/>
              <a:t>Areal och skörd</a:t>
            </a:r>
            <a:endParaRPr lang="sv-SE" sz="2700" dirty="0"/>
          </a:p>
        </p:txBody>
      </p:sp>
      <p:sp>
        <p:nvSpPr>
          <p:cNvPr id="6" name="Platshållare för bildnummer 5">
            <a:extLst>
              <a:ext uri="{FF2B5EF4-FFF2-40B4-BE49-F238E27FC236}">
                <a16:creationId xmlns:a16="http://schemas.microsoft.com/office/drawing/2014/main" id="{B9EA0EF8-B473-475A-BF9E-A260D46ED4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77AD7-FA98-4CB2-84AA-7A4F4C714045}"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3" name="Platshållare för text 2">
            <a:extLst>
              <a:ext uri="{FF2B5EF4-FFF2-40B4-BE49-F238E27FC236}">
                <a16:creationId xmlns:a16="http://schemas.microsoft.com/office/drawing/2014/main" id="{EDB205C7-5C29-4802-848C-15DF2F90C39A}"/>
              </a:ext>
            </a:extLst>
          </p:cNvPr>
          <p:cNvSpPr>
            <a:spLocks noGrp="1"/>
          </p:cNvSpPr>
          <p:nvPr>
            <p:ph type="body" sz="quarter" idx="13"/>
          </p:nvPr>
        </p:nvSpPr>
        <p:spPr>
          <a:xfrm>
            <a:off x="706282" y="2299446"/>
            <a:ext cx="5637368" cy="4066427"/>
          </a:xfrm>
        </p:spPr>
        <p:txBody>
          <a:bodyPr>
            <a:normAutofit lnSpcReduction="10000"/>
          </a:bodyPr>
          <a:lstStyle/>
          <a:p>
            <a:pPr marL="0" indent="0">
              <a:lnSpc>
                <a:spcPct val="110000"/>
              </a:lnSpc>
              <a:buNone/>
            </a:pPr>
            <a:r>
              <a:rPr lang="sv-SE" sz="1900" dirty="0"/>
              <a:t>År 2024 odlades 23 600 hektar med potatis. Det är en minskning från år 2013 då potatis odlades på 23 900 hektar. Arealen av sockerbetor som främst odlas i Skåne var 28 500 hektar. Drygt 2 300 företag odlade matpotatis medan 1 000 företag odlade sockerbetor.</a:t>
            </a:r>
          </a:p>
          <a:p>
            <a:pPr marL="0" indent="0">
              <a:lnSpc>
                <a:spcPct val="110000"/>
              </a:lnSpc>
              <a:buNone/>
            </a:pPr>
            <a:r>
              <a:rPr lang="sv-SE" sz="1900" dirty="0"/>
              <a:t>Totalt skördades 476 500 ton matpotatis och      404 000 ton stärkelsepotatis. Skörden av stärkelsepotatis var den största under perioden från år 2013.</a:t>
            </a:r>
          </a:p>
          <a:p>
            <a:pPr marL="0" indent="0">
              <a:lnSpc>
                <a:spcPct val="110000"/>
              </a:lnSpc>
              <a:buNone/>
            </a:pPr>
            <a:r>
              <a:rPr lang="sv-SE" sz="1900" dirty="0"/>
              <a:t>Skörden av sockerbetor blev 2,1 miljoner ton år 2024. Det är 22 % högre än skörden 2023. </a:t>
            </a:r>
          </a:p>
          <a:p>
            <a:pPr marL="0" indent="0">
              <a:lnSpc>
                <a:spcPct val="110000"/>
              </a:lnSpc>
              <a:buNone/>
            </a:pPr>
            <a:endParaRPr lang="sv-SE" sz="1900" dirty="0"/>
          </a:p>
        </p:txBody>
      </p:sp>
      <p:graphicFrame>
        <p:nvGraphicFramePr>
          <p:cNvPr id="9" name="Platshållare för bild 8" descr="Linjediagram som visar Areal för potatis- och sockerbetsodling, &#10;2013 − 2023, ">
            <a:extLst>
              <a:ext uri="{FF2B5EF4-FFF2-40B4-BE49-F238E27FC236}">
                <a16:creationId xmlns:a16="http://schemas.microsoft.com/office/drawing/2014/main" id="{0BAA0F56-40A3-49CA-AAA6-2FAD3FDC0B24}"/>
              </a:ext>
            </a:extLst>
          </p:cNvPr>
          <p:cNvGraphicFramePr>
            <a:graphicFrameLocks noGrp="1"/>
          </p:cNvGraphicFramePr>
          <p:nvPr>
            <p:ph type="pic" idx="1"/>
            <p:extLst>
              <p:ext uri="{D42A27DB-BD31-4B8C-83A1-F6EECF244321}">
                <p14:modId xmlns:p14="http://schemas.microsoft.com/office/powerpoint/2010/main" val="963281906"/>
              </p:ext>
            </p:extLst>
          </p:nvPr>
        </p:nvGraphicFramePr>
        <p:xfrm>
          <a:off x="6520656" y="596888"/>
          <a:ext cx="5042694" cy="2590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Diagram 9" descr="Stapeldiagram som visar Totalskörd (ton) av potatis i Sverige av matpotatis och potatis för stärkelse.">
            <a:extLst>
              <a:ext uri="{FF2B5EF4-FFF2-40B4-BE49-F238E27FC236}">
                <a16:creationId xmlns:a16="http://schemas.microsoft.com/office/drawing/2014/main" id="{C467AC78-89A6-4641-975D-D6C311EBA188}"/>
              </a:ext>
            </a:extLst>
          </p:cNvPr>
          <p:cNvGraphicFramePr>
            <a:graphicFrameLocks/>
          </p:cNvGraphicFramePr>
          <p:nvPr>
            <p:extLst>
              <p:ext uri="{D42A27DB-BD31-4B8C-83A1-F6EECF244321}">
                <p14:modId xmlns:p14="http://schemas.microsoft.com/office/powerpoint/2010/main" val="3344337450"/>
              </p:ext>
            </p:extLst>
          </p:nvPr>
        </p:nvGraphicFramePr>
        <p:xfrm>
          <a:off x="6520656" y="3508387"/>
          <a:ext cx="5042694"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576366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5F1E7"/>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15BDE63-72CB-47BE-AD68-62FA3E209161}"/>
              </a:ext>
            </a:extLst>
          </p:cNvPr>
          <p:cNvSpPr>
            <a:spLocks noGrp="1"/>
          </p:cNvSpPr>
          <p:nvPr>
            <p:ph type="title"/>
          </p:nvPr>
        </p:nvSpPr>
        <p:spPr>
          <a:xfrm>
            <a:off x="706281" y="1246455"/>
            <a:ext cx="5230812" cy="791895"/>
          </a:xfrm>
        </p:spPr>
        <p:txBody>
          <a:bodyPr anchor="t">
            <a:normAutofit fontScale="90000"/>
          </a:bodyPr>
          <a:lstStyle/>
          <a:p>
            <a:r>
              <a:rPr lang="sv-SE" dirty="0"/>
              <a:t>Vall- och grönfoderväxter</a:t>
            </a:r>
            <a:br>
              <a:rPr lang="sv-SE" dirty="0"/>
            </a:br>
            <a:r>
              <a:rPr lang="sv-SE" sz="2700" dirty="0"/>
              <a:t>Skörd</a:t>
            </a:r>
          </a:p>
        </p:txBody>
      </p:sp>
      <p:sp>
        <p:nvSpPr>
          <p:cNvPr id="6" name="Platshållare för bildnummer 5">
            <a:extLst>
              <a:ext uri="{FF2B5EF4-FFF2-40B4-BE49-F238E27FC236}">
                <a16:creationId xmlns:a16="http://schemas.microsoft.com/office/drawing/2014/main" id="{B9EA0EF8-B473-475A-BF9E-A260D46ED4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77AD7-FA98-4CB2-84AA-7A4F4C714045}"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3" name="Platshållare för text 2">
            <a:extLst>
              <a:ext uri="{FF2B5EF4-FFF2-40B4-BE49-F238E27FC236}">
                <a16:creationId xmlns:a16="http://schemas.microsoft.com/office/drawing/2014/main" id="{EDB205C7-5C29-4802-848C-15DF2F90C39A}"/>
              </a:ext>
            </a:extLst>
          </p:cNvPr>
          <p:cNvSpPr>
            <a:spLocks noGrp="1"/>
          </p:cNvSpPr>
          <p:nvPr>
            <p:ph type="body" sz="quarter" idx="13"/>
          </p:nvPr>
        </p:nvSpPr>
        <p:spPr>
          <a:xfrm>
            <a:off x="706282" y="2299446"/>
            <a:ext cx="5637368" cy="4066427"/>
          </a:xfrm>
        </p:spPr>
        <p:txBody>
          <a:bodyPr>
            <a:normAutofit/>
          </a:bodyPr>
          <a:lstStyle/>
          <a:p>
            <a:pPr marL="0" indent="0">
              <a:lnSpc>
                <a:spcPct val="110000"/>
              </a:lnSpc>
              <a:buNone/>
            </a:pPr>
            <a:r>
              <a:rPr lang="sv-SE" sz="1900" dirty="0"/>
              <a:t>Totalt skördades 5,2 miljoner ton torrsubstans av vall- och grönfoder år 2024. Det är den högsta skörden under de senaste elva åren och 15 % högre än år 2023.</a:t>
            </a:r>
          </a:p>
          <a:p>
            <a:pPr marL="0" indent="0">
              <a:lnSpc>
                <a:spcPct val="110000"/>
              </a:lnSpc>
              <a:buNone/>
            </a:pPr>
            <a:r>
              <a:rPr lang="sv-SE" sz="1900" dirty="0"/>
              <a:t>Av den totala mängden kom 4,7 miljoner ton från slåttervall, vilket innebär att 89 % av vall- och grönfoderskörden bestod av just slåttervall.</a:t>
            </a:r>
          </a:p>
          <a:p>
            <a:pPr marL="0" indent="0">
              <a:lnSpc>
                <a:spcPct val="110000"/>
              </a:lnSpc>
              <a:buNone/>
            </a:pPr>
            <a:r>
              <a:rPr lang="sv-SE" sz="1900" dirty="0"/>
              <a:t>Under år 2024 skördades merparten av slåttervallen som förstaskörd. Förstaskörden uppgick till 2,6 miljoner ton torrsubstans och andraskörden till 2,1 miljoner ton torrsubstans.</a:t>
            </a:r>
          </a:p>
        </p:txBody>
      </p:sp>
      <p:graphicFrame>
        <p:nvGraphicFramePr>
          <p:cNvPr id="10" name="Platshållare för bild 9" descr="Cirkeldiagram som visar Totalskörd av grönfoderväxter år 2024, . Slåttervall står för 89 %">
            <a:extLst>
              <a:ext uri="{FF2B5EF4-FFF2-40B4-BE49-F238E27FC236}">
                <a16:creationId xmlns:a16="http://schemas.microsoft.com/office/drawing/2014/main" id="{85B1839A-DEB3-4BEB-92DB-74E00840710E}"/>
              </a:ext>
            </a:extLst>
          </p:cNvPr>
          <p:cNvGraphicFramePr>
            <a:graphicFrameLocks noGrp="1"/>
          </p:cNvGraphicFramePr>
          <p:nvPr>
            <p:ph type="pic" idx="1"/>
            <p:extLst>
              <p:ext uri="{D42A27DB-BD31-4B8C-83A1-F6EECF244321}">
                <p14:modId xmlns:p14="http://schemas.microsoft.com/office/powerpoint/2010/main" val="1814153064"/>
              </p:ext>
            </p:extLst>
          </p:nvPr>
        </p:nvGraphicFramePr>
        <p:xfrm>
          <a:off x="6343650" y="577852"/>
          <a:ext cx="5249862" cy="28098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Diagram 7" descr="Stapeldiagram som visar Totalskörd av slåttervall, 2013− 2024, miljoner ton torrsubstans av första skörd och andra skörd.">
            <a:extLst>
              <a:ext uri="{FF2B5EF4-FFF2-40B4-BE49-F238E27FC236}">
                <a16:creationId xmlns:a16="http://schemas.microsoft.com/office/drawing/2014/main" id="{8915EFF0-A7C3-4553-A211-2BB4C4240572}"/>
              </a:ext>
            </a:extLst>
          </p:cNvPr>
          <p:cNvGraphicFramePr>
            <a:graphicFrameLocks/>
          </p:cNvGraphicFramePr>
          <p:nvPr>
            <p:extLst>
              <p:ext uri="{D42A27DB-BD31-4B8C-83A1-F6EECF244321}">
                <p14:modId xmlns:p14="http://schemas.microsoft.com/office/powerpoint/2010/main" val="451240220"/>
              </p:ext>
            </p:extLst>
          </p:nvPr>
        </p:nvGraphicFramePr>
        <p:xfrm>
          <a:off x="6501607" y="3622673"/>
          <a:ext cx="5249862"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450507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5F1E7"/>
        </a:solidFill>
        <a:effectLst/>
      </p:bgPr>
    </p:bg>
    <p:spTree>
      <p:nvGrpSpPr>
        <p:cNvPr id="1" name=""/>
        <p:cNvGrpSpPr/>
        <p:nvPr/>
      </p:nvGrpSpPr>
      <p:grpSpPr>
        <a:xfrm>
          <a:off x="0" y="0"/>
          <a:ext cx="0" cy="0"/>
          <a:chOff x="0" y="0"/>
          <a:chExt cx="0" cy="0"/>
        </a:xfrm>
      </p:grpSpPr>
      <p:sp>
        <p:nvSpPr>
          <p:cNvPr id="2" name="Rubrik 1" descr="Rubrik för denna bild">
            <a:extLst>
              <a:ext uri="{FF2B5EF4-FFF2-40B4-BE49-F238E27FC236}">
                <a16:creationId xmlns:a16="http://schemas.microsoft.com/office/drawing/2014/main" id="{DFFF8327-2098-4F0F-AEA2-A2769EAF4A12}"/>
              </a:ext>
            </a:extLst>
          </p:cNvPr>
          <p:cNvSpPr>
            <a:spLocks noGrp="1"/>
          </p:cNvSpPr>
          <p:nvPr>
            <p:ph type="title"/>
          </p:nvPr>
        </p:nvSpPr>
        <p:spPr>
          <a:xfrm>
            <a:off x="800101" y="474665"/>
            <a:ext cx="9322188" cy="623765"/>
          </a:xfrm>
        </p:spPr>
        <p:txBody>
          <a:bodyPr/>
          <a:lstStyle/>
          <a:p>
            <a:r>
              <a:rPr lang="sv-SE" dirty="0"/>
              <a:t>Ekologisk vegetabilieprodukton</a:t>
            </a:r>
          </a:p>
        </p:txBody>
      </p:sp>
      <p:sp>
        <p:nvSpPr>
          <p:cNvPr id="8" name="Platshållare för bildnummer 7">
            <a:extLst>
              <a:ext uri="{FF2B5EF4-FFF2-40B4-BE49-F238E27FC236}">
                <a16:creationId xmlns:a16="http://schemas.microsoft.com/office/drawing/2014/main" id="{0BCC3A30-6BBE-4BD7-9DAF-1A898F69B547}"/>
              </a:ext>
            </a:extLst>
          </p:cNvPr>
          <p:cNvSpPr>
            <a:spLocks noGrp="1"/>
          </p:cNvSpPr>
          <p:nvPr>
            <p:ph type="sldNum" sz="quarter" idx="12"/>
          </p:nvPr>
        </p:nvSpPr>
        <p:spPr/>
        <p:txBody>
          <a:bodyPr/>
          <a:lstStyle/>
          <a:p>
            <a:fld id="{65F77AD7-FA98-4CB2-84AA-7A4F4C714045}" type="slidenum">
              <a:rPr lang="sv-SE" smtClean="0"/>
              <a:t>37</a:t>
            </a:fld>
            <a:endParaRPr lang="sv-SE"/>
          </a:p>
        </p:txBody>
      </p:sp>
      <p:sp>
        <p:nvSpPr>
          <p:cNvPr id="3" name="Platshållare för text 2">
            <a:extLst>
              <a:ext uri="{FF2B5EF4-FFF2-40B4-BE49-F238E27FC236}">
                <a16:creationId xmlns:a16="http://schemas.microsoft.com/office/drawing/2014/main" id="{0A3A57D1-1E0F-4DE0-A181-ED6655E8F975}"/>
              </a:ext>
            </a:extLst>
          </p:cNvPr>
          <p:cNvSpPr>
            <a:spLocks noGrp="1"/>
          </p:cNvSpPr>
          <p:nvPr>
            <p:ph type="body" idx="1"/>
          </p:nvPr>
        </p:nvSpPr>
        <p:spPr>
          <a:xfrm>
            <a:off x="800101" y="1315965"/>
            <a:ext cx="4976812" cy="2236860"/>
          </a:xfrm>
        </p:spPr>
        <p:txBody>
          <a:bodyPr anchor="t">
            <a:noAutofit/>
          </a:bodyPr>
          <a:lstStyle/>
          <a:p>
            <a:pPr>
              <a:lnSpc>
                <a:spcPct val="110000"/>
              </a:lnSpc>
            </a:pPr>
            <a:r>
              <a:rPr lang="sv-SE" sz="1500" b="0" dirty="0"/>
              <a:t>Den ekologiska arealen av spannmål var 89 700 hektar år 2024 vilket motsvarar 9 % av den totala spannmålsarealen. 252 000 ton ekologisk spannmål skördades vilket motsvarar 5 % av den totala spannmålsskörden.</a:t>
            </a:r>
          </a:p>
          <a:p>
            <a:pPr>
              <a:lnSpc>
                <a:spcPct val="110000"/>
              </a:lnSpc>
            </a:pPr>
            <a:r>
              <a:rPr lang="sv-SE" sz="1500" b="0" dirty="0"/>
              <a:t>Ekologiska ärter och åkerbönor odlades på 25 % av arealen, medan skörden motsvarade 23 % av den totala skörden av ärter- och åkerbönor år 2023. </a:t>
            </a:r>
          </a:p>
        </p:txBody>
      </p:sp>
      <p:sp>
        <p:nvSpPr>
          <p:cNvPr id="13" name="Platshållare för text 2">
            <a:extLst>
              <a:ext uri="{FF2B5EF4-FFF2-40B4-BE49-F238E27FC236}">
                <a16:creationId xmlns:a16="http://schemas.microsoft.com/office/drawing/2014/main" id="{25695D7F-B83F-4B7E-862A-275E5905B18E}"/>
              </a:ext>
            </a:extLst>
          </p:cNvPr>
          <p:cNvSpPr txBox="1">
            <a:spLocks/>
          </p:cNvSpPr>
          <p:nvPr/>
        </p:nvSpPr>
        <p:spPr>
          <a:xfrm>
            <a:off x="6415088" y="1315965"/>
            <a:ext cx="5022913" cy="2368455"/>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10000"/>
              </a:lnSpc>
            </a:pPr>
            <a:r>
              <a:rPr lang="sv-SE" sz="1500" b="0" dirty="0"/>
              <a:t>Den ekologiska odlingen av vall- och grönfoder-växter var 229 800 hektar motsvarande 20 % av den totala arealen år 2024. Skörden blev 0,8 miljoner ton torrsubstans motsvarande 16 % av den totala skörden av vall- och grönfoder.</a:t>
            </a:r>
          </a:p>
          <a:p>
            <a:pPr>
              <a:lnSpc>
                <a:spcPct val="110000"/>
              </a:lnSpc>
            </a:pPr>
            <a:r>
              <a:rPr lang="sv-SE" sz="1500" b="0" dirty="0"/>
              <a:t>Ekologiska oljeväxt odlades på 4 % av oljeväxtarealen. Den skördade andelen ekologiska oljeväxter blev 1 % av dem totala oljeväxtskörden. </a:t>
            </a:r>
          </a:p>
        </p:txBody>
      </p:sp>
      <p:graphicFrame>
        <p:nvGraphicFramePr>
          <p:cNvPr id="11" name="Platshållare för innehåll 10" descr="Linjediagram som visar Andel ekologisk areal av den totala arealen, 2013 − 2024&#10;">
            <a:extLst>
              <a:ext uri="{FF2B5EF4-FFF2-40B4-BE49-F238E27FC236}">
                <a16:creationId xmlns:a16="http://schemas.microsoft.com/office/drawing/2014/main" id="{1B29491B-44DE-4A45-B04A-DA07E85C8923}"/>
              </a:ext>
            </a:extLst>
          </p:cNvPr>
          <p:cNvGraphicFramePr>
            <a:graphicFrameLocks noGrp="1"/>
          </p:cNvGraphicFramePr>
          <p:nvPr>
            <p:ph sz="half" idx="2"/>
            <p:extLst>
              <p:ext uri="{D42A27DB-BD31-4B8C-83A1-F6EECF244321}">
                <p14:modId xmlns:p14="http://schemas.microsoft.com/office/powerpoint/2010/main" val="447401023"/>
              </p:ext>
            </p:extLst>
          </p:nvPr>
        </p:nvGraphicFramePr>
        <p:xfrm>
          <a:off x="828675" y="3684420"/>
          <a:ext cx="5267325" cy="29032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Platshållare för innehåll 11" descr="Linjediagram som visar Andel ekologisk skörd av den totala skörden, 2013 − 2024&#10;">
            <a:extLst>
              <a:ext uri="{FF2B5EF4-FFF2-40B4-BE49-F238E27FC236}">
                <a16:creationId xmlns:a16="http://schemas.microsoft.com/office/drawing/2014/main" id="{CF6A3598-AF3E-4CCC-80DC-7C46A79BA5FF}"/>
              </a:ext>
            </a:extLst>
          </p:cNvPr>
          <p:cNvGraphicFramePr>
            <a:graphicFrameLocks noGrp="1"/>
          </p:cNvGraphicFramePr>
          <p:nvPr>
            <p:ph sz="quarter" idx="4"/>
            <p:extLst>
              <p:ext uri="{D42A27DB-BD31-4B8C-83A1-F6EECF244321}">
                <p14:modId xmlns:p14="http://schemas.microsoft.com/office/powerpoint/2010/main" val="2709737983"/>
              </p:ext>
            </p:extLst>
          </p:nvPr>
        </p:nvGraphicFramePr>
        <p:xfrm>
          <a:off x="6415088" y="3684420"/>
          <a:ext cx="5336381" cy="290325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443353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5F1E7"/>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584285" y="916238"/>
            <a:ext cx="4547929" cy="1116012"/>
          </a:xfrm>
        </p:spPr>
        <p:txBody>
          <a:bodyPr/>
          <a:lstStyle/>
          <a:p>
            <a:r>
              <a:rPr lang="sv-SE" dirty="0"/>
              <a:t>Trädgårdsodling </a:t>
            </a:r>
            <a:br>
              <a:rPr lang="sv-SE" dirty="0"/>
            </a:br>
            <a:r>
              <a:rPr lang="sv-SE" sz="2400" dirty="0"/>
              <a:t>på friland</a:t>
            </a:r>
            <a:endParaRPr lang="sv-SE" dirty="0"/>
          </a:p>
        </p:txBody>
      </p:sp>
      <p:graphicFrame>
        <p:nvGraphicFramePr>
          <p:cNvPr id="19" name="Platshållare för bild 18" descr="Ett stapeldiagram som visar antalet företag med trädgårdsodling i Sverige för åren 2011, 2014, 2017 och 2020. &#10;" title="Antal företag med trädgårdsodling i Sverige, 2011-2020"/>
          <p:cNvGraphicFramePr>
            <a:graphicFrameLocks noGrp="1"/>
          </p:cNvGraphicFramePr>
          <p:nvPr>
            <p:ph type="pic" idx="13"/>
            <p:extLst>
              <p:ext uri="{D42A27DB-BD31-4B8C-83A1-F6EECF244321}">
                <p14:modId xmlns:p14="http://schemas.microsoft.com/office/powerpoint/2010/main" val="2458738944"/>
              </p:ext>
            </p:extLst>
          </p:nvPr>
        </p:nvGraphicFramePr>
        <p:xfrm>
          <a:off x="1465263" y="296863"/>
          <a:ext cx="4551362" cy="2708275"/>
        </p:xfrm>
        <a:graphic>
          <a:graphicData uri="http://schemas.openxmlformats.org/drawingml/2006/chart">
            <c:chart xmlns:c="http://schemas.openxmlformats.org/drawingml/2006/chart" xmlns:r="http://schemas.openxmlformats.org/officeDocument/2006/relationships" r:id="rId3"/>
          </a:graphicData>
        </a:graphic>
      </p:graphicFrame>
      <p:sp>
        <p:nvSpPr>
          <p:cNvPr id="3" name="Platshållare för text 2"/>
          <p:cNvSpPr>
            <a:spLocks noGrp="1"/>
          </p:cNvSpPr>
          <p:nvPr>
            <p:ph type="body" sz="half" idx="2"/>
          </p:nvPr>
        </p:nvSpPr>
        <p:spPr>
          <a:xfrm>
            <a:off x="6524625" y="2273549"/>
            <a:ext cx="4667250" cy="3841501"/>
          </a:xfrm>
        </p:spPr>
        <p:txBody>
          <a:bodyPr>
            <a:normAutofit/>
          </a:bodyPr>
          <a:lstStyle/>
          <a:p>
            <a:pPr>
              <a:lnSpc>
                <a:spcPct val="100000"/>
              </a:lnSpc>
            </a:pPr>
            <a:r>
              <a:rPr lang="sv-SE" sz="1800" dirty="0"/>
              <a:t>Antal företag med trädgårdsodling på friland uppgick år 2023 till 1 320 företag. Jämfört med 2011 är det en minskning med 120 företag.</a:t>
            </a:r>
          </a:p>
          <a:p>
            <a:pPr>
              <a:lnSpc>
                <a:spcPct val="100000"/>
              </a:lnSpc>
            </a:pPr>
            <a:r>
              <a:rPr lang="sv-SE" sz="1800" dirty="0"/>
              <a:t>Arealen som tas i anspråk för trädgårdsodling på friland har under samma period utökats med 900 hektar från 12 600 hektar år 2011 till 13 500 år 2023.</a:t>
            </a:r>
          </a:p>
          <a:p>
            <a:pPr>
              <a:lnSpc>
                <a:spcPct val="100000"/>
              </a:lnSpc>
            </a:pPr>
            <a:r>
              <a:rPr lang="sv-SE" sz="1800" dirty="0"/>
              <a:t>Av frilandsarealen används 63 % till odling av köksväxter, 13 % till odling av frukt, 20 % till odling av bär och slutligen 4 % till odling av prydnadsväxter. </a:t>
            </a:r>
          </a:p>
        </p:txBody>
      </p:sp>
      <p:sp>
        <p:nvSpPr>
          <p:cNvPr id="7" name="Platshållare för bildnumm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27AEC0D-B48B-4E17-81D8-6943F3477C36}"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21" name="Platshållare för bild 20" descr="Ett stapeldiagram som visar antalet hektar trädgårdsodling i Sverige för åren 2011. 2014, 2017 och 2020." title="Areal (ha) trädgårdsodling i Sverige, 2011-2020"/>
          <p:cNvGraphicFramePr>
            <a:graphicFrameLocks noGrp="1"/>
          </p:cNvGraphicFramePr>
          <p:nvPr>
            <p:ph type="pic" idx="14"/>
            <p:extLst>
              <p:ext uri="{D42A27DB-BD31-4B8C-83A1-F6EECF244321}">
                <p14:modId xmlns:p14="http://schemas.microsoft.com/office/powerpoint/2010/main" val="1120517961"/>
              </p:ext>
            </p:extLst>
          </p:nvPr>
        </p:nvGraphicFramePr>
        <p:xfrm>
          <a:off x="1465263" y="3205163"/>
          <a:ext cx="4551362" cy="27082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709748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5F1E7"/>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502827" y="1192214"/>
            <a:ext cx="4547929" cy="1116012"/>
          </a:xfrm>
        </p:spPr>
        <p:txBody>
          <a:bodyPr/>
          <a:lstStyle/>
          <a:p>
            <a:r>
              <a:rPr lang="sv-SE" dirty="0"/>
              <a:t>Trädgårdsodling i växthus</a:t>
            </a:r>
          </a:p>
        </p:txBody>
      </p:sp>
      <p:sp>
        <p:nvSpPr>
          <p:cNvPr id="7" name="Platshållare för bildnumm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27AEC0D-B48B-4E17-81D8-6943F3477C36}"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Platshållare för text 2"/>
          <p:cNvSpPr>
            <a:spLocks noGrp="1"/>
          </p:cNvSpPr>
          <p:nvPr>
            <p:ph type="body" sz="half" idx="2"/>
          </p:nvPr>
        </p:nvSpPr>
        <p:spPr>
          <a:xfrm>
            <a:off x="6499338" y="2551743"/>
            <a:ext cx="4551418" cy="3436306"/>
          </a:xfrm>
        </p:spPr>
        <p:txBody>
          <a:bodyPr>
            <a:noAutofit/>
          </a:bodyPr>
          <a:lstStyle/>
          <a:p>
            <a:pPr>
              <a:lnSpc>
                <a:spcPct val="110000"/>
              </a:lnSpc>
            </a:pPr>
            <a:r>
              <a:rPr lang="sv-SE" sz="1700" dirty="0"/>
              <a:t>År 2023 uppgick antalet företag med trädgårdsodling i växthus till 614 företag. Det är en minskning med 12 % jämfört med 2011. </a:t>
            </a:r>
          </a:p>
          <a:p>
            <a:pPr>
              <a:lnSpc>
                <a:spcPct val="110000"/>
              </a:lnSpc>
            </a:pPr>
            <a:r>
              <a:rPr lang="sv-SE" sz="1700" dirty="0"/>
              <a:t>Arealen har under samma tidsperiod utvidgats med 130 500 kvadratmeter, motsvarande 5 %. År 2023 uppgick växthusytan i Sverige till 2 808 800 kvadratmeter. </a:t>
            </a:r>
          </a:p>
          <a:p>
            <a:pPr>
              <a:lnSpc>
                <a:spcPct val="110000"/>
              </a:lnSpc>
            </a:pPr>
            <a:r>
              <a:rPr lang="sv-SE" sz="1700" dirty="0"/>
              <a:t>Köksväxter svarade för 48 % av växthusytan och prydnadsväxter för 49 %. Resterande 2 % användes för bärodling</a:t>
            </a:r>
            <a:r>
              <a:rPr lang="sv-SE" sz="1800" dirty="0"/>
              <a:t>.</a:t>
            </a:r>
          </a:p>
        </p:txBody>
      </p:sp>
      <p:graphicFrame>
        <p:nvGraphicFramePr>
          <p:cNvPr id="12" name="Platshållare för bild 11" descr="Ett stapeldiagram som visar antalet företag med trädgårdsodling i växthus i Sverige för åren 2011, 2014, 2017 och 2020." title="Antal företag med trädgårdsodling i växthus i Sverige, 2011-2020"/>
          <p:cNvGraphicFramePr>
            <a:graphicFrameLocks noGrp="1"/>
          </p:cNvGraphicFramePr>
          <p:nvPr>
            <p:ph type="pic" idx="13"/>
            <p:extLst>
              <p:ext uri="{D42A27DB-BD31-4B8C-83A1-F6EECF244321}">
                <p14:modId xmlns:p14="http://schemas.microsoft.com/office/powerpoint/2010/main" val="1009336446"/>
              </p:ext>
            </p:extLst>
          </p:nvPr>
        </p:nvGraphicFramePr>
        <p:xfrm>
          <a:off x="1465263" y="296863"/>
          <a:ext cx="4551362" cy="27082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Platshållare för bild 8" descr="Areal västhushyta 2011-2023">
            <a:extLst>
              <a:ext uri="{FF2B5EF4-FFF2-40B4-BE49-F238E27FC236}">
                <a16:creationId xmlns:a16="http://schemas.microsoft.com/office/drawing/2014/main" id="{00000000-0008-0000-1300-000007000000}"/>
              </a:ext>
            </a:extLst>
          </p:cNvPr>
          <p:cNvGraphicFramePr>
            <a:graphicFrameLocks noGrp="1"/>
          </p:cNvGraphicFramePr>
          <p:nvPr>
            <p:ph type="pic" idx="14"/>
            <p:extLst>
              <p:ext uri="{D42A27DB-BD31-4B8C-83A1-F6EECF244321}">
                <p14:modId xmlns:p14="http://schemas.microsoft.com/office/powerpoint/2010/main" val="553752908"/>
              </p:ext>
            </p:extLst>
          </p:nvPr>
        </p:nvGraphicFramePr>
        <p:xfrm>
          <a:off x="1465263" y="3429000"/>
          <a:ext cx="4630737" cy="27082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357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5F1E7"/>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FF8327-2098-4F0F-AEA2-A2769EAF4A12}"/>
              </a:ext>
            </a:extLst>
          </p:cNvPr>
          <p:cNvSpPr>
            <a:spLocks noGrp="1"/>
          </p:cNvSpPr>
          <p:nvPr>
            <p:ph type="title"/>
          </p:nvPr>
        </p:nvSpPr>
        <p:spPr>
          <a:xfrm>
            <a:off x="800101" y="474665"/>
            <a:ext cx="9322188" cy="623765"/>
          </a:xfrm>
        </p:spPr>
        <p:txBody>
          <a:bodyPr/>
          <a:lstStyle/>
          <a:p>
            <a:r>
              <a:rPr lang="sv-SE"/>
              <a:t>Åkermarkens användning</a:t>
            </a:r>
            <a:endParaRPr lang="sv-SE" dirty="0"/>
          </a:p>
        </p:txBody>
      </p:sp>
      <p:sp>
        <p:nvSpPr>
          <p:cNvPr id="8" name="Platshållare för bildnummer 7">
            <a:extLst>
              <a:ext uri="{FF2B5EF4-FFF2-40B4-BE49-F238E27FC236}">
                <a16:creationId xmlns:a16="http://schemas.microsoft.com/office/drawing/2014/main" id="{0BCC3A30-6BBE-4BD7-9DAF-1A898F69B547}"/>
              </a:ext>
            </a:extLst>
          </p:cNvPr>
          <p:cNvSpPr>
            <a:spLocks noGrp="1"/>
          </p:cNvSpPr>
          <p:nvPr>
            <p:ph type="sldNum" sz="quarter" idx="12"/>
          </p:nvPr>
        </p:nvSpPr>
        <p:spPr/>
        <p:txBody>
          <a:bodyPr/>
          <a:lstStyle/>
          <a:p>
            <a:fld id="{65F77AD7-FA98-4CB2-84AA-7A4F4C714045}" type="slidenum">
              <a:rPr lang="sv-SE" smtClean="0"/>
              <a:t>4</a:t>
            </a:fld>
            <a:endParaRPr lang="sv-SE"/>
          </a:p>
        </p:txBody>
      </p:sp>
      <p:sp>
        <p:nvSpPr>
          <p:cNvPr id="3" name="Platshållare för text 2">
            <a:extLst>
              <a:ext uri="{FF2B5EF4-FFF2-40B4-BE49-F238E27FC236}">
                <a16:creationId xmlns:a16="http://schemas.microsoft.com/office/drawing/2014/main" id="{0A3A57D1-1E0F-4DE0-A181-ED6655E8F975}"/>
              </a:ext>
            </a:extLst>
          </p:cNvPr>
          <p:cNvSpPr>
            <a:spLocks noGrp="1"/>
          </p:cNvSpPr>
          <p:nvPr>
            <p:ph type="body" idx="1"/>
          </p:nvPr>
        </p:nvSpPr>
        <p:spPr>
          <a:xfrm>
            <a:off x="725769" y="1292102"/>
            <a:ext cx="10627958" cy="1762127"/>
          </a:xfrm>
        </p:spPr>
        <p:txBody>
          <a:bodyPr anchor="t">
            <a:noAutofit/>
          </a:bodyPr>
          <a:lstStyle/>
          <a:p>
            <a:pPr>
              <a:lnSpc>
                <a:spcPct val="110000"/>
              </a:lnSpc>
            </a:pPr>
            <a:r>
              <a:rPr lang="sv-SE" sz="1600" b="0" dirty="0"/>
              <a:t>Grönfoder, till exempel slåttervall, betesvall och majs, är den vanligaste grödgruppen. Ungefär 1 132 400 hektar eller 45 % av all åkermark används till att odla grönfoder. Det är en minskning med 4 % jämfört med 2013. </a:t>
            </a:r>
          </a:p>
          <a:p>
            <a:pPr>
              <a:lnSpc>
                <a:spcPct val="110000"/>
              </a:lnSpc>
            </a:pPr>
            <a:r>
              <a:rPr lang="sv-SE" sz="1600" b="0" dirty="0"/>
              <a:t>Den andra stora grödgruppen är spannmål. 1 012 800 hektar eller 40 % av all åkermark används till att odla spannmål. Det är en ökning med 3 % jämfört med 2013. Baljväxtarealen har ökat med 8 % medan oljeväxtarealen minskat med 11 % mellan 2013 och 2025. Arealen för potatis och sockerbetor har minskat med 15 %.</a:t>
            </a:r>
          </a:p>
          <a:p>
            <a:pPr>
              <a:lnSpc>
                <a:spcPct val="110000"/>
              </a:lnSpc>
            </a:pPr>
            <a:endParaRPr lang="sv-SE" sz="1400" b="0" dirty="0"/>
          </a:p>
          <a:p>
            <a:pPr>
              <a:lnSpc>
                <a:spcPct val="110000"/>
              </a:lnSpc>
            </a:pPr>
            <a:endParaRPr lang="sv-SE" sz="1400" b="0" dirty="0"/>
          </a:p>
        </p:txBody>
      </p:sp>
      <p:graphicFrame>
        <p:nvGraphicFramePr>
          <p:cNvPr id="14" name="Platshållare för innehåll 13" descr="Figuren visar ett stapeldiagram över åkermarkens användning. spannmål och vall dominerar samtidigt som arealen åkermark minskar.">
            <a:extLst>
              <a:ext uri="{FF2B5EF4-FFF2-40B4-BE49-F238E27FC236}">
                <a16:creationId xmlns:a16="http://schemas.microsoft.com/office/drawing/2014/main" id="{AE3AA0E4-6982-4BFC-A04D-A0A3B624C692}"/>
              </a:ext>
            </a:extLst>
          </p:cNvPr>
          <p:cNvGraphicFramePr>
            <a:graphicFrameLocks noGrp="1"/>
          </p:cNvGraphicFramePr>
          <p:nvPr>
            <p:ph sz="half" idx="2"/>
            <p:extLst>
              <p:ext uri="{D42A27DB-BD31-4B8C-83A1-F6EECF244321}">
                <p14:modId xmlns:p14="http://schemas.microsoft.com/office/powerpoint/2010/main" val="3281725439"/>
              </p:ext>
            </p:extLst>
          </p:nvPr>
        </p:nvGraphicFramePr>
        <p:xfrm>
          <a:off x="800101" y="3054229"/>
          <a:ext cx="5540450" cy="3291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Platshållare för innehåll 15" descr="Ett cirkeldiagram som visar grödfördelningen år 2025.  år 2025.">
            <a:extLst>
              <a:ext uri="{FF2B5EF4-FFF2-40B4-BE49-F238E27FC236}">
                <a16:creationId xmlns:a16="http://schemas.microsoft.com/office/drawing/2014/main" id="{881DC2A8-6355-48E2-B5AE-5CBACEE2593E}"/>
              </a:ext>
            </a:extLst>
          </p:cNvPr>
          <p:cNvGraphicFramePr>
            <a:graphicFrameLocks noGrp="1"/>
          </p:cNvGraphicFramePr>
          <p:nvPr>
            <p:ph sz="quarter" idx="4"/>
            <p:extLst>
              <p:ext uri="{D42A27DB-BD31-4B8C-83A1-F6EECF244321}">
                <p14:modId xmlns:p14="http://schemas.microsoft.com/office/powerpoint/2010/main" val="2289597182"/>
              </p:ext>
            </p:extLst>
          </p:nvPr>
        </p:nvGraphicFramePr>
        <p:xfrm>
          <a:off x="6548232" y="3054228"/>
          <a:ext cx="4843667" cy="310005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811537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5F1E7"/>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15BDE63-72CB-47BE-AD68-62FA3E209161}"/>
              </a:ext>
            </a:extLst>
          </p:cNvPr>
          <p:cNvSpPr>
            <a:spLocks noGrp="1"/>
          </p:cNvSpPr>
          <p:nvPr>
            <p:ph type="title"/>
          </p:nvPr>
        </p:nvSpPr>
        <p:spPr>
          <a:xfrm>
            <a:off x="706281" y="1246455"/>
            <a:ext cx="5532594" cy="791895"/>
          </a:xfrm>
        </p:spPr>
        <p:txBody>
          <a:bodyPr anchor="t">
            <a:normAutofit fontScale="90000"/>
          </a:bodyPr>
          <a:lstStyle/>
          <a:p>
            <a:r>
              <a:rPr lang="sv-SE" dirty="0"/>
              <a:t>Ekologisk trädgårdsodling</a:t>
            </a:r>
            <a:endParaRPr lang="sv-SE" sz="2700" dirty="0"/>
          </a:p>
        </p:txBody>
      </p:sp>
      <p:sp>
        <p:nvSpPr>
          <p:cNvPr id="6" name="Platshållare för bildnummer 5">
            <a:extLst>
              <a:ext uri="{FF2B5EF4-FFF2-40B4-BE49-F238E27FC236}">
                <a16:creationId xmlns:a16="http://schemas.microsoft.com/office/drawing/2014/main" id="{B9EA0EF8-B473-475A-BF9E-A260D46ED4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77AD7-FA98-4CB2-84AA-7A4F4C714045}"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3" name="Platshållare för text 2">
            <a:extLst>
              <a:ext uri="{FF2B5EF4-FFF2-40B4-BE49-F238E27FC236}">
                <a16:creationId xmlns:a16="http://schemas.microsoft.com/office/drawing/2014/main" id="{EDB205C7-5C29-4802-848C-15DF2F90C39A}"/>
              </a:ext>
            </a:extLst>
          </p:cNvPr>
          <p:cNvSpPr>
            <a:spLocks noGrp="1"/>
          </p:cNvSpPr>
          <p:nvPr>
            <p:ph type="body" sz="quarter" idx="13"/>
          </p:nvPr>
        </p:nvSpPr>
        <p:spPr>
          <a:xfrm>
            <a:off x="706282" y="2038350"/>
            <a:ext cx="5637368" cy="4066427"/>
          </a:xfrm>
        </p:spPr>
        <p:txBody>
          <a:bodyPr>
            <a:noAutofit/>
          </a:bodyPr>
          <a:lstStyle/>
          <a:p>
            <a:pPr marL="0" indent="0">
              <a:lnSpc>
                <a:spcPct val="110000"/>
              </a:lnSpc>
              <a:buNone/>
            </a:pPr>
            <a:r>
              <a:rPr lang="sv-SE" sz="1700" dirty="0"/>
              <a:t>Under perioden 2013 − 2024 har arealen som används till ekologisk trädgårdsodling på friland ökat från 1 431 hektar till 1 800 hektar. Sedan år 2022 minskar dock dock arealen.</a:t>
            </a:r>
          </a:p>
          <a:p>
            <a:pPr marL="0" indent="0">
              <a:lnSpc>
                <a:spcPct val="110000"/>
              </a:lnSpc>
              <a:buNone/>
            </a:pPr>
            <a:r>
              <a:rPr lang="sv-SE" sz="1700" dirty="0"/>
              <a:t>Den största andelen av den ekologiska frilandsarealen, </a:t>
            </a:r>
            <a:br>
              <a:rPr lang="sv-SE" sz="1700" dirty="0"/>
            </a:br>
            <a:r>
              <a:rPr lang="sv-SE" sz="1700" dirty="0"/>
              <a:t>64 %, används till odling av köksväxter. Fördelningen av de övriga odlingarna var 20 % bär samt 16 % frukt.</a:t>
            </a:r>
          </a:p>
          <a:p>
            <a:pPr marL="0" indent="0">
              <a:lnSpc>
                <a:spcPct val="110000"/>
              </a:lnSpc>
              <a:buNone/>
            </a:pPr>
            <a:r>
              <a:rPr lang="sv-SE" sz="1700" dirty="0"/>
              <a:t>Den ekologiskt odlade växthusytan var 218 000 kvadratmeter en minskning sedan toppnivån år 2020 då den var 304 000 kvadratmeter.</a:t>
            </a:r>
          </a:p>
        </p:txBody>
      </p:sp>
      <p:graphicFrame>
        <p:nvGraphicFramePr>
          <p:cNvPr id="11" name="Platshållare för bild 10" descr="Linjediagram som visar Areal (ha) ekologisk trädgårdsodling på friland 2013 − 2024 &#10;">
            <a:extLst>
              <a:ext uri="{FF2B5EF4-FFF2-40B4-BE49-F238E27FC236}">
                <a16:creationId xmlns:a16="http://schemas.microsoft.com/office/drawing/2014/main" id="{131BE439-ECDF-4D6A-B1B9-CB02F2D7B929}"/>
              </a:ext>
            </a:extLst>
          </p:cNvPr>
          <p:cNvGraphicFramePr>
            <a:graphicFrameLocks noGrp="1"/>
          </p:cNvGraphicFramePr>
          <p:nvPr>
            <p:ph type="pic" idx="1"/>
            <p:extLst>
              <p:ext uri="{D42A27DB-BD31-4B8C-83A1-F6EECF244321}">
                <p14:modId xmlns:p14="http://schemas.microsoft.com/office/powerpoint/2010/main" val="3662004880"/>
              </p:ext>
            </p:extLst>
          </p:nvPr>
        </p:nvGraphicFramePr>
        <p:xfrm>
          <a:off x="7067549" y="800100"/>
          <a:ext cx="4418169" cy="243522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Diagram 11" descr="Linjediagram som visar Ekologiskt odlad växthusyta (kvm),&#10; 2013 − 2024 &#10;">
            <a:extLst>
              <a:ext uri="{FF2B5EF4-FFF2-40B4-BE49-F238E27FC236}">
                <a16:creationId xmlns:a16="http://schemas.microsoft.com/office/drawing/2014/main" id="{92AEA236-45FE-4F74-93CA-B8EE44259E8E}"/>
              </a:ext>
            </a:extLst>
          </p:cNvPr>
          <p:cNvGraphicFramePr>
            <a:graphicFrameLocks/>
          </p:cNvGraphicFramePr>
          <p:nvPr>
            <p:extLst>
              <p:ext uri="{D42A27DB-BD31-4B8C-83A1-F6EECF244321}">
                <p14:modId xmlns:p14="http://schemas.microsoft.com/office/powerpoint/2010/main" val="3332584129"/>
              </p:ext>
            </p:extLst>
          </p:nvPr>
        </p:nvGraphicFramePr>
        <p:xfrm>
          <a:off x="7067549" y="3705225"/>
          <a:ext cx="4572000" cy="26511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17275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5F1E7"/>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499336" y="945195"/>
            <a:ext cx="3993723" cy="1116012"/>
          </a:xfrm>
        </p:spPr>
        <p:txBody>
          <a:bodyPr/>
          <a:lstStyle/>
          <a:p>
            <a:r>
              <a:rPr lang="sv-SE" dirty="0"/>
              <a:t>Försäljning av livsmedel</a:t>
            </a:r>
          </a:p>
        </p:txBody>
      </p:sp>
      <p:sp>
        <p:nvSpPr>
          <p:cNvPr id="7" name="Platshållare för bildnumm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27AEC0D-B48B-4E17-81D8-6943F3477C36}"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Rektangel 9">
            <a:extLst>
              <a:ext uri="{FF2B5EF4-FFF2-40B4-BE49-F238E27FC236}">
                <a16:creationId xmlns:a16="http://schemas.microsoft.com/office/drawing/2014/main" id="{E5635F9B-9468-450B-8212-B51EB1AECBB8}"/>
              </a:ext>
            </a:extLst>
          </p:cNvPr>
          <p:cNvSpPr/>
          <p:nvPr/>
        </p:nvSpPr>
        <p:spPr>
          <a:xfrm>
            <a:off x="1403574" y="4982715"/>
            <a:ext cx="4692426" cy="1077218"/>
          </a:xfrm>
          <a:prstGeom prst="rect">
            <a:avLst/>
          </a:prstGeom>
        </p:spPr>
        <p:txBody>
          <a:bodyPr wrap="square">
            <a:spAutoFit/>
          </a:bodyPr>
          <a:lstStyle/>
          <a:p>
            <a:r>
              <a:rPr lang="sv-SE" sz="1600" dirty="0"/>
              <a:t>De tre största varugrupperna när det kommer till det totala försäljningsvärdet år 2023 är: kött 18 %, mjölk, ost och ägg 17 % samt bröd och andra spannmålsprodukter 17 %.</a:t>
            </a:r>
          </a:p>
        </p:txBody>
      </p:sp>
      <p:graphicFrame>
        <p:nvGraphicFramePr>
          <p:cNvPr id="14" name="Platshållare för bild 13" descr="Cirkeldiagram som visar Försäljning av livsmedel inom handeln fördelad på olika livsmedelsgrupper, 2023&#10;">
            <a:extLst>
              <a:ext uri="{FF2B5EF4-FFF2-40B4-BE49-F238E27FC236}">
                <a16:creationId xmlns:a16="http://schemas.microsoft.com/office/drawing/2014/main" id="{10739BDE-6E97-4C14-B0CA-8F648911CA3F}"/>
              </a:ext>
            </a:extLst>
          </p:cNvPr>
          <p:cNvGraphicFramePr>
            <a:graphicFrameLocks noGrp="1"/>
          </p:cNvGraphicFramePr>
          <p:nvPr>
            <p:ph type="pic" idx="13"/>
            <p:extLst>
              <p:ext uri="{D42A27DB-BD31-4B8C-83A1-F6EECF244321}">
                <p14:modId xmlns:p14="http://schemas.microsoft.com/office/powerpoint/2010/main" val="4108907614"/>
              </p:ext>
            </p:extLst>
          </p:nvPr>
        </p:nvGraphicFramePr>
        <p:xfrm>
          <a:off x="1416051" y="331946"/>
          <a:ext cx="4601111" cy="4354353"/>
        </p:xfrm>
        <a:graphic>
          <a:graphicData uri="http://schemas.openxmlformats.org/drawingml/2006/chart">
            <c:chart xmlns:c="http://schemas.openxmlformats.org/drawingml/2006/chart" xmlns:r="http://schemas.openxmlformats.org/officeDocument/2006/relationships" r:id="rId3"/>
          </a:graphicData>
        </a:graphic>
      </p:graphicFrame>
      <p:sp>
        <p:nvSpPr>
          <p:cNvPr id="3" name="Platshållare för text 2"/>
          <p:cNvSpPr>
            <a:spLocks noGrp="1"/>
          </p:cNvSpPr>
          <p:nvPr>
            <p:ph type="body" sz="half" idx="2"/>
          </p:nvPr>
        </p:nvSpPr>
        <p:spPr>
          <a:xfrm>
            <a:off x="6414146" y="5447972"/>
            <a:ext cx="4806837" cy="611961"/>
          </a:xfrm>
        </p:spPr>
        <p:txBody>
          <a:bodyPr>
            <a:noAutofit/>
          </a:bodyPr>
          <a:lstStyle/>
          <a:p>
            <a:pPr>
              <a:lnSpc>
                <a:spcPct val="110000"/>
              </a:lnSpc>
            </a:pPr>
            <a:r>
              <a:rPr lang="sv-SE" sz="1600" dirty="0"/>
              <a:t>Den totala försäljningen av livsmedel inom handeln i Sverige uppgick år 2023 till 297 miljarder kronor. </a:t>
            </a:r>
          </a:p>
        </p:txBody>
      </p:sp>
      <p:graphicFrame>
        <p:nvGraphicFramePr>
          <p:cNvPr id="13" name="Platshållare för bild 12" descr="Linjediagram som visar Försäljning (i miljoner SEK) av livsmedel inom handeln, 2013 − 2023 &#10;">
            <a:extLst>
              <a:ext uri="{FF2B5EF4-FFF2-40B4-BE49-F238E27FC236}">
                <a16:creationId xmlns:a16="http://schemas.microsoft.com/office/drawing/2014/main" id="{EAA103B9-501A-4527-ACB0-C458369A9DD2}"/>
              </a:ext>
            </a:extLst>
          </p:cNvPr>
          <p:cNvGraphicFramePr>
            <a:graphicFrameLocks noGrp="1"/>
          </p:cNvGraphicFramePr>
          <p:nvPr>
            <p:ph type="pic" idx="14"/>
            <p:extLst>
              <p:ext uri="{D42A27DB-BD31-4B8C-83A1-F6EECF244321}">
                <p14:modId xmlns:p14="http://schemas.microsoft.com/office/powerpoint/2010/main" val="1755897744"/>
              </p:ext>
            </p:extLst>
          </p:nvPr>
        </p:nvGraphicFramePr>
        <p:xfrm>
          <a:off x="6414146" y="2199319"/>
          <a:ext cx="4601111" cy="29844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860460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26EDE6-5588-4EBC-B0EA-72426D1ACE31}"/>
              </a:ext>
            </a:extLst>
          </p:cNvPr>
          <p:cNvSpPr>
            <a:spLocks noGrp="1"/>
          </p:cNvSpPr>
          <p:nvPr>
            <p:ph type="title"/>
          </p:nvPr>
        </p:nvSpPr>
        <p:spPr>
          <a:xfrm>
            <a:off x="1181096" y="907676"/>
            <a:ext cx="9045967" cy="959224"/>
          </a:xfrm>
        </p:spPr>
        <p:txBody>
          <a:bodyPr anchor="t">
            <a:normAutofit fontScale="90000"/>
          </a:bodyPr>
          <a:lstStyle/>
          <a:p>
            <a:r>
              <a:rPr lang="sv-SE" dirty="0"/>
              <a:t>Konsumtion, försäljning och handel med livsmedel och jordbruksprodukter </a:t>
            </a:r>
          </a:p>
        </p:txBody>
      </p:sp>
      <p:sp>
        <p:nvSpPr>
          <p:cNvPr id="3" name="Platshållare för innehåll 2">
            <a:extLst>
              <a:ext uri="{FF2B5EF4-FFF2-40B4-BE49-F238E27FC236}">
                <a16:creationId xmlns:a16="http://schemas.microsoft.com/office/drawing/2014/main" id="{14AE0E98-7C14-4793-B43D-DFE1CD29928E}"/>
              </a:ext>
            </a:extLst>
          </p:cNvPr>
          <p:cNvSpPr>
            <a:spLocks noGrp="1"/>
          </p:cNvSpPr>
          <p:nvPr>
            <p:ph idx="1"/>
          </p:nvPr>
        </p:nvSpPr>
        <p:spPr>
          <a:xfrm>
            <a:off x="1181096" y="2209800"/>
            <a:ext cx="9045967" cy="4038600"/>
          </a:xfrm>
        </p:spPr>
        <p:txBody>
          <a:bodyPr>
            <a:normAutofit/>
          </a:bodyPr>
          <a:lstStyle/>
          <a:p>
            <a:r>
              <a:rPr lang="sv-SE" dirty="0"/>
              <a:t>Konsumtion av livsmedel </a:t>
            </a:r>
          </a:p>
          <a:p>
            <a:endParaRPr lang="sv-SE" dirty="0"/>
          </a:p>
          <a:p>
            <a:r>
              <a:rPr lang="sv-SE" dirty="0"/>
              <a:t>Försäljning av livsmedel </a:t>
            </a:r>
          </a:p>
          <a:p>
            <a:endParaRPr lang="sv-SE" dirty="0"/>
          </a:p>
          <a:p>
            <a:r>
              <a:rPr lang="sv-SE" dirty="0"/>
              <a:t>Handel med livsmedel och jordbruksprodukter </a:t>
            </a:r>
          </a:p>
          <a:p>
            <a:pPr lvl="1"/>
            <a:r>
              <a:rPr lang="sv-SE" dirty="0"/>
              <a:t>Svenska marknadsandelar </a:t>
            </a:r>
          </a:p>
          <a:p>
            <a:pPr marL="0" indent="0">
              <a:buNone/>
            </a:pPr>
            <a:endParaRPr lang="sv-SE" dirty="0"/>
          </a:p>
        </p:txBody>
      </p:sp>
      <p:sp>
        <p:nvSpPr>
          <p:cNvPr id="4" name="Platshållare för datum 3">
            <a:extLst>
              <a:ext uri="{FF2B5EF4-FFF2-40B4-BE49-F238E27FC236}">
                <a16:creationId xmlns:a16="http://schemas.microsoft.com/office/drawing/2014/main" id="{1C199C4E-7CEC-439A-B23F-4BEEC82881E0}"/>
              </a:ext>
            </a:extLst>
          </p:cNvPr>
          <p:cNvSpPr>
            <a:spLocks noGrp="1"/>
          </p:cNvSpPr>
          <p:nvPr>
            <p:ph type="dt" sz="half" idx="10"/>
          </p:nvPr>
        </p:nvSpPr>
        <p:spPr/>
        <p:txBody>
          <a:bodyPr/>
          <a:lstStyle/>
          <a:p>
            <a:fld id="{A52115D9-90C1-4323-9061-A59F5A81CCD6}" type="datetime1">
              <a:rPr lang="sv-SE" smtClean="0"/>
              <a:t>2025-07-01</a:t>
            </a:fld>
            <a:endParaRPr lang="sv-SE"/>
          </a:p>
        </p:txBody>
      </p:sp>
      <p:sp>
        <p:nvSpPr>
          <p:cNvPr id="5" name="Platshållare för bildnummer 4">
            <a:extLst>
              <a:ext uri="{FF2B5EF4-FFF2-40B4-BE49-F238E27FC236}">
                <a16:creationId xmlns:a16="http://schemas.microsoft.com/office/drawing/2014/main" id="{F282E093-ECEC-4B32-BF12-2CCDEF824BB9}"/>
              </a:ext>
            </a:extLst>
          </p:cNvPr>
          <p:cNvSpPr>
            <a:spLocks noGrp="1"/>
          </p:cNvSpPr>
          <p:nvPr>
            <p:ph type="sldNum" sz="quarter" idx="12"/>
          </p:nvPr>
        </p:nvSpPr>
        <p:spPr/>
        <p:txBody>
          <a:bodyPr/>
          <a:lstStyle/>
          <a:p>
            <a:fld id="{65F77AD7-FA98-4CB2-84AA-7A4F4C714045}" type="slidenum">
              <a:rPr lang="sv-SE" smtClean="0"/>
              <a:t>42</a:t>
            </a:fld>
            <a:endParaRPr lang="sv-SE"/>
          </a:p>
        </p:txBody>
      </p:sp>
    </p:spTree>
    <p:extLst>
      <p:ext uri="{BB962C8B-B14F-4D97-AF65-F5344CB8AC3E}">
        <p14:creationId xmlns:p14="http://schemas.microsoft.com/office/powerpoint/2010/main" val="36634173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8F6E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C94D68-4690-4F6E-AEEB-271EA5C23C49}"/>
              </a:ext>
            </a:extLst>
          </p:cNvPr>
          <p:cNvSpPr>
            <a:spLocks noGrp="1"/>
          </p:cNvSpPr>
          <p:nvPr>
            <p:ph type="title"/>
          </p:nvPr>
        </p:nvSpPr>
        <p:spPr>
          <a:xfrm>
            <a:off x="706280" y="501651"/>
            <a:ext cx="8990169" cy="631824"/>
          </a:xfrm>
        </p:spPr>
        <p:txBody>
          <a:bodyPr/>
          <a:lstStyle/>
          <a:p>
            <a:r>
              <a:rPr lang="sv-SE" dirty="0"/>
              <a:t>Konsumtion av livsmedel </a:t>
            </a:r>
          </a:p>
        </p:txBody>
      </p:sp>
      <p:sp>
        <p:nvSpPr>
          <p:cNvPr id="7" name="Platshållare för bildnummer 6">
            <a:extLst>
              <a:ext uri="{FF2B5EF4-FFF2-40B4-BE49-F238E27FC236}">
                <a16:creationId xmlns:a16="http://schemas.microsoft.com/office/drawing/2014/main" id="{27E4F91E-7B40-49C9-BF73-B06EFAA6CA59}"/>
              </a:ext>
            </a:extLst>
          </p:cNvPr>
          <p:cNvSpPr>
            <a:spLocks noGrp="1"/>
          </p:cNvSpPr>
          <p:nvPr>
            <p:ph type="sldNum" sz="quarter" idx="12"/>
          </p:nvPr>
        </p:nvSpPr>
        <p:spPr/>
        <p:txBody>
          <a:bodyPr/>
          <a:lstStyle/>
          <a:p>
            <a:fld id="{65F77AD7-FA98-4CB2-84AA-7A4F4C714045}" type="slidenum">
              <a:rPr lang="sv-SE" smtClean="0"/>
              <a:t>43</a:t>
            </a:fld>
            <a:endParaRPr lang="sv-SE"/>
          </a:p>
        </p:txBody>
      </p:sp>
      <p:sp>
        <p:nvSpPr>
          <p:cNvPr id="3" name="Platshållare för text 2">
            <a:extLst>
              <a:ext uri="{FF2B5EF4-FFF2-40B4-BE49-F238E27FC236}">
                <a16:creationId xmlns:a16="http://schemas.microsoft.com/office/drawing/2014/main" id="{F6DB4A47-538B-43C9-BAEB-2EE8E8E00CE7}"/>
              </a:ext>
            </a:extLst>
          </p:cNvPr>
          <p:cNvSpPr>
            <a:spLocks noGrp="1"/>
          </p:cNvSpPr>
          <p:nvPr>
            <p:ph type="body" sz="quarter" idx="14"/>
          </p:nvPr>
        </p:nvSpPr>
        <p:spPr>
          <a:xfrm>
            <a:off x="706280" y="1252538"/>
            <a:ext cx="5347107" cy="2057399"/>
          </a:xfrm>
        </p:spPr>
        <p:txBody>
          <a:bodyPr>
            <a:noAutofit/>
          </a:bodyPr>
          <a:lstStyle/>
          <a:p>
            <a:pPr marL="0" indent="0">
              <a:lnSpc>
                <a:spcPct val="110000"/>
              </a:lnSpc>
              <a:buNone/>
            </a:pPr>
            <a:r>
              <a:rPr lang="sv-SE" sz="1500" dirty="0"/>
              <a:t>Enligt de preliminära siffrorna för totalkonsumtionen 2024 har konsumtionen av kött ökat något sedan år 2023. Sedan 2013 har konsumtionen av kött dock minskat med 8 kilo per person. </a:t>
            </a:r>
          </a:p>
          <a:p>
            <a:pPr marL="0" indent="0">
              <a:lnSpc>
                <a:spcPct val="110000"/>
              </a:lnSpc>
              <a:buNone/>
            </a:pPr>
            <a:r>
              <a:rPr lang="sv-SE" sz="1500" dirty="0"/>
              <a:t>Under samma period har konsumtionen av konsumtions-mjölk sjunkit med 22 liter per person, motsvarande 27 % och beräknas uppgå till 60 liter per person och år 2024</a:t>
            </a:r>
            <a:r>
              <a:rPr lang="sv-SE" sz="1700" dirty="0"/>
              <a:t>. </a:t>
            </a:r>
          </a:p>
        </p:txBody>
      </p:sp>
      <p:sp>
        <p:nvSpPr>
          <p:cNvPr id="8" name="Platshållare för text 2">
            <a:extLst>
              <a:ext uri="{FF2B5EF4-FFF2-40B4-BE49-F238E27FC236}">
                <a16:creationId xmlns:a16="http://schemas.microsoft.com/office/drawing/2014/main" id="{1FE8458F-866C-49E9-883C-4337E59FF9E0}"/>
              </a:ext>
            </a:extLst>
          </p:cNvPr>
          <p:cNvSpPr txBox="1">
            <a:spLocks/>
          </p:cNvSpPr>
          <p:nvPr/>
        </p:nvSpPr>
        <p:spPr>
          <a:xfrm>
            <a:off x="6457949" y="1252538"/>
            <a:ext cx="5211762" cy="39370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sv-SE" sz="1500" dirty="0"/>
              <a:t>Konsumtionen av ägg och ost har ökat med 4 % respektive 7 % mellan 2013 och 2024.</a:t>
            </a:r>
          </a:p>
          <a:p>
            <a:pPr marL="0" indent="0">
              <a:lnSpc>
                <a:spcPct val="110000"/>
              </a:lnSpc>
              <a:buNone/>
            </a:pPr>
            <a:r>
              <a:rPr lang="sv-SE" sz="1500" dirty="0"/>
              <a:t>Konsumtionen av köksväxter har minskat med 6 % per person mellan åren 2013 och 2023. Konsumtionen av mjöl och gryn har haft en nedgång med 5 % mellan 2013 och 2023. Under samma period har även konsumtionen av socker och sirap minskat med 4 %. </a:t>
            </a:r>
          </a:p>
        </p:txBody>
      </p:sp>
      <p:graphicFrame>
        <p:nvGraphicFramePr>
          <p:cNvPr id="11" name="Platshållare för bild 10" descr="Linjediagram som visar Totalkonsumtion (liter eller kg/person) av kött, konsumtionsmjölk samt köksväxter 2013 − 2024&#10;">
            <a:extLst>
              <a:ext uri="{FF2B5EF4-FFF2-40B4-BE49-F238E27FC236}">
                <a16:creationId xmlns:a16="http://schemas.microsoft.com/office/drawing/2014/main" id="{8397054B-49E0-457F-989F-0E9BBBD79C9E}"/>
              </a:ext>
            </a:extLst>
          </p:cNvPr>
          <p:cNvGraphicFramePr>
            <a:graphicFrameLocks noGrp="1"/>
          </p:cNvGraphicFramePr>
          <p:nvPr>
            <p:ph type="pic" sz="quarter" idx="13"/>
            <p:extLst>
              <p:ext uri="{D42A27DB-BD31-4B8C-83A1-F6EECF244321}">
                <p14:modId xmlns:p14="http://schemas.microsoft.com/office/powerpoint/2010/main" val="4146516171"/>
              </p:ext>
            </p:extLst>
          </p:nvPr>
        </p:nvGraphicFramePr>
        <p:xfrm>
          <a:off x="753907" y="3379787"/>
          <a:ext cx="5211762" cy="32210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Platshållare för bild 12" descr="Linjediagram som visar totalkonsumtion kg/person av mjöl och gryn, ost, ägg samt socker och sirap 2013 − 2024&#10;">
            <a:extLst>
              <a:ext uri="{FF2B5EF4-FFF2-40B4-BE49-F238E27FC236}">
                <a16:creationId xmlns:a16="http://schemas.microsoft.com/office/drawing/2014/main" id="{CE2A448D-62F0-487C-9E82-472F0909C0B8}"/>
              </a:ext>
            </a:extLst>
          </p:cNvPr>
          <p:cNvGraphicFramePr>
            <a:graphicFrameLocks noGrp="1"/>
          </p:cNvGraphicFramePr>
          <p:nvPr>
            <p:ph type="pic" idx="1"/>
            <p:extLst>
              <p:ext uri="{D42A27DB-BD31-4B8C-83A1-F6EECF244321}">
                <p14:modId xmlns:p14="http://schemas.microsoft.com/office/powerpoint/2010/main" val="3886040735"/>
              </p:ext>
            </p:extLst>
          </p:nvPr>
        </p:nvGraphicFramePr>
        <p:xfrm>
          <a:off x="6572249" y="3394075"/>
          <a:ext cx="5097461" cy="32067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811858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5F1E7"/>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E0195E-2B74-4352-8BD1-D6F477FA4D47}"/>
              </a:ext>
            </a:extLst>
          </p:cNvPr>
          <p:cNvSpPr>
            <a:spLocks noGrp="1"/>
          </p:cNvSpPr>
          <p:nvPr>
            <p:ph type="title"/>
          </p:nvPr>
        </p:nvSpPr>
        <p:spPr>
          <a:xfrm>
            <a:off x="706278" y="1084531"/>
            <a:ext cx="5080659" cy="1115146"/>
          </a:xfrm>
        </p:spPr>
        <p:txBody>
          <a:bodyPr>
            <a:normAutofit/>
          </a:bodyPr>
          <a:lstStyle/>
          <a:p>
            <a:r>
              <a:rPr lang="sv-SE" dirty="0"/>
              <a:t>Handel med livsmedel och levande djur</a:t>
            </a:r>
          </a:p>
        </p:txBody>
      </p:sp>
      <p:sp>
        <p:nvSpPr>
          <p:cNvPr id="6" name="Platshållare för bildnummer 5">
            <a:extLst>
              <a:ext uri="{FF2B5EF4-FFF2-40B4-BE49-F238E27FC236}">
                <a16:creationId xmlns:a16="http://schemas.microsoft.com/office/drawing/2014/main" id="{A537AE7B-1576-4951-90B5-88CD067A0C54}"/>
              </a:ext>
            </a:extLst>
          </p:cNvPr>
          <p:cNvSpPr>
            <a:spLocks noGrp="1"/>
          </p:cNvSpPr>
          <p:nvPr>
            <p:ph type="sldNum" sz="quarter" idx="12"/>
          </p:nvPr>
        </p:nvSpPr>
        <p:spPr/>
        <p:txBody>
          <a:bodyPr/>
          <a:lstStyle/>
          <a:p>
            <a:fld id="{65F77AD7-FA98-4CB2-84AA-7A4F4C714045}" type="slidenum">
              <a:rPr lang="sv-SE" smtClean="0"/>
              <a:t>44</a:t>
            </a:fld>
            <a:endParaRPr lang="sv-SE"/>
          </a:p>
        </p:txBody>
      </p:sp>
      <p:sp>
        <p:nvSpPr>
          <p:cNvPr id="3" name="Platshållare för text 2">
            <a:extLst>
              <a:ext uri="{FF2B5EF4-FFF2-40B4-BE49-F238E27FC236}">
                <a16:creationId xmlns:a16="http://schemas.microsoft.com/office/drawing/2014/main" id="{6B3F22C4-E0E1-4DF6-AC6B-CE3365607694}"/>
              </a:ext>
            </a:extLst>
          </p:cNvPr>
          <p:cNvSpPr>
            <a:spLocks noGrp="1"/>
          </p:cNvSpPr>
          <p:nvPr>
            <p:ph type="body" sz="quarter" idx="13"/>
          </p:nvPr>
        </p:nvSpPr>
        <p:spPr>
          <a:xfrm>
            <a:off x="6669562" y="1314450"/>
            <a:ext cx="4816159" cy="4933949"/>
          </a:xfrm>
        </p:spPr>
        <p:txBody>
          <a:bodyPr>
            <a:normAutofit lnSpcReduction="10000"/>
          </a:bodyPr>
          <a:lstStyle/>
          <a:p>
            <a:pPr marL="0" indent="0">
              <a:lnSpc>
                <a:spcPct val="120000"/>
              </a:lnSpc>
              <a:buNone/>
            </a:pPr>
            <a:r>
              <a:rPr lang="sv-SE" sz="1900" dirty="0"/>
              <a:t>Värdet av exporterade livsmedel och levande djur från Sverige uppgick år 2024 till 119 miljarder. </a:t>
            </a:r>
          </a:p>
          <a:p>
            <a:pPr marL="0" indent="0">
              <a:lnSpc>
                <a:spcPct val="120000"/>
              </a:lnSpc>
              <a:buNone/>
            </a:pPr>
            <a:r>
              <a:rPr lang="sv-SE" sz="1900" dirty="0"/>
              <a:t>Totalt importerades livsmedel och levande djur till ett värde av 193 miljarder kronor till Sverige 2024. </a:t>
            </a:r>
          </a:p>
          <a:p>
            <a:pPr marL="0" indent="0">
              <a:lnSpc>
                <a:spcPct val="120000"/>
              </a:lnSpc>
              <a:buNone/>
            </a:pPr>
            <a:r>
              <a:rPr lang="sv-SE" sz="1900" dirty="0"/>
              <a:t>Fisk, kräft- och blötdjur är den varukategori som stod för den enskilt största andelen av både exportvärdet och importvärdet för jordbruksprodukter och livsmedel 57 miljarder respektive 66 miljarder kronor år 2024. Detta beror sannolikt på att norsk fisk transporteras genom Sverige till andra EU-länder. </a:t>
            </a:r>
          </a:p>
          <a:p>
            <a:endParaRPr lang="sv-SE" dirty="0"/>
          </a:p>
        </p:txBody>
      </p:sp>
      <p:graphicFrame>
        <p:nvGraphicFramePr>
          <p:cNvPr id="7" name="Diagram 6" descr="Ett llinjediagram som visar Sveriges varuimport samt varuexport av livsmedel och levande djur&#10; (miljontal SEK), 2013 − 2024&#10;">
            <a:extLst>
              <a:ext uri="{FF2B5EF4-FFF2-40B4-BE49-F238E27FC236}">
                <a16:creationId xmlns:a16="http://schemas.microsoft.com/office/drawing/2014/main" id="{13BDA566-11D7-460F-B6D0-504685BB283F}"/>
              </a:ext>
            </a:extLst>
          </p:cNvPr>
          <p:cNvGraphicFramePr>
            <a:graphicFrameLocks/>
          </p:cNvGraphicFramePr>
          <p:nvPr>
            <p:extLst>
              <p:ext uri="{D42A27DB-BD31-4B8C-83A1-F6EECF244321}">
                <p14:modId xmlns:p14="http://schemas.microsoft.com/office/powerpoint/2010/main" val="1361678861"/>
              </p:ext>
            </p:extLst>
          </p:nvPr>
        </p:nvGraphicFramePr>
        <p:xfrm>
          <a:off x="706277" y="2330450"/>
          <a:ext cx="5080659" cy="39179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469766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5F1E7"/>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1416050" y="277792"/>
            <a:ext cx="5725530" cy="896033"/>
          </a:xfrm>
        </p:spPr>
        <p:txBody>
          <a:bodyPr>
            <a:normAutofit fontScale="90000"/>
          </a:bodyPr>
          <a:lstStyle/>
          <a:p>
            <a:r>
              <a:rPr lang="sv-SE" sz="4000" dirty="0"/>
              <a:t>Försörjningsgrad - kött</a:t>
            </a:r>
            <a:br>
              <a:rPr lang="sv-SE" sz="3600" dirty="0"/>
            </a:br>
            <a:endParaRPr lang="sv-SE" sz="3600" dirty="0"/>
          </a:p>
        </p:txBody>
      </p:sp>
      <p:sp>
        <p:nvSpPr>
          <p:cNvPr id="5" name="Platshållare för bildnumm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27AEC0D-B48B-4E17-81D8-6943F3477C36}"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45</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Platshållare för text 10"/>
          <p:cNvSpPr>
            <a:spLocks noGrp="1"/>
          </p:cNvSpPr>
          <p:nvPr>
            <p:ph type="body" sz="half" idx="2"/>
          </p:nvPr>
        </p:nvSpPr>
        <p:spPr>
          <a:xfrm>
            <a:off x="6384985" y="1608881"/>
            <a:ext cx="5183238" cy="4304557"/>
          </a:xfrm>
        </p:spPr>
        <p:txBody>
          <a:bodyPr numCol="1">
            <a:normAutofit fontScale="77500" lnSpcReduction="20000"/>
          </a:bodyPr>
          <a:lstStyle/>
          <a:p>
            <a:pPr lvl="0">
              <a:lnSpc>
                <a:spcPct val="100000"/>
              </a:lnSpc>
              <a:spcBef>
                <a:spcPts val="0"/>
              </a:spcBef>
              <a:defRPr/>
            </a:pPr>
            <a:r>
              <a:rPr lang="sv-SE" u="sng" dirty="0">
                <a:solidFill>
                  <a:prstClr val="black"/>
                </a:solidFill>
              </a:rPr>
              <a:t>Försörjningsgrad</a:t>
            </a:r>
            <a:endParaRPr lang="sv-SE" dirty="0">
              <a:solidFill>
                <a:prstClr val="black"/>
              </a:solidFill>
            </a:endParaRPr>
          </a:p>
          <a:p>
            <a:pPr lvl="0" algn="ctr">
              <a:lnSpc>
                <a:spcPct val="100000"/>
              </a:lnSpc>
              <a:spcBef>
                <a:spcPts val="0"/>
              </a:spcBef>
              <a:defRPr/>
            </a:pPr>
            <a:endParaRPr lang="sv-SE" dirty="0">
              <a:solidFill>
                <a:prstClr val="black"/>
              </a:solidFill>
            </a:endParaRPr>
          </a:p>
          <a:p>
            <a:pPr>
              <a:lnSpc>
                <a:spcPct val="100000"/>
              </a:lnSpc>
              <a:spcBef>
                <a:spcPts val="0"/>
              </a:spcBef>
              <a:defRPr/>
            </a:pPr>
            <a:r>
              <a:rPr lang="sv-SE" dirty="0">
                <a:solidFill>
                  <a:prstClr val="black"/>
                </a:solidFill>
              </a:rPr>
              <a:t>57 % 	Produktionen av nötkött i Sverige 	motsvarar 57 % av konsumtionen. </a:t>
            </a:r>
          </a:p>
          <a:p>
            <a:pPr lvl="0" algn="ctr">
              <a:lnSpc>
                <a:spcPct val="100000"/>
              </a:lnSpc>
              <a:spcBef>
                <a:spcPts val="0"/>
              </a:spcBef>
              <a:defRPr/>
            </a:pPr>
            <a:endParaRPr lang="sv-SE" dirty="0">
              <a:solidFill>
                <a:prstClr val="black"/>
              </a:solidFill>
            </a:endParaRPr>
          </a:p>
          <a:p>
            <a:pPr lvl="0" algn="ctr">
              <a:lnSpc>
                <a:spcPct val="100000"/>
              </a:lnSpc>
              <a:spcBef>
                <a:spcPts val="0"/>
              </a:spcBef>
              <a:defRPr/>
            </a:pPr>
            <a:endParaRPr lang="sv-SE" dirty="0">
              <a:solidFill>
                <a:prstClr val="black"/>
              </a:solidFill>
            </a:endParaRPr>
          </a:p>
          <a:p>
            <a:pPr>
              <a:lnSpc>
                <a:spcPct val="100000"/>
              </a:lnSpc>
              <a:spcBef>
                <a:spcPts val="0"/>
              </a:spcBef>
              <a:defRPr/>
            </a:pPr>
            <a:r>
              <a:rPr lang="sv-SE" dirty="0">
                <a:solidFill>
                  <a:prstClr val="black"/>
                </a:solidFill>
              </a:rPr>
              <a:t>81 % 	Produktionen av griskött i Sverige 	motsvarar 81 % av konsumtionen. </a:t>
            </a:r>
          </a:p>
          <a:p>
            <a:pPr lvl="0" algn="ctr">
              <a:lnSpc>
                <a:spcPct val="100000"/>
              </a:lnSpc>
              <a:spcBef>
                <a:spcPts val="0"/>
              </a:spcBef>
              <a:defRPr/>
            </a:pPr>
            <a:endParaRPr lang="sv-SE" dirty="0">
              <a:solidFill>
                <a:prstClr val="black"/>
              </a:solidFill>
            </a:endParaRPr>
          </a:p>
          <a:p>
            <a:pPr lvl="0" algn="ctr">
              <a:lnSpc>
                <a:spcPct val="100000"/>
              </a:lnSpc>
              <a:spcBef>
                <a:spcPts val="0"/>
              </a:spcBef>
              <a:defRPr/>
            </a:pPr>
            <a:endParaRPr lang="sv-SE" dirty="0">
              <a:solidFill>
                <a:prstClr val="black"/>
              </a:solidFill>
            </a:endParaRPr>
          </a:p>
          <a:p>
            <a:pPr lvl="0" algn="ctr">
              <a:lnSpc>
                <a:spcPct val="100000"/>
              </a:lnSpc>
              <a:spcBef>
                <a:spcPts val="0"/>
              </a:spcBef>
              <a:defRPr/>
            </a:pPr>
            <a:endParaRPr lang="sv-SE" dirty="0">
              <a:solidFill>
                <a:prstClr val="black"/>
              </a:solidFill>
            </a:endParaRPr>
          </a:p>
          <a:p>
            <a:pPr>
              <a:lnSpc>
                <a:spcPct val="100000"/>
              </a:lnSpc>
              <a:spcBef>
                <a:spcPts val="0"/>
              </a:spcBef>
              <a:defRPr/>
            </a:pPr>
            <a:r>
              <a:rPr lang="sv-SE" dirty="0">
                <a:solidFill>
                  <a:prstClr val="black"/>
                </a:solidFill>
              </a:rPr>
              <a:t>25 % 	Produktionen av fårkött i Sverige 	motsvarar 25 % av konsumtionen. </a:t>
            </a:r>
          </a:p>
          <a:p>
            <a:pPr lvl="0" algn="ctr">
              <a:lnSpc>
                <a:spcPct val="100000"/>
              </a:lnSpc>
              <a:spcBef>
                <a:spcPts val="0"/>
              </a:spcBef>
              <a:defRPr/>
            </a:pPr>
            <a:endParaRPr lang="sv-SE" dirty="0">
              <a:solidFill>
                <a:prstClr val="black"/>
              </a:solidFill>
            </a:endParaRPr>
          </a:p>
          <a:p>
            <a:pPr lvl="0" algn="ctr">
              <a:lnSpc>
                <a:spcPct val="100000"/>
              </a:lnSpc>
              <a:spcBef>
                <a:spcPts val="0"/>
              </a:spcBef>
              <a:defRPr/>
            </a:pPr>
            <a:endParaRPr lang="sv-SE" dirty="0">
              <a:solidFill>
                <a:prstClr val="black"/>
              </a:solidFill>
            </a:endParaRPr>
          </a:p>
          <a:p>
            <a:pPr lvl="0" algn="ctr">
              <a:lnSpc>
                <a:spcPct val="100000"/>
              </a:lnSpc>
              <a:spcBef>
                <a:spcPts val="0"/>
              </a:spcBef>
              <a:defRPr/>
            </a:pPr>
            <a:endParaRPr lang="sv-SE" dirty="0">
              <a:solidFill>
                <a:prstClr val="black"/>
              </a:solidFill>
            </a:endParaRPr>
          </a:p>
          <a:p>
            <a:pPr>
              <a:lnSpc>
                <a:spcPct val="100000"/>
              </a:lnSpc>
              <a:spcBef>
                <a:spcPts val="0"/>
              </a:spcBef>
              <a:defRPr/>
            </a:pPr>
            <a:r>
              <a:rPr lang="sv-SE" dirty="0">
                <a:solidFill>
                  <a:prstClr val="black"/>
                </a:solidFill>
              </a:rPr>
              <a:t>71 % 	Produktionen av fjäderfäkött i Sverige 	motsvarar 71 % av konsumtionen. </a:t>
            </a:r>
          </a:p>
        </p:txBody>
      </p:sp>
      <p:graphicFrame>
        <p:nvGraphicFramePr>
          <p:cNvPr id="7" name="Diagram 6" descr="Produktion och konsumtion av kött (1000 ton) i Sverige, 2020&#10;&#10;Ett liggande stapeldiagram som visar produktionen och konsumtionen av kött i 1000 ton i Sverige för året 2020. ">
            <a:extLst>
              <a:ext uri="{FF2B5EF4-FFF2-40B4-BE49-F238E27FC236}">
                <a16:creationId xmlns:a16="http://schemas.microsoft.com/office/drawing/2014/main" id="{00000000-0008-0000-0000-00000B000000}"/>
              </a:ext>
            </a:extLst>
          </p:cNvPr>
          <p:cNvGraphicFramePr>
            <a:graphicFrameLocks/>
          </p:cNvGraphicFramePr>
          <p:nvPr>
            <p:extLst>
              <p:ext uri="{D42A27DB-BD31-4B8C-83A1-F6EECF244321}">
                <p14:modId xmlns:p14="http://schemas.microsoft.com/office/powerpoint/2010/main" val="1138147966"/>
              </p:ext>
            </p:extLst>
          </p:nvPr>
        </p:nvGraphicFramePr>
        <p:xfrm>
          <a:off x="1416050" y="1412875"/>
          <a:ext cx="4858175" cy="45005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363559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5F1E7"/>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1038710" y="694305"/>
            <a:ext cx="10114580" cy="911685"/>
          </a:xfrm>
        </p:spPr>
        <p:txBody>
          <a:bodyPr>
            <a:normAutofit/>
          </a:bodyPr>
          <a:lstStyle/>
          <a:p>
            <a:r>
              <a:rPr lang="sv-SE" sz="3600" dirty="0"/>
              <a:t>Försörjningsgrad- Mjölk, ägg, potatis</a:t>
            </a:r>
            <a:endParaRPr lang="sv-SE" sz="2700" dirty="0"/>
          </a:p>
        </p:txBody>
      </p:sp>
      <p:sp>
        <p:nvSpPr>
          <p:cNvPr id="5" name="Platshållare för bildnumm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27AEC0D-B48B-4E17-81D8-6943F3477C36}"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46</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text 5"/>
          <p:cNvSpPr>
            <a:spLocks noGrp="1"/>
          </p:cNvSpPr>
          <p:nvPr>
            <p:ph type="body" sz="half" idx="2"/>
          </p:nvPr>
        </p:nvSpPr>
        <p:spPr>
          <a:xfrm>
            <a:off x="6286368" y="2238712"/>
            <a:ext cx="5465101" cy="3456677"/>
          </a:xfrm>
        </p:spPr>
        <p:txBody>
          <a:bodyPr>
            <a:normAutofit fontScale="77500" lnSpcReduction="20000"/>
          </a:bodyPr>
          <a:lstStyle/>
          <a:p>
            <a:pPr lvl="0">
              <a:lnSpc>
                <a:spcPct val="100000"/>
              </a:lnSpc>
              <a:spcBef>
                <a:spcPts val="0"/>
              </a:spcBef>
              <a:defRPr/>
            </a:pPr>
            <a:r>
              <a:rPr lang="sv-SE" u="sng" dirty="0">
                <a:solidFill>
                  <a:prstClr val="black"/>
                </a:solidFill>
              </a:rPr>
              <a:t>Försörjningsgrad</a:t>
            </a:r>
          </a:p>
          <a:p>
            <a:pPr lvl="0">
              <a:lnSpc>
                <a:spcPct val="100000"/>
              </a:lnSpc>
              <a:spcBef>
                <a:spcPts val="0"/>
              </a:spcBef>
              <a:defRPr/>
            </a:pPr>
            <a:endParaRPr lang="sv-SE" dirty="0">
              <a:solidFill>
                <a:prstClr val="black"/>
              </a:solidFill>
            </a:endParaRPr>
          </a:p>
          <a:p>
            <a:pPr>
              <a:lnSpc>
                <a:spcPct val="100000"/>
              </a:lnSpc>
              <a:spcBef>
                <a:spcPts val="0"/>
              </a:spcBef>
              <a:defRPr/>
            </a:pPr>
            <a:endParaRPr lang="sv-SE" dirty="0">
              <a:solidFill>
                <a:prstClr val="black"/>
              </a:solidFill>
            </a:endParaRPr>
          </a:p>
          <a:p>
            <a:pPr>
              <a:lnSpc>
                <a:spcPct val="100000"/>
              </a:lnSpc>
              <a:spcBef>
                <a:spcPts val="0"/>
              </a:spcBef>
              <a:defRPr/>
            </a:pPr>
            <a:r>
              <a:rPr lang="sv-SE" dirty="0">
                <a:solidFill>
                  <a:prstClr val="black"/>
                </a:solidFill>
              </a:rPr>
              <a:t>71 % 	Invägning av mjölk i Sverige år 2024	motsvarar 71 % av konsumtionen 	(omräknat i mjölkekvivalenter).</a:t>
            </a:r>
          </a:p>
          <a:p>
            <a:pPr>
              <a:lnSpc>
                <a:spcPct val="100000"/>
              </a:lnSpc>
              <a:spcBef>
                <a:spcPts val="0"/>
              </a:spcBef>
              <a:defRPr/>
            </a:pPr>
            <a:endParaRPr lang="sv-SE" dirty="0">
              <a:solidFill>
                <a:prstClr val="black"/>
              </a:solidFill>
            </a:endParaRPr>
          </a:p>
          <a:p>
            <a:pPr>
              <a:lnSpc>
                <a:spcPct val="100000"/>
              </a:lnSpc>
              <a:spcBef>
                <a:spcPts val="0"/>
              </a:spcBef>
              <a:defRPr/>
            </a:pPr>
            <a:r>
              <a:rPr lang="sv-SE" dirty="0">
                <a:solidFill>
                  <a:prstClr val="black"/>
                </a:solidFill>
              </a:rPr>
              <a:t>87 % 	Produktionen av ägg i Sverige år 2024 	motsvarar 87 % av konsumtionen. </a:t>
            </a:r>
          </a:p>
          <a:p>
            <a:pPr>
              <a:lnSpc>
                <a:spcPct val="100000"/>
              </a:lnSpc>
              <a:spcBef>
                <a:spcPts val="0"/>
              </a:spcBef>
              <a:defRPr/>
            </a:pPr>
            <a:endParaRPr lang="sv-SE" dirty="0">
              <a:solidFill>
                <a:prstClr val="black"/>
              </a:solidFill>
            </a:endParaRPr>
          </a:p>
          <a:p>
            <a:pPr>
              <a:lnSpc>
                <a:spcPct val="100000"/>
              </a:lnSpc>
              <a:spcBef>
                <a:spcPts val="0"/>
              </a:spcBef>
              <a:defRPr/>
            </a:pPr>
            <a:endParaRPr lang="sv-SE" dirty="0">
              <a:solidFill>
                <a:prstClr val="black"/>
              </a:solidFill>
            </a:endParaRPr>
          </a:p>
          <a:p>
            <a:pPr>
              <a:lnSpc>
                <a:spcPct val="100000"/>
              </a:lnSpc>
              <a:spcBef>
                <a:spcPts val="0"/>
              </a:spcBef>
              <a:defRPr/>
            </a:pPr>
            <a:r>
              <a:rPr lang="sv-SE" dirty="0">
                <a:solidFill>
                  <a:prstClr val="black"/>
                </a:solidFill>
              </a:rPr>
              <a:t>52 % 	Produktionen av potatis i Sverige år 	2023 motsvarar 52 % av konsumtionen. </a:t>
            </a:r>
          </a:p>
          <a:p>
            <a:pPr>
              <a:lnSpc>
                <a:spcPct val="100000"/>
              </a:lnSpc>
              <a:spcBef>
                <a:spcPts val="0"/>
              </a:spcBef>
              <a:defRPr/>
            </a:pPr>
            <a:endParaRPr lang="sv-SE" dirty="0">
              <a:solidFill>
                <a:prstClr val="black"/>
              </a:solidFill>
            </a:endParaRPr>
          </a:p>
          <a:p>
            <a:pPr>
              <a:lnSpc>
                <a:spcPct val="100000"/>
              </a:lnSpc>
              <a:spcBef>
                <a:spcPts val="0"/>
              </a:spcBef>
              <a:defRPr/>
            </a:pPr>
            <a:endParaRPr lang="sv-SE" dirty="0">
              <a:solidFill>
                <a:prstClr val="black"/>
              </a:solidFill>
            </a:endParaRPr>
          </a:p>
          <a:p>
            <a:pPr>
              <a:lnSpc>
                <a:spcPct val="100000"/>
              </a:lnSpc>
              <a:spcBef>
                <a:spcPts val="0"/>
              </a:spcBef>
              <a:defRPr/>
            </a:pPr>
            <a:endParaRPr lang="sv-SE" dirty="0">
              <a:solidFill>
                <a:prstClr val="black"/>
              </a:solidFill>
            </a:endParaRPr>
          </a:p>
          <a:p>
            <a:pPr>
              <a:lnSpc>
                <a:spcPct val="100000"/>
              </a:lnSpc>
              <a:spcBef>
                <a:spcPts val="0"/>
              </a:spcBef>
              <a:defRPr/>
            </a:pPr>
            <a:endParaRPr lang="sv-SE" dirty="0">
              <a:solidFill>
                <a:prstClr val="black"/>
              </a:solidFill>
            </a:endParaRPr>
          </a:p>
        </p:txBody>
      </p:sp>
      <p:graphicFrame>
        <p:nvGraphicFramePr>
          <p:cNvPr id="10" name="Diagram 9" descr="Produktion och konsumtion av mejeriprodukter, ägg och potatis (1000 ton) i Sverige, 2020&#10;&#10;Ett liggande stapeldiagram som visar produktionen och konsumtionen av mejeriprodukter, ägg och potatisi 1000 ton i Sverige för året 2020. ">
            <a:extLst>
              <a:ext uri="{FF2B5EF4-FFF2-40B4-BE49-F238E27FC236}">
                <a16:creationId xmlns:a16="http://schemas.microsoft.com/office/drawing/2014/main" id="{00000000-0008-0000-0000-00000A000000}"/>
              </a:ext>
            </a:extLst>
          </p:cNvPr>
          <p:cNvGraphicFramePr>
            <a:graphicFrameLocks/>
          </p:cNvGraphicFramePr>
          <p:nvPr>
            <p:extLst>
              <p:ext uri="{D42A27DB-BD31-4B8C-83A1-F6EECF244321}">
                <p14:modId xmlns:p14="http://schemas.microsoft.com/office/powerpoint/2010/main" val="2172714545"/>
              </p:ext>
            </p:extLst>
          </p:nvPr>
        </p:nvGraphicFramePr>
        <p:xfrm>
          <a:off x="1416050" y="1727200"/>
          <a:ext cx="4679950" cy="45005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33690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5F1E7"/>
        </a:solidFill>
        <a:effectLst/>
      </p:bgPr>
    </p:bg>
    <p:spTree>
      <p:nvGrpSpPr>
        <p:cNvPr id="1" name=""/>
        <p:cNvGrpSpPr/>
        <p:nvPr/>
      </p:nvGrpSpPr>
      <p:grpSpPr>
        <a:xfrm>
          <a:off x="0" y="0"/>
          <a:ext cx="0" cy="0"/>
          <a:chOff x="0" y="0"/>
          <a:chExt cx="0" cy="0"/>
        </a:xfrm>
      </p:grpSpPr>
      <p:sp>
        <p:nvSpPr>
          <p:cNvPr id="2" name="Rubrik 1" descr="Rubrik för denna bild">
            <a:extLst>
              <a:ext uri="{FF2B5EF4-FFF2-40B4-BE49-F238E27FC236}">
                <a16:creationId xmlns:a16="http://schemas.microsoft.com/office/drawing/2014/main" id="{DFFF8327-2098-4F0F-AEA2-A2769EAF4A12}"/>
              </a:ext>
            </a:extLst>
          </p:cNvPr>
          <p:cNvSpPr>
            <a:spLocks noGrp="1"/>
          </p:cNvSpPr>
          <p:nvPr>
            <p:ph type="title"/>
          </p:nvPr>
        </p:nvSpPr>
        <p:spPr>
          <a:xfrm>
            <a:off x="800101" y="474665"/>
            <a:ext cx="9322188" cy="623765"/>
          </a:xfrm>
        </p:spPr>
        <p:txBody>
          <a:bodyPr/>
          <a:lstStyle/>
          <a:p>
            <a:r>
              <a:rPr lang="sv-SE" dirty="0"/>
              <a:t>Ekologisk jordbruksmark </a:t>
            </a:r>
          </a:p>
        </p:txBody>
      </p:sp>
      <p:sp>
        <p:nvSpPr>
          <p:cNvPr id="8" name="Platshållare för bildnummer 7">
            <a:extLst>
              <a:ext uri="{FF2B5EF4-FFF2-40B4-BE49-F238E27FC236}">
                <a16:creationId xmlns:a16="http://schemas.microsoft.com/office/drawing/2014/main" id="{0BCC3A30-6BBE-4BD7-9DAF-1A898F69B547}"/>
              </a:ext>
            </a:extLst>
          </p:cNvPr>
          <p:cNvSpPr>
            <a:spLocks noGrp="1"/>
          </p:cNvSpPr>
          <p:nvPr>
            <p:ph type="sldNum" sz="quarter" idx="12"/>
          </p:nvPr>
        </p:nvSpPr>
        <p:spPr/>
        <p:txBody>
          <a:bodyPr/>
          <a:lstStyle/>
          <a:p>
            <a:fld id="{65F77AD7-FA98-4CB2-84AA-7A4F4C714045}" type="slidenum">
              <a:rPr lang="sv-SE" smtClean="0"/>
              <a:t>5</a:t>
            </a:fld>
            <a:endParaRPr lang="sv-SE"/>
          </a:p>
        </p:txBody>
      </p:sp>
      <p:sp>
        <p:nvSpPr>
          <p:cNvPr id="3" name="Platshållare för text 2">
            <a:extLst>
              <a:ext uri="{FF2B5EF4-FFF2-40B4-BE49-F238E27FC236}">
                <a16:creationId xmlns:a16="http://schemas.microsoft.com/office/drawing/2014/main" id="{0A3A57D1-1E0F-4DE0-A181-ED6655E8F975}"/>
              </a:ext>
            </a:extLst>
          </p:cNvPr>
          <p:cNvSpPr>
            <a:spLocks noGrp="1"/>
          </p:cNvSpPr>
          <p:nvPr>
            <p:ph type="body" idx="1"/>
          </p:nvPr>
        </p:nvSpPr>
        <p:spPr>
          <a:xfrm>
            <a:off x="800100" y="4287765"/>
            <a:ext cx="5161788" cy="2046287"/>
          </a:xfrm>
        </p:spPr>
        <p:txBody>
          <a:bodyPr anchor="t">
            <a:noAutofit/>
          </a:bodyPr>
          <a:lstStyle/>
          <a:p>
            <a:pPr>
              <a:lnSpc>
                <a:spcPct val="110000"/>
              </a:lnSpc>
            </a:pPr>
            <a:r>
              <a:rPr lang="sv-SE" sz="1500" b="0" dirty="0"/>
              <a:t>År 2024 brukades 495 700 hektar jordbruksmark (åker−mark + betesmark) med ekologiska produktionsmetoder. </a:t>
            </a:r>
          </a:p>
          <a:p>
            <a:pPr>
              <a:lnSpc>
                <a:spcPct val="110000"/>
              </a:lnSpc>
            </a:pPr>
            <a:r>
              <a:rPr lang="sv-SE" sz="1500" b="0" dirty="0"/>
              <a:t>Arealen ekologiskt brukad jordbruksmark ökade mellan åren 2013 och 2019, men har därefter minskat. Mellan åren 2023 och 2024 minskade den ekologiskt brukade jordbruksmarken med 10 %, samtidigt som andelen ekologiskt brukad jordbruksmark minskade med                2 procentenheter,</a:t>
            </a:r>
          </a:p>
        </p:txBody>
      </p:sp>
      <p:sp>
        <p:nvSpPr>
          <p:cNvPr id="13" name="Platshållare för text 2">
            <a:extLst>
              <a:ext uri="{FF2B5EF4-FFF2-40B4-BE49-F238E27FC236}">
                <a16:creationId xmlns:a16="http://schemas.microsoft.com/office/drawing/2014/main" id="{25695D7F-B83F-4B7E-862A-275E5905B18E}"/>
              </a:ext>
            </a:extLst>
          </p:cNvPr>
          <p:cNvSpPr txBox="1">
            <a:spLocks/>
          </p:cNvSpPr>
          <p:nvPr/>
        </p:nvSpPr>
        <p:spPr>
          <a:xfrm>
            <a:off x="6443663" y="4287765"/>
            <a:ext cx="5022913" cy="1941515"/>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10000"/>
              </a:lnSpc>
            </a:pPr>
            <a:r>
              <a:rPr lang="sv-SE" sz="1500" b="0" dirty="0"/>
              <a:t>Sedan 2013 har arealen betesmark brukad med ekologiska produktionsmetoder ökat med 10 % och uppgick år 2024 till 122 000 hektar. Det motsvarar 27 % av den totala arealen betesmark. </a:t>
            </a:r>
          </a:p>
          <a:p>
            <a:pPr>
              <a:lnSpc>
                <a:spcPct val="110000"/>
              </a:lnSpc>
            </a:pPr>
            <a:r>
              <a:rPr lang="sv-SE" sz="1500" b="0" dirty="0"/>
              <a:t>Under samma period har arealen ekologiskt brukad åkermark minskat med 16 900 hektar, eller 4 %, till     373 700 hektar år 2024. Det motsvarar 15 % av den totala arealen åkermark. </a:t>
            </a:r>
          </a:p>
        </p:txBody>
      </p:sp>
      <p:graphicFrame>
        <p:nvGraphicFramePr>
          <p:cNvPr id="9" name="Platshållare för innehåll 8" descr="Ekologiskt brukad mark omställd och under omställning 2013-2025">
            <a:extLst>
              <a:ext uri="{FF2B5EF4-FFF2-40B4-BE49-F238E27FC236}">
                <a16:creationId xmlns:a16="http://schemas.microsoft.com/office/drawing/2014/main" id="{BE214BA8-659A-4FED-810C-A2A996BDDA96}"/>
              </a:ext>
            </a:extLst>
          </p:cNvPr>
          <p:cNvGraphicFramePr>
            <a:graphicFrameLocks noGrp="1"/>
          </p:cNvGraphicFramePr>
          <p:nvPr>
            <p:ph sz="half" idx="2"/>
            <p:extLst>
              <p:ext uri="{D42A27DB-BD31-4B8C-83A1-F6EECF244321}">
                <p14:modId xmlns:p14="http://schemas.microsoft.com/office/powerpoint/2010/main" val="3761971538"/>
              </p:ext>
            </p:extLst>
          </p:nvPr>
        </p:nvGraphicFramePr>
        <p:xfrm>
          <a:off x="800100" y="1207325"/>
          <a:ext cx="5092700" cy="28343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Platshållare för innehåll 9" descr="Stapeldiagram Andel jordbruksmark brukad med ekologiska brukningsmetoder, 2013 − 2024, procent&#10;">
            <a:extLst>
              <a:ext uri="{FF2B5EF4-FFF2-40B4-BE49-F238E27FC236}">
                <a16:creationId xmlns:a16="http://schemas.microsoft.com/office/drawing/2014/main" id="{AFF662C8-C299-447A-B189-799A238E4DF8}"/>
              </a:ext>
            </a:extLst>
          </p:cNvPr>
          <p:cNvGraphicFramePr>
            <a:graphicFrameLocks noGrp="1"/>
          </p:cNvGraphicFramePr>
          <p:nvPr>
            <p:ph sz="quarter" idx="4"/>
            <p:extLst>
              <p:ext uri="{D42A27DB-BD31-4B8C-83A1-F6EECF244321}">
                <p14:modId xmlns:p14="http://schemas.microsoft.com/office/powerpoint/2010/main" val="748859120"/>
              </p:ext>
            </p:extLst>
          </p:nvPr>
        </p:nvGraphicFramePr>
        <p:xfrm>
          <a:off x="6443663" y="1207325"/>
          <a:ext cx="4948237" cy="283432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38891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5F1E7"/>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E0195E-2B74-4352-8BD1-D6F477FA4D47}"/>
              </a:ext>
            </a:extLst>
          </p:cNvPr>
          <p:cNvSpPr>
            <a:spLocks noGrp="1"/>
          </p:cNvSpPr>
          <p:nvPr>
            <p:ph type="title"/>
          </p:nvPr>
        </p:nvSpPr>
        <p:spPr>
          <a:xfrm>
            <a:off x="706278" y="1084531"/>
            <a:ext cx="5080659" cy="1115146"/>
          </a:xfrm>
        </p:spPr>
        <p:txBody>
          <a:bodyPr/>
          <a:lstStyle/>
          <a:p>
            <a:r>
              <a:rPr lang="sv-SE" dirty="0"/>
              <a:t>Antal jordbruksföretag</a:t>
            </a:r>
          </a:p>
        </p:txBody>
      </p:sp>
      <p:sp>
        <p:nvSpPr>
          <p:cNvPr id="6" name="Platshållare för bildnummer 5">
            <a:extLst>
              <a:ext uri="{FF2B5EF4-FFF2-40B4-BE49-F238E27FC236}">
                <a16:creationId xmlns:a16="http://schemas.microsoft.com/office/drawing/2014/main" id="{A537AE7B-1576-4951-90B5-88CD067A0C54}"/>
              </a:ext>
            </a:extLst>
          </p:cNvPr>
          <p:cNvSpPr>
            <a:spLocks noGrp="1"/>
          </p:cNvSpPr>
          <p:nvPr>
            <p:ph type="sldNum" sz="quarter" idx="12"/>
          </p:nvPr>
        </p:nvSpPr>
        <p:spPr/>
        <p:txBody>
          <a:bodyPr/>
          <a:lstStyle/>
          <a:p>
            <a:fld id="{65F77AD7-FA98-4CB2-84AA-7A4F4C714045}" type="slidenum">
              <a:rPr lang="sv-SE" smtClean="0"/>
              <a:t>6</a:t>
            </a:fld>
            <a:endParaRPr lang="sv-SE"/>
          </a:p>
        </p:txBody>
      </p:sp>
      <p:sp>
        <p:nvSpPr>
          <p:cNvPr id="3" name="Platshållare för text 2">
            <a:extLst>
              <a:ext uri="{FF2B5EF4-FFF2-40B4-BE49-F238E27FC236}">
                <a16:creationId xmlns:a16="http://schemas.microsoft.com/office/drawing/2014/main" id="{6B3F22C4-E0E1-4DF6-AC6B-CE3365607694}"/>
              </a:ext>
            </a:extLst>
          </p:cNvPr>
          <p:cNvSpPr>
            <a:spLocks noGrp="1"/>
          </p:cNvSpPr>
          <p:nvPr>
            <p:ph type="body" sz="quarter" idx="13"/>
          </p:nvPr>
        </p:nvSpPr>
        <p:spPr>
          <a:xfrm>
            <a:off x="706279" y="2461846"/>
            <a:ext cx="4551420" cy="3649282"/>
          </a:xfrm>
        </p:spPr>
        <p:txBody>
          <a:bodyPr/>
          <a:lstStyle/>
          <a:p>
            <a:pPr marL="0" indent="0">
              <a:lnSpc>
                <a:spcPct val="110000"/>
              </a:lnSpc>
              <a:buNone/>
            </a:pPr>
            <a:r>
              <a:rPr lang="sv-SE" sz="1800" dirty="0"/>
              <a:t>Antalet jordbruksföretag i Sverige har sedan 2013 minskat från 67 146 stycken till 55 400 stycken år 2024. Det är en reducering med 17 %. </a:t>
            </a:r>
          </a:p>
          <a:p>
            <a:endParaRPr lang="sv-SE" dirty="0"/>
          </a:p>
        </p:txBody>
      </p:sp>
      <p:sp>
        <p:nvSpPr>
          <p:cNvPr id="10" name="Rektangel 9">
            <a:extLst>
              <a:ext uri="{FF2B5EF4-FFF2-40B4-BE49-F238E27FC236}">
                <a16:creationId xmlns:a16="http://schemas.microsoft.com/office/drawing/2014/main" id="{9F5C7FAC-78D6-433E-A645-DF121C078FBC}"/>
              </a:ext>
            </a:extLst>
          </p:cNvPr>
          <p:cNvSpPr/>
          <p:nvPr/>
        </p:nvSpPr>
        <p:spPr>
          <a:xfrm>
            <a:off x="706278" y="5203962"/>
            <a:ext cx="10911981" cy="646331"/>
          </a:xfrm>
          <a:prstGeom prst="rect">
            <a:avLst/>
          </a:prstGeom>
        </p:spPr>
        <p:txBody>
          <a:bodyPr wrap="square">
            <a:spAutoFit/>
          </a:bodyPr>
          <a:lstStyle/>
          <a:p>
            <a:r>
              <a:rPr lang="sv-SE" i="1" dirty="0"/>
              <a:t>Med jordbruksföretag avses en verksamhet inom jordbruk, skötsel av lantbruksdjur eller trädgårdsodling som bedrivs under en och samma driftsledning.</a:t>
            </a:r>
          </a:p>
        </p:txBody>
      </p:sp>
      <p:graphicFrame>
        <p:nvGraphicFramePr>
          <p:cNvPr id="9" name="Platshållare för bild 8" descr="Ett stapeldiagram 2013-2024 över antalet jordbruksföretag. Antalet har minskat stadigt.">
            <a:extLst>
              <a:ext uri="{FF2B5EF4-FFF2-40B4-BE49-F238E27FC236}">
                <a16:creationId xmlns:a16="http://schemas.microsoft.com/office/drawing/2014/main" id="{D17AD5E4-4D66-4418-8043-49DB6B42DC19}"/>
              </a:ext>
            </a:extLst>
          </p:cNvPr>
          <p:cNvGraphicFramePr>
            <a:graphicFrameLocks noGrp="1"/>
          </p:cNvGraphicFramePr>
          <p:nvPr>
            <p:ph type="pic" idx="1"/>
            <p:extLst>
              <p:ext uri="{D42A27DB-BD31-4B8C-83A1-F6EECF244321}">
                <p14:modId xmlns:p14="http://schemas.microsoft.com/office/powerpoint/2010/main" val="735974508"/>
              </p:ext>
            </p:extLst>
          </p:nvPr>
        </p:nvGraphicFramePr>
        <p:xfrm>
          <a:off x="5997388" y="1084531"/>
          <a:ext cx="5620871" cy="38572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41875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6E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C94D68-4690-4F6E-AEEB-271EA5C23C49}"/>
              </a:ext>
            </a:extLst>
          </p:cNvPr>
          <p:cNvSpPr>
            <a:spLocks noGrp="1"/>
          </p:cNvSpPr>
          <p:nvPr>
            <p:ph type="title"/>
          </p:nvPr>
        </p:nvSpPr>
        <p:spPr>
          <a:xfrm>
            <a:off x="706280" y="223809"/>
            <a:ext cx="10847771" cy="644872"/>
          </a:xfrm>
        </p:spPr>
        <p:txBody>
          <a:bodyPr/>
          <a:lstStyle/>
          <a:p>
            <a:r>
              <a:rPr lang="sv-SE" dirty="0"/>
              <a:t>Företag per storleksgrupp </a:t>
            </a:r>
          </a:p>
        </p:txBody>
      </p:sp>
      <p:sp>
        <p:nvSpPr>
          <p:cNvPr id="7" name="Platshållare för bildnummer 6">
            <a:extLst>
              <a:ext uri="{FF2B5EF4-FFF2-40B4-BE49-F238E27FC236}">
                <a16:creationId xmlns:a16="http://schemas.microsoft.com/office/drawing/2014/main" id="{27E4F91E-7B40-49C9-BF73-B06EFAA6CA59}"/>
              </a:ext>
            </a:extLst>
          </p:cNvPr>
          <p:cNvSpPr>
            <a:spLocks noGrp="1"/>
          </p:cNvSpPr>
          <p:nvPr>
            <p:ph type="sldNum" sz="quarter" idx="12"/>
          </p:nvPr>
        </p:nvSpPr>
        <p:spPr/>
        <p:txBody>
          <a:bodyPr/>
          <a:lstStyle/>
          <a:p>
            <a:fld id="{65F77AD7-FA98-4CB2-84AA-7A4F4C714045}" type="slidenum">
              <a:rPr lang="sv-SE" smtClean="0"/>
              <a:t>7</a:t>
            </a:fld>
            <a:endParaRPr lang="sv-SE"/>
          </a:p>
        </p:txBody>
      </p:sp>
      <p:sp>
        <p:nvSpPr>
          <p:cNvPr id="3" name="Platshållare för text 2">
            <a:extLst>
              <a:ext uri="{FF2B5EF4-FFF2-40B4-BE49-F238E27FC236}">
                <a16:creationId xmlns:a16="http://schemas.microsoft.com/office/drawing/2014/main" id="{F6DB4A47-538B-43C9-BAEB-2EE8E8E00CE7}"/>
              </a:ext>
            </a:extLst>
          </p:cNvPr>
          <p:cNvSpPr>
            <a:spLocks noGrp="1"/>
          </p:cNvSpPr>
          <p:nvPr>
            <p:ph type="body" sz="quarter" idx="14"/>
          </p:nvPr>
        </p:nvSpPr>
        <p:spPr>
          <a:xfrm>
            <a:off x="706280" y="1027820"/>
            <a:ext cx="5593720" cy="2858627"/>
          </a:xfrm>
        </p:spPr>
        <p:txBody>
          <a:bodyPr>
            <a:normAutofit/>
          </a:bodyPr>
          <a:lstStyle/>
          <a:p>
            <a:pPr marL="0" indent="0">
              <a:lnSpc>
                <a:spcPct val="110000"/>
              </a:lnSpc>
              <a:buNone/>
            </a:pPr>
            <a:r>
              <a:rPr lang="sv-SE" sz="1600" dirty="0"/>
              <a:t>Antalet företag minskar i alla storleksgrupper förutom i gruppen som brukar mer än 100 hektar åkermark. </a:t>
            </a:r>
          </a:p>
          <a:p>
            <a:pPr marL="0" indent="0">
              <a:lnSpc>
                <a:spcPct val="110000"/>
              </a:lnSpc>
              <a:buNone/>
            </a:pPr>
            <a:r>
              <a:rPr lang="sv-SE" sz="1600" dirty="0"/>
              <a:t>Antalet jordbruksföretag i gruppen som brukar mer än 100 hektar har ökat med 2% sedan 2013. År 2013 brukades 52 % av all åkermark av företag i denna storleksklass. År 2024 var motsvarande siffra 64 %. </a:t>
            </a:r>
          </a:p>
          <a:p>
            <a:pPr marL="0" indent="0">
              <a:lnSpc>
                <a:spcPct val="110000"/>
              </a:lnSpc>
              <a:buNone/>
            </a:pPr>
            <a:r>
              <a:rPr lang="sv-SE" sz="1600" dirty="0"/>
              <a:t>Flest jordbruksföretag, 25 300 stycken motsvarande 46 % av alla företag, fanns i den grupp som brukar 10 hektar åkermark eller mindre år 2024. </a:t>
            </a:r>
          </a:p>
          <a:p>
            <a:pPr marL="0" indent="0">
              <a:buNone/>
            </a:pPr>
            <a:endParaRPr lang="sv-SE" dirty="0"/>
          </a:p>
        </p:txBody>
      </p:sp>
      <p:graphicFrame>
        <p:nvGraphicFramePr>
          <p:cNvPr id="17" name="Diagram 16" descr="antal jordbruksföretag i Sverige åren 2013 till 2014. ">
            <a:extLst>
              <a:ext uri="{FF2B5EF4-FFF2-40B4-BE49-F238E27FC236}">
                <a16:creationId xmlns:a16="http://schemas.microsoft.com/office/drawing/2014/main" id="{622BECBB-DD82-40E5-8EBB-57E3F7752539}"/>
              </a:ext>
            </a:extLst>
          </p:cNvPr>
          <p:cNvGraphicFramePr>
            <a:graphicFrameLocks/>
          </p:cNvGraphicFramePr>
          <p:nvPr>
            <p:extLst>
              <p:ext uri="{D42A27DB-BD31-4B8C-83A1-F6EECF244321}">
                <p14:modId xmlns:p14="http://schemas.microsoft.com/office/powerpoint/2010/main" val="1807376780"/>
              </p:ext>
            </p:extLst>
          </p:nvPr>
        </p:nvGraphicFramePr>
        <p:xfrm>
          <a:off x="706280" y="3897631"/>
          <a:ext cx="5260178" cy="27493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Platshållare för bild 13" descr="Cirkeldiagram över antalet företag per strorleskgrupp åkermark. Flest företag bland de som 0-10 ha åkermark">
            <a:extLst>
              <a:ext uri="{FF2B5EF4-FFF2-40B4-BE49-F238E27FC236}">
                <a16:creationId xmlns:a16="http://schemas.microsoft.com/office/drawing/2014/main" id="{FEDB13C4-136F-4814-A432-AFC7FD3C23DB}"/>
              </a:ext>
            </a:extLst>
          </p:cNvPr>
          <p:cNvGraphicFramePr>
            <a:graphicFrameLocks noGrp="1"/>
          </p:cNvGraphicFramePr>
          <p:nvPr>
            <p:ph type="pic" sz="quarter" idx="13"/>
            <p:extLst>
              <p:ext uri="{D42A27DB-BD31-4B8C-83A1-F6EECF244321}">
                <p14:modId xmlns:p14="http://schemas.microsoft.com/office/powerpoint/2010/main" val="2596996456"/>
              </p:ext>
            </p:extLst>
          </p:nvPr>
        </p:nvGraphicFramePr>
        <p:xfrm>
          <a:off x="6862916" y="3797330"/>
          <a:ext cx="4648847" cy="283686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Platshållare för bild 15" descr="Andel åkermark per storleksgrupp åkermark 2024, procent&#10;">
            <a:extLst>
              <a:ext uri="{FF2B5EF4-FFF2-40B4-BE49-F238E27FC236}">
                <a16:creationId xmlns:a16="http://schemas.microsoft.com/office/drawing/2014/main" id="{4E58D4A8-A97F-418A-94CF-BCB73761C656}"/>
              </a:ext>
            </a:extLst>
          </p:cNvPr>
          <p:cNvGraphicFramePr>
            <a:graphicFrameLocks noGrp="1"/>
          </p:cNvGraphicFramePr>
          <p:nvPr>
            <p:ph type="pic" idx="1"/>
            <p:extLst>
              <p:ext uri="{D42A27DB-BD31-4B8C-83A1-F6EECF244321}">
                <p14:modId xmlns:p14="http://schemas.microsoft.com/office/powerpoint/2010/main" val="354293517"/>
              </p:ext>
            </p:extLst>
          </p:nvPr>
        </p:nvGraphicFramePr>
        <p:xfrm>
          <a:off x="6682914" y="903216"/>
          <a:ext cx="4648847" cy="273272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545930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5F1E7"/>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FF8327-2098-4F0F-AEA2-A2769EAF4A12}"/>
              </a:ext>
            </a:extLst>
          </p:cNvPr>
          <p:cNvSpPr>
            <a:spLocks noGrp="1"/>
          </p:cNvSpPr>
          <p:nvPr>
            <p:ph type="title"/>
          </p:nvPr>
        </p:nvSpPr>
        <p:spPr>
          <a:xfrm>
            <a:off x="800101" y="474665"/>
            <a:ext cx="9322188" cy="958848"/>
          </a:xfrm>
        </p:spPr>
        <p:txBody>
          <a:bodyPr>
            <a:normAutofit fontScale="90000"/>
          </a:bodyPr>
          <a:lstStyle/>
          <a:p>
            <a:r>
              <a:rPr lang="sv-SE" dirty="0"/>
              <a:t>Jordbruksföretag med ekologiskt brukad jordbruksmark</a:t>
            </a:r>
          </a:p>
        </p:txBody>
      </p:sp>
      <p:sp>
        <p:nvSpPr>
          <p:cNvPr id="8" name="Platshållare för bildnummer 7">
            <a:extLst>
              <a:ext uri="{FF2B5EF4-FFF2-40B4-BE49-F238E27FC236}">
                <a16:creationId xmlns:a16="http://schemas.microsoft.com/office/drawing/2014/main" id="{0BCC3A30-6BBE-4BD7-9DAF-1A898F69B547}"/>
              </a:ext>
            </a:extLst>
          </p:cNvPr>
          <p:cNvSpPr>
            <a:spLocks noGrp="1"/>
          </p:cNvSpPr>
          <p:nvPr>
            <p:ph type="sldNum" sz="quarter" idx="12"/>
          </p:nvPr>
        </p:nvSpPr>
        <p:spPr/>
        <p:txBody>
          <a:bodyPr/>
          <a:lstStyle/>
          <a:p>
            <a:fld id="{65F77AD7-FA98-4CB2-84AA-7A4F4C714045}" type="slidenum">
              <a:rPr lang="sv-SE" smtClean="0"/>
              <a:t>8</a:t>
            </a:fld>
            <a:endParaRPr lang="sv-SE"/>
          </a:p>
        </p:txBody>
      </p:sp>
      <p:sp>
        <p:nvSpPr>
          <p:cNvPr id="3" name="Platshållare för text 2">
            <a:extLst>
              <a:ext uri="{FF2B5EF4-FFF2-40B4-BE49-F238E27FC236}">
                <a16:creationId xmlns:a16="http://schemas.microsoft.com/office/drawing/2014/main" id="{0A3A57D1-1E0F-4DE0-A181-ED6655E8F975}"/>
              </a:ext>
            </a:extLst>
          </p:cNvPr>
          <p:cNvSpPr>
            <a:spLocks noGrp="1"/>
          </p:cNvSpPr>
          <p:nvPr>
            <p:ph type="body" idx="1"/>
          </p:nvPr>
        </p:nvSpPr>
        <p:spPr>
          <a:xfrm>
            <a:off x="800101" y="1619251"/>
            <a:ext cx="5092700" cy="5219660"/>
          </a:xfrm>
        </p:spPr>
        <p:txBody>
          <a:bodyPr anchor="t">
            <a:noAutofit/>
          </a:bodyPr>
          <a:lstStyle/>
          <a:p>
            <a:pPr>
              <a:lnSpc>
                <a:spcPct val="110000"/>
              </a:lnSpc>
            </a:pPr>
            <a:r>
              <a:rPr lang="sv-SE" sz="1600" b="0" dirty="0"/>
              <a:t>Företag med ekologiskt brukad jordbruksmark (det vill säga mark som är omställd och/eller under omställning): </a:t>
            </a:r>
          </a:p>
          <a:p>
            <a:pPr>
              <a:lnSpc>
                <a:spcPct val="110000"/>
              </a:lnSpc>
            </a:pPr>
            <a:r>
              <a:rPr lang="sv-SE" sz="1600" b="0" dirty="0"/>
              <a:t>3 985 företag hade jordbruksmark som var omställd och/eller under omställning år 2024. Det är en minskning med 25 % sedan år 2013 och med 11 % sedan år 2023.</a:t>
            </a:r>
          </a:p>
          <a:p>
            <a:pPr marL="285750" indent="-285750">
              <a:lnSpc>
                <a:spcPct val="110000"/>
              </a:lnSpc>
              <a:buFont typeface="Arial" panose="020B0604020202020204" pitchFamily="34" charset="0"/>
              <a:buChar char="•"/>
            </a:pPr>
            <a:r>
              <a:rPr lang="sv-SE" sz="1600" b="0" dirty="0"/>
              <a:t>3 920 företag hade jordbruksmark som var helt omställd. Det är en minskning med 23 % sedan år 2013 och med 10 % sedan år 2023.</a:t>
            </a:r>
          </a:p>
          <a:p>
            <a:pPr marL="285750" indent="-285750">
              <a:lnSpc>
                <a:spcPct val="110000"/>
              </a:lnSpc>
              <a:buFont typeface="Arial" panose="020B0604020202020204" pitchFamily="34" charset="0"/>
              <a:buChar char="•"/>
            </a:pPr>
            <a:r>
              <a:rPr lang="sv-SE" sz="1600" b="0" dirty="0"/>
              <a:t>1 554 företag hade jordbruksmark under omställning. Det är en minskning med 8 % sedan år 2013 och 1 % sedan år 2023.</a:t>
            </a:r>
          </a:p>
          <a:p>
            <a:pPr>
              <a:lnSpc>
                <a:spcPct val="110000"/>
              </a:lnSpc>
            </a:pPr>
            <a:r>
              <a:rPr lang="sv-SE" sz="1600" b="0" dirty="0"/>
              <a:t>År 2024 brukade 3 089 företag betesmark och 3 976 företag brukade åkermark med ekologiska produktionsmetoder.</a:t>
            </a:r>
          </a:p>
        </p:txBody>
      </p:sp>
      <p:sp>
        <p:nvSpPr>
          <p:cNvPr id="14" name="Platshållare för text 2">
            <a:extLst>
              <a:ext uri="{FF2B5EF4-FFF2-40B4-BE49-F238E27FC236}">
                <a16:creationId xmlns:a16="http://schemas.microsoft.com/office/drawing/2014/main" id="{D0A4499B-8190-458C-951F-F8FBC760B05E}"/>
              </a:ext>
            </a:extLst>
          </p:cNvPr>
          <p:cNvSpPr txBox="1">
            <a:spLocks/>
          </p:cNvSpPr>
          <p:nvPr/>
        </p:nvSpPr>
        <p:spPr>
          <a:xfrm>
            <a:off x="6299201" y="5238000"/>
            <a:ext cx="5264148" cy="1347790"/>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10000"/>
              </a:lnSpc>
            </a:pPr>
            <a:r>
              <a:rPr lang="sv-SE" sz="1600" b="0" dirty="0"/>
              <a:t>Med undantag av 2014 ökade antalet företag med ekologiskt brukad mark mellan åren 2013 och 2019. </a:t>
            </a:r>
          </a:p>
          <a:p>
            <a:pPr>
              <a:lnSpc>
                <a:spcPct val="110000"/>
              </a:lnSpc>
            </a:pPr>
            <a:r>
              <a:rPr lang="sv-SE" sz="1600" b="0" dirty="0"/>
              <a:t>Sedan år 2019 har antalet företag med ekologiskt brukad mark stadigt minskat.</a:t>
            </a:r>
            <a:endParaRPr lang="sv-SE" sz="1600" dirty="0"/>
          </a:p>
        </p:txBody>
      </p:sp>
      <p:graphicFrame>
        <p:nvGraphicFramePr>
          <p:cNvPr id="12" name="Platshållare för innehåll 11" descr="stapeldiagram över företag som brukar jordbrksmark med ekologiska metoder.">
            <a:extLst>
              <a:ext uri="{FF2B5EF4-FFF2-40B4-BE49-F238E27FC236}">
                <a16:creationId xmlns:a16="http://schemas.microsoft.com/office/drawing/2014/main" id="{CE76DBDE-E63C-4D0E-8874-5D1FD04F3D74}"/>
              </a:ext>
            </a:extLst>
          </p:cNvPr>
          <p:cNvGraphicFramePr>
            <a:graphicFrameLocks noGrp="1"/>
          </p:cNvGraphicFramePr>
          <p:nvPr>
            <p:ph sz="quarter" idx="4"/>
            <p:extLst>
              <p:ext uri="{D42A27DB-BD31-4B8C-83A1-F6EECF244321}">
                <p14:modId xmlns:p14="http://schemas.microsoft.com/office/powerpoint/2010/main" val="2547350749"/>
              </p:ext>
            </p:extLst>
          </p:nvPr>
        </p:nvGraphicFramePr>
        <p:xfrm>
          <a:off x="6299202" y="1619251"/>
          <a:ext cx="5264148" cy="30765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1859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6E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C94D68-4690-4F6E-AEEB-271EA5C23C49}"/>
              </a:ext>
            </a:extLst>
          </p:cNvPr>
          <p:cNvSpPr>
            <a:spLocks noGrp="1"/>
          </p:cNvSpPr>
          <p:nvPr>
            <p:ph type="title"/>
          </p:nvPr>
        </p:nvSpPr>
        <p:spPr>
          <a:xfrm>
            <a:off x="6457724" y="1112597"/>
            <a:ext cx="5116986" cy="1196933"/>
          </a:xfrm>
        </p:spPr>
        <p:txBody>
          <a:bodyPr/>
          <a:lstStyle/>
          <a:p>
            <a:r>
              <a:rPr lang="sv-SE" dirty="0"/>
              <a:t>Jordbruksföretagare efter ålder</a:t>
            </a:r>
          </a:p>
        </p:txBody>
      </p:sp>
      <p:sp>
        <p:nvSpPr>
          <p:cNvPr id="7" name="Platshållare för bildnummer 6">
            <a:extLst>
              <a:ext uri="{FF2B5EF4-FFF2-40B4-BE49-F238E27FC236}">
                <a16:creationId xmlns:a16="http://schemas.microsoft.com/office/drawing/2014/main" id="{27E4F91E-7B40-49C9-BF73-B06EFAA6CA59}"/>
              </a:ext>
            </a:extLst>
          </p:cNvPr>
          <p:cNvSpPr>
            <a:spLocks noGrp="1"/>
          </p:cNvSpPr>
          <p:nvPr>
            <p:ph type="sldNum" sz="quarter" idx="12"/>
          </p:nvPr>
        </p:nvSpPr>
        <p:spPr/>
        <p:txBody>
          <a:bodyPr/>
          <a:lstStyle/>
          <a:p>
            <a:fld id="{65F77AD7-FA98-4CB2-84AA-7A4F4C714045}" type="slidenum">
              <a:rPr lang="sv-SE" smtClean="0"/>
              <a:t>9</a:t>
            </a:fld>
            <a:endParaRPr lang="sv-SE"/>
          </a:p>
        </p:txBody>
      </p:sp>
      <p:sp>
        <p:nvSpPr>
          <p:cNvPr id="3" name="Platshållare för text 2">
            <a:extLst>
              <a:ext uri="{FF2B5EF4-FFF2-40B4-BE49-F238E27FC236}">
                <a16:creationId xmlns:a16="http://schemas.microsoft.com/office/drawing/2014/main" id="{F6DB4A47-538B-43C9-BAEB-2EE8E8E00CE7}"/>
              </a:ext>
            </a:extLst>
          </p:cNvPr>
          <p:cNvSpPr>
            <a:spLocks noGrp="1"/>
          </p:cNvSpPr>
          <p:nvPr>
            <p:ph type="body" sz="quarter" idx="14"/>
          </p:nvPr>
        </p:nvSpPr>
        <p:spPr>
          <a:xfrm>
            <a:off x="6457724" y="2474524"/>
            <a:ext cx="5211762" cy="4246950"/>
          </a:xfrm>
        </p:spPr>
        <p:txBody>
          <a:bodyPr>
            <a:normAutofit fontScale="62500" lnSpcReduction="20000"/>
          </a:bodyPr>
          <a:lstStyle/>
          <a:p>
            <a:pPr marL="0" indent="0">
              <a:lnSpc>
                <a:spcPct val="130000"/>
              </a:lnSpc>
              <a:buNone/>
            </a:pPr>
            <a:r>
              <a:rPr lang="sv-SE" sz="2600" dirty="0"/>
              <a:t>Av samtliga 55 400 jordbruksföretag år 2024 bedrevs   5 500 som juridiska personer och 49 900 som fysiska personer. De senare har en jordbruksföretagare som ansvarig. Dessa jordbruksföretagare blir äldre.</a:t>
            </a:r>
          </a:p>
          <a:p>
            <a:pPr marL="0" indent="0">
              <a:lnSpc>
                <a:spcPct val="130000"/>
              </a:lnSpc>
              <a:buNone/>
            </a:pPr>
            <a:r>
              <a:rPr lang="sv-SE" sz="2600" dirty="0"/>
              <a:t>År 2024 var jordbruksföretagarnas medelålder 59 år. Under år 2013 var den 57 år.</a:t>
            </a:r>
          </a:p>
          <a:p>
            <a:pPr marL="0" indent="0">
              <a:lnSpc>
                <a:spcPct val="130000"/>
              </a:lnSpc>
              <a:buNone/>
            </a:pPr>
            <a:r>
              <a:rPr lang="sv-SE" sz="2600" dirty="0"/>
              <a:t>Jordbruksföretagare i åldersspannet 35−49 år och 50−64 år har blivit färre mellan åren 2013 och 2024 samtidigt som antalet jordbrukare som är 65 år eller äldre är oförändrat. År 2024 var mer än en tredjedel av landets jordbruksföretagare 65 år eller äldre</a:t>
            </a:r>
          </a:p>
          <a:p>
            <a:pPr marL="0" indent="0">
              <a:lnSpc>
                <a:spcPct val="130000"/>
              </a:lnSpc>
              <a:buNone/>
            </a:pPr>
            <a:r>
              <a:rPr lang="sv-SE" sz="2600" dirty="0"/>
              <a:t>Antalet jordbruksföretagare under 35 är ungefär lika många som år 2013.</a:t>
            </a:r>
          </a:p>
          <a:p>
            <a:endParaRPr lang="sv-SE" dirty="0"/>
          </a:p>
        </p:txBody>
      </p:sp>
      <p:graphicFrame>
        <p:nvGraphicFramePr>
          <p:cNvPr id="12" name="Platshållare för bild 11" descr="Ett linjediagram som visar jordbrukarnas ålder år för år åldern ökar sakta.">
            <a:extLst>
              <a:ext uri="{FF2B5EF4-FFF2-40B4-BE49-F238E27FC236}">
                <a16:creationId xmlns:a16="http://schemas.microsoft.com/office/drawing/2014/main" id="{6A178299-88C7-49E5-A7DF-D1D606F5EBEB}"/>
              </a:ext>
            </a:extLst>
          </p:cNvPr>
          <p:cNvGraphicFramePr>
            <a:graphicFrameLocks noGrp="1"/>
          </p:cNvGraphicFramePr>
          <p:nvPr>
            <p:ph type="pic" idx="1"/>
            <p:extLst>
              <p:ext uri="{D42A27DB-BD31-4B8C-83A1-F6EECF244321}">
                <p14:modId xmlns:p14="http://schemas.microsoft.com/office/powerpoint/2010/main" val="4173931455"/>
              </p:ext>
            </p:extLst>
          </p:nvPr>
        </p:nvGraphicFramePr>
        <p:xfrm>
          <a:off x="522514" y="411163"/>
          <a:ext cx="5402036" cy="29273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Platshållare för bild 8" descr="Ett stapeldiagram som visar jordbrukarnas ålder efter åldersgrupper Antalet i gruipperna mellan 35 år och 64 år minskar.">
            <a:extLst>
              <a:ext uri="{FF2B5EF4-FFF2-40B4-BE49-F238E27FC236}">
                <a16:creationId xmlns:a16="http://schemas.microsoft.com/office/drawing/2014/main" id="{63B4D468-1F8B-4F6B-90F4-6B7FDAE969D6}"/>
              </a:ext>
            </a:extLst>
          </p:cNvPr>
          <p:cNvGraphicFramePr>
            <a:graphicFrameLocks noGrp="1"/>
          </p:cNvGraphicFramePr>
          <p:nvPr>
            <p:ph type="pic" sz="quarter" idx="13"/>
            <p:extLst>
              <p:ext uri="{D42A27DB-BD31-4B8C-83A1-F6EECF244321}">
                <p14:modId xmlns:p14="http://schemas.microsoft.com/office/powerpoint/2010/main" val="3008074376"/>
              </p:ext>
            </p:extLst>
          </p:nvPr>
        </p:nvGraphicFramePr>
        <p:xfrm>
          <a:off x="619125" y="3519488"/>
          <a:ext cx="5305425" cy="283686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3118177"/>
      </p:ext>
    </p:extLst>
  </p:cSld>
  <p:clrMapOvr>
    <a:masterClrMapping/>
  </p:clrMapOvr>
</p:sld>
</file>

<file path=ppt/theme/theme1.xml><?xml version="1.0" encoding="utf-8"?>
<a:theme xmlns:a="http://schemas.openxmlformats.org/drawingml/2006/main" name="Jordbruksverket">
  <a:themeElements>
    <a:clrScheme name="Jordbruksverket">
      <a:dk1>
        <a:sysClr val="windowText" lastClr="000000"/>
      </a:dk1>
      <a:lt1>
        <a:sysClr val="window" lastClr="FFFFFF"/>
      </a:lt1>
      <a:dk2>
        <a:srgbClr val="0E2841"/>
      </a:dk2>
      <a:lt2>
        <a:srgbClr val="E8E8E8"/>
      </a:lt2>
      <a:accent1>
        <a:srgbClr val="2E614C"/>
      </a:accent1>
      <a:accent2>
        <a:srgbClr val="67A073"/>
      </a:accent2>
      <a:accent3>
        <a:srgbClr val="FBEF74"/>
      </a:accent3>
      <a:accent4>
        <a:srgbClr val="514939"/>
      </a:accent4>
      <a:accent5>
        <a:srgbClr val="C5E6EF"/>
      </a:accent5>
      <a:accent6>
        <a:srgbClr val="07708C"/>
      </a:accent6>
      <a:hlink>
        <a:srgbClr val="2E614C"/>
      </a:hlink>
      <a:folHlink>
        <a:srgbClr val="67A073"/>
      </a:folHlink>
    </a:clrScheme>
    <a:fontScheme name="Jordbruksverk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rön mörk">
      <a:srgbClr val="2E614C"/>
    </a:custClr>
    <a:custClr name="Grön mellan">
      <a:srgbClr val="67A073"/>
    </a:custClr>
    <a:custClr name="Grön ljus">
      <a:srgbClr val="C2DDB0"/>
    </a:custClr>
    <a:custClr name="Grön lätt">
      <a:srgbClr val="F0F6E7"/>
    </a:custClr>
    <a:custClr name="Brun mörk">
      <a:srgbClr val="514939"/>
    </a:custClr>
    <a:custClr name="Brun mellan">
      <a:srgbClr val="D3B378"/>
    </a:custClr>
    <a:custClr name="Brun ljus">
      <a:srgbClr val="E6D7BD"/>
    </a:custClr>
    <a:custClr name="Brun lätt">
      <a:srgbClr val="F5F1E7"/>
    </a:custClr>
    <a:custClr name="Blå mörk">
      <a:srgbClr val="07708C"/>
    </a:custClr>
    <a:custClr name="Blå mellan">
      <a:srgbClr val="7FC1D4"/>
    </a:custClr>
    <a:custClr name="Blå ljus">
      <a:srgbClr val="C5E6EF"/>
    </a:custClr>
    <a:custClr name="Blå lätt">
      <a:srgbClr val="EAF6F9"/>
    </a:custClr>
    <a:custClr name="Orange mörk">
      <a:srgbClr val="DD7300"/>
    </a:custClr>
    <a:custClr name="Gul mellan">
      <a:srgbClr val="ECBF00"/>
    </a:custClr>
    <a:custClr name="Gul ljus">
      <a:srgbClr val="FBEF74"/>
    </a:custClr>
    <a:custClr name="Beige lätt">
      <a:srgbClr val="F8F6E8"/>
    </a:custClr>
  </a:custClrLst>
  <a:extLst>
    <a:ext uri="{05A4C25C-085E-4340-85A3-A5531E510DB2}">
      <thm15:themeFamily xmlns:thm15="http://schemas.microsoft.com/office/thememl/2012/main" name="Presentation6" id="{65D4B552-1BC2-4B97-9BAC-F05409481DD0}" vid="{EDE3E4CC-5E70-4A05-9101-A75BF58DFAA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rön mörk">
      <a:srgbClr val="2E614C"/>
    </a:custClr>
    <a:custClr name="Grön mellan">
      <a:srgbClr val="67A073"/>
    </a:custClr>
    <a:custClr name="Grön ljus">
      <a:srgbClr val="C2DDB0"/>
    </a:custClr>
    <a:custClr name="Grön lätt">
      <a:srgbClr val="F0F6E7"/>
    </a:custClr>
    <a:custClr name="Brun mörk">
      <a:srgbClr val="514939"/>
    </a:custClr>
    <a:custClr name="Brun mellan">
      <a:srgbClr val="D3B378"/>
    </a:custClr>
    <a:custClr name="Brun ljus">
      <a:srgbClr val="E6D7BD"/>
    </a:custClr>
    <a:custClr name="Brun lätt">
      <a:srgbClr val="F5F1E7"/>
    </a:custClr>
    <a:custClr name="Blå mörk">
      <a:srgbClr val="07708C"/>
    </a:custClr>
    <a:custClr name="Blå mellan">
      <a:srgbClr val="7FC1D4"/>
    </a:custClr>
    <a:custClr name="Blå ljus">
      <a:srgbClr val="C5E6EF"/>
    </a:custClr>
    <a:custClr name="Blå lätt">
      <a:srgbClr val="EAF6F9"/>
    </a:custClr>
    <a:custClr name="Orange mörk">
      <a:srgbClr val="DD7300"/>
    </a:custClr>
    <a:custClr name="Gul mellan">
      <a:srgbClr val="ECBF00"/>
    </a:custClr>
    <a:custClr name="Gul ljus">
      <a:srgbClr val="FBEF74"/>
    </a:custClr>
    <a:custClr name="Beige lätt">
      <a:srgbClr val="F8F6E8"/>
    </a:custClr>
  </a:custClr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Jordbruksverket">
    <a:dk1>
      <a:sysClr val="windowText" lastClr="000000"/>
    </a:dk1>
    <a:lt1>
      <a:sysClr val="window" lastClr="FFFFFF"/>
    </a:lt1>
    <a:dk2>
      <a:srgbClr val="0E2841"/>
    </a:dk2>
    <a:lt2>
      <a:srgbClr val="E8E8E8"/>
    </a:lt2>
    <a:accent1>
      <a:srgbClr val="2E614C"/>
    </a:accent1>
    <a:accent2>
      <a:srgbClr val="FBEF74"/>
    </a:accent2>
    <a:accent3>
      <a:srgbClr val="514939"/>
    </a:accent3>
    <a:accent4>
      <a:srgbClr val="C5E6EF"/>
    </a:accent4>
    <a:accent5>
      <a:srgbClr val="67A073"/>
    </a:accent5>
    <a:accent6>
      <a:srgbClr val="07708C"/>
    </a:accent6>
    <a:hlink>
      <a:srgbClr val="2E614C"/>
    </a:hlink>
    <a:folHlink>
      <a:srgbClr val="67A073"/>
    </a:folHlink>
  </a:clrScheme>
  <a:fontScheme name="Jordbruksverk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Jordbruksverket">
    <a:dk1>
      <a:sysClr val="windowText" lastClr="000000"/>
    </a:dk1>
    <a:lt1>
      <a:sysClr val="window" lastClr="FFFFFF"/>
    </a:lt1>
    <a:dk2>
      <a:srgbClr val="0E2841"/>
    </a:dk2>
    <a:lt2>
      <a:srgbClr val="E8E8E8"/>
    </a:lt2>
    <a:accent1>
      <a:srgbClr val="2E614C"/>
    </a:accent1>
    <a:accent2>
      <a:srgbClr val="FBEF74"/>
    </a:accent2>
    <a:accent3>
      <a:srgbClr val="514939"/>
    </a:accent3>
    <a:accent4>
      <a:srgbClr val="C5E6EF"/>
    </a:accent4>
    <a:accent5>
      <a:srgbClr val="67A073"/>
    </a:accent5>
    <a:accent6>
      <a:srgbClr val="07708C"/>
    </a:accent6>
    <a:hlink>
      <a:srgbClr val="2E614C"/>
    </a:hlink>
    <a:folHlink>
      <a:srgbClr val="67A073"/>
    </a:folHlink>
  </a:clrScheme>
  <a:fontScheme name="Jordbruksverk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Jordbruksverket">
    <a:dk1>
      <a:sysClr val="windowText" lastClr="000000"/>
    </a:dk1>
    <a:lt1>
      <a:sysClr val="window" lastClr="FFFFFF"/>
    </a:lt1>
    <a:dk2>
      <a:srgbClr val="0E2841"/>
    </a:dk2>
    <a:lt2>
      <a:srgbClr val="E8E8E8"/>
    </a:lt2>
    <a:accent1>
      <a:srgbClr val="2E614C"/>
    </a:accent1>
    <a:accent2>
      <a:srgbClr val="FBEF74"/>
    </a:accent2>
    <a:accent3>
      <a:srgbClr val="514939"/>
    </a:accent3>
    <a:accent4>
      <a:srgbClr val="C5E6EF"/>
    </a:accent4>
    <a:accent5>
      <a:srgbClr val="67A073"/>
    </a:accent5>
    <a:accent6>
      <a:srgbClr val="07708C"/>
    </a:accent6>
    <a:hlink>
      <a:srgbClr val="2E614C"/>
    </a:hlink>
    <a:folHlink>
      <a:srgbClr val="67A073"/>
    </a:folHlink>
  </a:clrScheme>
  <a:fontScheme name="Jordbruksverk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Jordbruksverket">
    <a:dk1>
      <a:sysClr val="windowText" lastClr="000000"/>
    </a:dk1>
    <a:lt1>
      <a:sysClr val="window" lastClr="FFFFFF"/>
    </a:lt1>
    <a:dk2>
      <a:srgbClr val="0E2841"/>
    </a:dk2>
    <a:lt2>
      <a:srgbClr val="E8E8E8"/>
    </a:lt2>
    <a:accent1>
      <a:srgbClr val="2E614C"/>
    </a:accent1>
    <a:accent2>
      <a:srgbClr val="FBEF74"/>
    </a:accent2>
    <a:accent3>
      <a:srgbClr val="514939"/>
    </a:accent3>
    <a:accent4>
      <a:srgbClr val="C5E6EF"/>
    </a:accent4>
    <a:accent5>
      <a:srgbClr val="67A073"/>
    </a:accent5>
    <a:accent6>
      <a:srgbClr val="07708C"/>
    </a:accent6>
    <a:hlink>
      <a:srgbClr val="2E614C"/>
    </a:hlink>
    <a:folHlink>
      <a:srgbClr val="67A073"/>
    </a:folHlink>
  </a:clrScheme>
  <a:fontScheme name="Jordbruksverk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Jordbruksverket">
    <a:dk1>
      <a:sysClr val="windowText" lastClr="000000"/>
    </a:dk1>
    <a:lt1>
      <a:sysClr val="window" lastClr="FFFFFF"/>
    </a:lt1>
    <a:dk2>
      <a:srgbClr val="0E2841"/>
    </a:dk2>
    <a:lt2>
      <a:srgbClr val="E8E8E8"/>
    </a:lt2>
    <a:accent1>
      <a:srgbClr val="2E614C"/>
    </a:accent1>
    <a:accent2>
      <a:srgbClr val="FBEF74"/>
    </a:accent2>
    <a:accent3>
      <a:srgbClr val="514939"/>
    </a:accent3>
    <a:accent4>
      <a:srgbClr val="C5E6EF"/>
    </a:accent4>
    <a:accent5>
      <a:srgbClr val="67A073"/>
    </a:accent5>
    <a:accent6>
      <a:srgbClr val="07708C"/>
    </a:accent6>
    <a:hlink>
      <a:srgbClr val="2E614C"/>
    </a:hlink>
    <a:folHlink>
      <a:srgbClr val="67A073"/>
    </a:folHlink>
  </a:clrScheme>
  <a:fontScheme name="Jordbruksverk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Jordbruksverket">
    <a:dk1>
      <a:sysClr val="windowText" lastClr="000000"/>
    </a:dk1>
    <a:lt1>
      <a:sysClr val="window" lastClr="FFFFFF"/>
    </a:lt1>
    <a:dk2>
      <a:srgbClr val="0E2841"/>
    </a:dk2>
    <a:lt2>
      <a:srgbClr val="E8E8E8"/>
    </a:lt2>
    <a:accent1>
      <a:srgbClr val="2E614C"/>
    </a:accent1>
    <a:accent2>
      <a:srgbClr val="FBEF74"/>
    </a:accent2>
    <a:accent3>
      <a:srgbClr val="514939"/>
    </a:accent3>
    <a:accent4>
      <a:srgbClr val="C5E6EF"/>
    </a:accent4>
    <a:accent5>
      <a:srgbClr val="67A073"/>
    </a:accent5>
    <a:accent6>
      <a:srgbClr val="07708C"/>
    </a:accent6>
    <a:hlink>
      <a:srgbClr val="2E614C"/>
    </a:hlink>
    <a:folHlink>
      <a:srgbClr val="67A073"/>
    </a:folHlink>
  </a:clrScheme>
  <a:fontScheme name="Jordbruksverk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Jordbruksverket">
    <a:dk1>
      <a:sysClr val="windowText" lastClr="000000"/>
    </a:dk1>
    <a:lt1>
      <a:sysClr val="window" lastClr="FFFFFF"/>
    </a:lt1>
    <a:dk2>
      <a:srgbClr val="0E2841"/>
    </a:dk2>
    <a:lt2>
      <a:srgbClr val="E8E8E8"/>
    </a:lt2>
    <a:accent1>
      <a:srgbClr val="2E614C"/>
    </a:accent1>
    <a:accent2>
      <a:srgbClr val="FBEF74"/>
    </a:accent2>
    <a:accent3>
      <a:srgbClr val="514939"/>
    </a:accent3>
    <a:accent4>
      <a:srgbClr val="C5E6EF"/>
    </a:accent4>
    <a:accent5>
      <a:srgbClr val="67A073"/>
    </a:accent5>
    <a:accent6>
      <a:srgbClr val="07708C"/>
    </a:accent6>
    <a:hlink>
      <a:srgbClr val="2E614C"/>
    </a:hlink>
    <a:folHlink>
      <a:srgbClr val="67A073"/>
    </a:folHlink>
  </a:clrScheme>
  <a:fontScheme name="Jordbruksverk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Jordbruksverket">
    <a:dk1>
      <a:sysClr val="windowText" lastClr="000000"/>
    </a:dk1>
    <a:lt1>
      <a:sysClr val="window" lastClr="FFFFFF"/>
    </a:lt1>
    <a:dk2>
      <a:srgbClr val="0E2841"/>
    </a:dk2>
    <a:lt2>
      <a:srgbClr val="E8E8E8"/>
    </a:lt2>
    <a:accent1>
      <a:srgbClr val="2E614C"/>
    </a:accent1>
    <a:accent2>
      <a:srgbClr val="FBEF74"/>
    </a:accent2>
    <a:accent3>
      <a:srgbClr val="514939"/>
    </a:accent3>
    <a:accent4>
      <a:srgbClr val="C5E6EF"/>
    </a:accent4>
    <a:accent5>
      <a:srgbClr val="67A073"/>
    </a:accent5>
    <a:accent6>
      <a:srgbClr val="07708C"/>
    </a:accent6>
    <a:hlink>
      <a:srgbClr val="2E614C"/>
    </a:hlink>
    <a:folHlink>
      <a:srgbClr val="67A073"/>
    </a:folHlink>
  </a:clrScheme>
  <a:fontScheme name="Jordbruksverk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Jordbruksverket">
    <a:dk1>
      <a:sysClr val="windowText" lastClr="000000"/>
    </a:dk1>
    <a:lt1>
      <a:sysClr val="window" lastClr="FFFFFF"/>
    </a:lt1>
    <a:dk2>
      <a:srgbClr val="0E2841"/>
    </a:dk2>
    <a:lt2>
      <a:srgbClr val="E8E8E8"/>
    </a:lt2>
    <a:accent1>
      <a:srgbClr val="2E614C"/>
    </a:accent1>
    <a:accent2>
      <a:srgbClr val="FBEF74"/>
    </a:accent2>
    <a:accent3>
      <a:srgbClr val="514939"/>
    </a:accent3>
    <a:accent4>
      <a:srgbClr val="C5E6EF"/>
    </a:accent4>
    <a:accent5>
      <a:srgbClr val="67A073"/>
    </a:accent5>
    <a:accent6>
      <a:srgbClr val="07708C"/>
    </a:accent6>
    <a:hlink>
      <a:srgbClr val="2E614C"/>
    </a:hlink>
    <a:folHlink>
      <a:srgbClr val="67A073"/>
    </a:folHlink>
  </a:clrScheme>
  <a:fontScheme name="Jordbruksverk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Jordbruksverket">
    <a:dk1>
      <a:sysClr val="windowText" lastClr="000000"/>
    </a:dk1>
    <a:lt1>
      <a:sysClr val="window" lastClr="FFFFFF"/>
    </a:lt1>
    <a:dk2>
      <a:srgbClr val="0E2841"/>
    </a:dk2>
    <a:lt2>
      <a:srgbClr val="E8E8E8"/>
    </a:lt2>
    <a:accent1>
      <a:srgbClr val="2E614C"/>
    </a:accent1>
    <a:accent2>
      <a:srgbClr val="FBEF74"/>
    </a:accent2>
    <a:accent3>
      <a:srgbClr val="514939"/>
    </a:accent3>
    <a:accent4>
      <a:srgbClr val="C5E6EF"/>
    </a:accent4>
    <a:accent5>
      <a:srgbClr val="67A073"/>
    </a:accent5>
    <a:accent6>
      <a:srgbClr val="07708C"/>
    </a:accent6>
    <a:hlink>
      <a:srgbClr val="2E614C"/>
    </a:hlink>
    <a:folHlink>
      <a:srgbClr val="67A073"/>
    </a:folHlink>
  </a:clrScheme>
  <a:fontScheme name="Jordbruksverk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Jordbruksverket">
    <a:dk1>
      <a:sysClr val="windowText" lastClr="000000"/>
    </a:dk1>
    <a:lt1>
      <a:sysClr val="window" lastClr="FFFFFF"/>
    </a:lt1>
    <a:dk2>
      <a:srgbClr val="0E2841"/>
    </a:dk2>
    <a:lt2>
      <a:srgbClr val="E8E8E8"/>
    </a:lt2>
    <a:accent1>
      <a:srgbClr val="2E614C"/>
    </a:accent1>
    <a:accent2>
      <a:srgbClr val="FBEF74"/>
    </a:accent2>
    <a:accent3>
      <a:srgbClr val="514939"/>
    </a:accent3>
    <a:accent4>
      <a:srgbClr val="C5E6EF"/>
    </a:accent4>
    <a:accent5>
      <a:srgbClr val="67A073"/>
    </a:accent5>
    <a:accent6>
      <a:srgbClr val="07708C"/>
    </a:accent6>
    <a:hlink>
      <a:srgbClr val="2E614C"/>
    </a:hlink>
    <a:folHlink>
      <a:srgbClr val="67A073"/>
    </a:folHlink>
  </a:clrScheme>
  <a:fontScheme name="Jordbruksverk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Jordbruksverket">
    <a:dk1>
      <a:sysClr val="windowText" lastClr="000000"/>
    </a:dk1>
    <a:lt1>
      <a:sysClr val="window" lastClr="FFFFFF"/>
    </a:lt1>
    <a:dk2>
      <a:srgbClr val="0E2841"/>
    </a:dk2>
    <a:lt2>
      <a:srgbClr val="E8E8E8"/>
    </a:lt2>
    <a:accent1>
      <a:srgbClr val="2E614C"/>
    </a:accent1>
    <a:accent2>
      <a:srgbClr val="FBEF74"/>
    </a:accent2>
    <a:accent3>
      <a:srgbClr val="514939"/>
    </a:accent3>
    <a:accent4>
      <a:srgbClr val="C5E6EF"/>
    </a:accent4>
    <a:accent5>
      <a:srgbClr val="67A073"/>
    </a:accent5>
    <a:accent6>
      <a:srgbClr val="07708C"/>
    </a:accent6>
    <a:hlink>
      <a:srgbClr val="2E614C"/>
    </a:hlink>
    <a:folHlink>
      <a:srgbClr val="67A073"/>
    </a:folHlink>
  </a:clrScheme>
  <a:fontScheme name="Jordbruksverk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Jordbruksverket">
    <a:dk1>
      <a:sysClr val="windowText" lastClr="000000"/>
    </a:dk1>
    <a:lt1>
      <a:sysClr val="window" lastClr="FFFFFF"/>
    </a:lt1>
    <a:dk2>
      <a:srgbClr val="0E2841"/>
    </a:dk2>
    <a:lt2>
      <a:srgbClr val="E8E8E8"/>
    </a:lt2>
    <a:accent1>
      <a:srgbClr val="2E614C"/>
    </a:accent1>
    <a:accent2>
      <a:srgbClr val="FBEF74"/>
    </a:accent2>
    <a:accent3>
      <a:srgbClr val="514939"/>
    </a:accent3>
    <a:accent4>
      <a:srgbClr val="C5E6EF"/>
    </a:accent4>
    <a:accent5>
      <a:srgbClr val="67A073"/>
    </a:accent5>
    <a:accent6>
      <a:srgbClr val="07708C"/>
    </a:accent6>
    <a:hlink>
      <a:srgbClr val="2E614C"/>
    </a:hlink>
    <a:folHlink>
      <a:srgbClr val="67A073"/>
    </a:folHlink>
  </a:clrScheme>
  <a:fontScheme name="Jordbruksverk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Jordbruksverket">
    <a:dk1>
      <a:sysClr val="windowText" lastClr="000000"/>
    </a:dk1>
    <a:lt1>
      <a:sysClr val="window" lastClr="FFFFFF"/>
    </a:lt1>
    <a:dk2>
      <a:srgbClr val="0E2841"/>
    </a:dk2>
    <a:lt2>
      <a:srgbClr val="E8E8E8"/>
    </a:lt2>
    <a:accent1>
      <a:srgbClr val="2E614C"/>
    </a:accent1>
    <a:accent2>
      <a:srgbClr val="FBEF74"/>
    </a:accent2>
    <a:accent3>
      <a:srgbClr val="514939"/>
    </a:accent3>
    <a:accent4>
      <a:srgbClr val="C5E6EF"/>
    </a:accent4>
    <a:accent5>
      <a:srgbClr val="67A073"/>
    </a:accent5>
    <a:accent6>
      <a:srgbClr val="07708C"/>
    </a:accent6>
    <a:hlink>
      <a:srgbClr val="2E614C"/>
    </a:hlink>
    <a:folHlink>
      <a:srgbClr val="67A073"/>
    </a:folHlink>
  </a:clrScheme>
  <a:fontScheme name="Jordbruksverk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Jordbruksverket">
    <a:dk1>
      <a:sysClr val="windowText" lastClr="000000"/>
    </a:dk1>
    <a:lt1>
      <a:sysClr val="window" lastClr="FFFFFF"/>
    </a:lt1>
    <a:dk2>
      <a:srgbClr val="0E2841"/>
    </a:dk2>
    <a:lt2>
      <a:srgbClr val="E8E8E8"/>
    </a:lt2>
    <a:accent1>
      <a:srgbClr val="2E614C"/>
    </a:accent1>
    <a:accent2>
      <a:srgbClr val="FBEF74"/>
    </a:accent2>
    <a:accent3>
      <a:srgbClr val="514939"/>
    </a:accent3>
    <a:accent4>
      <a:srgbClr val="C5E6EF"/>
    </a:accent4>
    <a:accent5>
      <a:srgbClr val="67A073"/>
    </a:accent5>
    <a:accent6>
      <a:srgbClr val="07708C"/>
    </a:accent6>
    <a:hlink>
      <a:srgbClr val="2E614C"/>
    </a:hlink>
    <a:folHlink>
      <a:srgbClr val="67A073"/>
    </a:folHlink>
  </a:clrScheme>
  <a:fontScheme name="Jordbruksverk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Jordbruksverket">
    <a:dk1>
      <a:sysClr val="windowText" lastClr="000000"/>
    </a:dk1>
    <a:lt1>
      <a:sysClr val="window" lastClr="FFFFFF"/>
    </a:lt1>
    <a:dk2>
      <a:srgbClr val="93C01B"/>
    </a:dk2>
    <a:lt2>
      <a:srgbClr val="E0DDC4"/>
    </a:lt2>
    <a:accent1>
      <a:srgbClr val="85BCE9"/>
    </a:accent1>
    <a:accent2>
      <a:srgbClr val="E9CD04"/>
    </a:accent2>
    <a:accent3>
      <a:srgbClr val="CBD328"/>
    </a:accent3>
    <a:accent4>
      <a:srgbClr val="63939C"/>
    </a:accent4>
    <a:accent5>
      <a:srgbClr val="DB8E18"/>
    </a:accent5>
    <a:accent6>
      <a:srgbClr val="6E4A00"/>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Jordbruksverket">
    <a:dk1>
      <a:sysClr val="windowText" lastClr="000000"/>
    </a:dk1>
    <a:lt1>
      <a:sysClr val="window" lastClr="FFFFFF"/>
    </a:lt1>
    <a:dk2>
      <a:srgbClr val="93C01B"/>
    </a:dk2>
    <a:lt2>
      <a:srgbClr val="E0DDC4"/>
    </a:lt2>
    <a:accent1>
      <a:srgbClr val="85BCE9"/>
    </a:accent1>
    <a:accent2>
      <a:srgbClr val="E9CD04"/>
    </a:accent2>
    <a:accent3>
      <a:srgbClr val="CBD328"/>
    </a:accent3>
    <a:accent4>
      <a:srgbClr val="63939C"/>
    </a:accent4>
    <a:accent5>
      <a:srgbClr val="DB8E18"/>
    </a:accent5>
    <a:accent6>
      <a:srgbClr val="6E4A00"/>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Jordbruksverket">
    <a:dk1>
      <a:sysClr val="windowText" lastClr="000000"/>
    </a:dk1>
    <a:lt1>
      <a:sysClr val="window" lastClr="FFFFFF"/>
    </a:lt1>
    <a:dk2>
      <a:srgbClr val="93C01B"/>
    </a:dk2>
    <a:lt2>
      <a:srgbClr val="E0DDC4"/>
    </a:lt2>
    <a:accent1>
      <a:srgbClr val="85BCE9"/>
    </a:accent1>
    <a:accent2>
      <a:srgbClr val="E9CD04"/>
    </a:accent2>
    <a:accent3>
      <a:srgbClr val="CBD328"/>
    </a:accent3>
    <a:accent4>
      <a:srgbClr val="63939C"/>
    </a:accent4>
    <a:accent5>
      <a:srgbClr val="DB8E18"/>
    </a:accent5>
    <a:accent6>
      <a:srgbClr val="6E4A00"/>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Jordbruksverket">
    <a:dk1>
      <a:sysClr val="windowText" lastClr="000000"/>
    </a:dk1>
    <a:lt1>
      <a:sysClr val="window" lastClr="FFFFFF"/>
    </a:lt1>
    <a:dk2>
      <a:srgbClr val="93C01B"/>
    </a:dk2>
    <a:lt2>
      <a:srgbClr val="E0DDC4"/>
    </a:lt2>
    <a:accent1>
      <a:srgbClr val="85BCE9"/>
    </a:accent1>
    <a:accent2>
      <a:srgbClr val="E9CD04"/>
    </a:accent2>
    <a:accent3>
      <a:srgbClr val="CBD328"/>
    </a:accent3>
    <a:accent4>
      <a:srgbClr val="63939C"/>
    </a:accent4>
    <a:accent5>
      <a:srgbClr val="DB8E18"/>
    </a:accent5>
    <a:accent6>
      <a:srgbClr val="6E4A00"/>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Jordbruksverket">
    <a:dk1>
      <a:sysClr val="windowText" lastClr="000000"/>
    </a:dk1>
    <a:lt1>
      <a:sysClr val="window" lastClr="FFFFFF"/>
    </a:lt1>
    <a:dk2>
      <a:srgbClr val="0E2841"/>
    </a:dk2>
    <a:lt2>
      <a:srgbClr val="E8E8E8"/>
    </a:lt2>
    <a:accent1>
      <a:srgbClr val="2E614C"/>
    </a:accent1>
    <a:accent2>
      <a:srgbClr val="FBEF74"/>
    </a:accent2>
    <a:accent3>
      <a:srgbClr val="514939"/>
    </a:accent3>
    <a:accent4>
      <a:srgbClr val="C5E6EF"/>
    </a:accent4>
    <a:accent5>
      <a:srgbClr val="67A073"/>
    </a:accent5>
    <a:accent6>
      <a:srgbClr val="07708C"/>
    </a:accent6>
    <a:hlink>
      <a:srgbClr val="2E614C"/>
    </a:hlink>
    <a:folHlink>
      <a:srgbClr val="67A073"/>
    </a:folHlink>
  </a:clrScheme>
  <a:fontScheme name="Jordbruksverk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Jordbruksverket">
    <a:dk1>
      <a:sysClr val="windowText" lastClr="000000"/>
    </a:dk1>
    <a:lt1>
      <a:sysClr val="window" lastClr="FFFFFF"/>
    </a:lt1>
    <a:dk2>
      <a:srgbClr val="0E2841"/>
    </a:dk2>
    <a:lt2>
      <a:srgbClr val="E8E8E8"/>
    </a:lt2>
    <a:accent1>
      <a:srgbClr val="2E614C"/>
    </a:accent1>
    <a:accent2>
      <a:srgbClr val="FBEF74"/>
    </a:accent2>
    <a:accent3>
      <a:srgbClr val="514939"/>
    </a:accent3>
    <a:accent4>
      <a:srgbClr val="C5E6EF"/>
    </a:accent4>
    <a:accent5>
      <a:srgbClr val="67A073"/>
    </a:accent5>
    <a:accent6>
      <a:srgbClr val="07708C"/>
    </a:accent6>
    <a:hlink>
      <a:srgbClr val="2E614C"/>
    </a:hlink>
    <a:folHlink>
      <a:srgbClr val="67A073"/>
    </a:folHlink>
  </a:clrScheme>
  <a:fontScheme name="Jordbruksverk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Jordbruksverket">
    <a:dk1>
      <a:sysClr val="windowText" lastClr="000000"/>
    </a:dk1>
    <a:lt1>
      <a:sysClr val="window" lastClr="FFFFFF"/>
    </a:lt1>
    <a:dk2>
      <a:srgbClr val="0E2841"/>
    </a:dk2>
    <a:lt2>
      <a:srgbClr val="E8E8E8"/>
    </a:lt2>
    <a:accent1>
      <a:srgbClr val="2E614C"/>
    </a:accent1>
    <a:accent2>
      <a:srgbClr val="FBEF74"/>
    </a:accent2>
    <a:accent3>
      <a:srgbClr val="514939"/>
    </a:accent3>
    <a:accent4>
      <a:srgbClr val="C5E6EF"/>
    </a:accent4>
    <a:accent5>
      <a:srgbClr val="67A073"/>
    </a:accent5>
    <a:accent6>
      <a:srgbClr val="07708C"/>
    </a:accent6>
    <a:hlink>
      <a:srgbClr val="2E614C"/>
    </a:hlink>
    <a:folHlink>
      <a:srgbClr val="67A073"/>
    </a:folHlink>
  </a:clrScheme>
  <a:fontScheme name="Jordbruksverk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Jordbruksverket">
    <a:dk1>
      <a:sysClr val="windowText" lastClr="000000"/>
    </a:dk1>
    <a:lt1>
      <a:sysClr val="window" lastClr="FFFFFF"/>
    </a:lt1>
    <a:dk2>
      <a:srgbClr val="0E2841"/>
    </a:dk2>
    <a:lt2>
      <a:srgbClr val="E8E8E8"/>
    </a:lt2>
    <a:accent1>
      <a:srgbClr val="2E614C"/>
    </a:accent1>
    <a:accent2>
      <a:srgbClr val="FBEF74"/>
    </a:accent2>
    <a:accent3>
      <a:srgbClr val="514939"/>
    </a:accent3>
    <a:accent4>
      <a:srgbClr val="C5E6EF"/>
    </a:accent4>
    <a:accent5>
      <a:srgbClr val="67A073"/>
    </a:accent5>
    <a:accent6>
      <a:srgbClr val="07708C"/>
    </a:accent6>
    <a:hlink>
      <a:srgbClr val="2E614C"/>
    </a:hlink>
    <a:folHlink>
      <a:srgbClr val="67A073"/>
    </a:folHlink>
  </a:clrScheme>
  <a:fontScheme name="Jordbruksverk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Jordbruksverket">
    <a:dk1>
      <a:sysClr val="windowText" lastClr="000000"/>
    </a:dk1>
    <a:lt1>
      <a:sysClr val="window" lastClr="FFFFFF"/>
    </a:lt1>
    <a:dk2>
      <a:srgbClr val="0E2841"/>
    </a:dk2>
    <a:lt2>
      <a:srgbClr val="E8E8E8"/>
    </a:lt2>
    <a:accent1>
      <a:srgbClr val="2E614C"/>
    </a:accent1>
    <a:accent2>
      <a:srgbClr val="FBEF74"/>
    </a:accent2>
    <a:accent3>
      <a:srgbClr val="514939"/>
    </a:accent3>
    <a:accent4>
      <a:srgbClr val="C5E6EF"/>
    </a:accent4>
    <a:accent5>
      <a:srgbClr val="67A073"/>
    </a:accent5>
    <a:accent6>
      <a:srgbClr val="07708C"/>
    </a:accent6>
    <a:hlink>
      <a:srgbClr val="2E614C"/>
    </a:hlink>
    <a:folHlink>
      <a:srgbClr val="67A073"/>
    </a:folHlink>
  </a:clrScheme>
  <a:fontScheme name="Jordbruksverk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Jordbruksverket">
    <a:dk1>
      <a:sysClr val="windowText" lastClr="000000"/>
    </a:dk1>
    <a:lt1>
      <a:sysClr val="window" lastClr="FFFFFF"/>
    </a:lt1>
    <a:dk2>
      <a:srgbClr val="0E2841"/>
    </a:dk2>
    <a:lt2>
      <a:srgbClr val="E8E8E8"/>
    </a:lt2>
    <a:accent1>
      <a:srgbClr val="2E614C"/>
    </a:accent1>
    <a:accent2>
      <a:srgbClr val="FBEF74"/>
    </a:accent2>
    <a:accent3>
      <a:srgbClr val="514939"/>
    </a:accent3>
    <a:accent4>
      <a:srgbClr val="C5E6EF"/>
    </a:accent4>
    <a:accent5>
      <a:srgbClr val="67A073"/>
    </a:accent5>
    <a:accent6>
      <a:srgbClr val="07708C"/>
    </a:accent6>
    <a:hlink>
      <a:srgbClr val="2E614C"/>
    </a:hlink>
    <a:folHlink>
      <a:srgbClr val="67A073"/>
    </a:folHlink>
  </a:clrScheme>
  <a:fontScheme name="Jordbruksverk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Jordbruksverket">
    <a:dk1>
      <a:sysClr val="windowText" lastClr="000000"/>
    </a:dk1>
    <a:lt1>
      <a:sysClr val="window" lastClr="FFFFFF"/>
    </a:lt1>
    <a:dk2>
      <a:srgbClr val="0E2841"/>
    </a:dk2>
    <a:lt2>
      <a:srgbClr val="E8E8E8"/>
    </a:lt2>
    <a:accent1>
      <a:srgbClr val="2E614C"/>
    </a:accent1>
    <a:accent2>
      <a:srgbClr val="FBEF74"/>
    </a:accent2>
    <a:accent3>
      <a:srgbClr val="514939"/>
    </a:accent3>
    <a:accent4>
      <a:srgbClr val="C5E6EF"/>
    </a:accent4>
    <a:accent5>
      <a:srgbClr val="67A073"/>
    </a:accent5>
    <a:accent6>
      <a:srgbClr val="07708C"/>
    </a:accent6>
    <a:hlink>
      <a:srgbClr val="2E614C"/>
    </a:hlink>
    <a:folHlink>
      <a:srgbClr val="67A073"/>
    </a:folHlink>
  </a:clrScheme>
  <a:fontScheme name="Jordbruksverk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Jordbruksverket">
    <a:dk1>
      <a:sysClr val="windowText" lastClr="000000"/>
    </a:dk1>
    <a:lt1>
      <a:sysClr val="window" lastClr="FFFFFF"/>
    </a:lt1>
    <a:dk2>
      <a:srgbClr val="0E2841"/>
    </a:dk2>
    <a:lt2>
      <a:srgbClr val="E8E8E8"/>
    </a:lt2>
    <a:accent1>
      <a:srgbClr val="2E614C"/>
    </a:accent1>
    <a:accent2>
      <a:srgbClr val="FBEF74"/>
    </a:accent2>
    <a:accent3>
      <a:srgbClr val="514939"/>
    </a:accent3>
    <a:accent4>
      <a:srgbClr val="C5E6EF"/>
    </a:accent4>
    <a:accent5>
      <a:srgbClr val="67A073"/>
    </a:accent5>
    <a:accent6>
      <a:srgbClr val="07708C"/>
    </a:accent6>
    <a:hlink>
      <a:srgbClr val="2E614C"/>
    </a:hlink>
    <a:folHlink>
      <a:srgbClr val="67A073"/>
    </a:folHlink>
  </a:clrScheme>
  <a:fontScheme name="Jordbruksverk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Jordbruksverket">
    <a:dk1>
      <a:sysClr val="windowText" lastClr="000000"/>
    </a:dk1>
    <a:lt1>
      <a:sysClr val="window" lastClr="FFFFFF"/>
    </a:lt1>
    <a:dk2>
      <a:srgbClr val="0E2841"/>
    </a:dk2>
    <a:lt2>
      <a:srgbClr val="E8E8E8"/>
    </a:lt2>
    <a:accent1>
      <a:srgbClr val="2E614C"/>
    </a:accent1>
    <a:accent2>
      <a:srgbClr val="FBEF74"/>
    </a:accent2>
    <a:accent3>
      <a:srgbClr val="514939"/>
    </a:accent3>
    <a:accent4>
      <a:srgbClr val="C5E6EF"/>
    </a:accent4>
    <a:accent5>
      <a:srgbClr val="67A073"/>
    </a:accent5>
    <a:accent6>
      <a:srgbClr val="07708C"/>
    </a:accent6>
    <a:hlink>
      <a:srgbClr val="2E614C"/>
    </a:hlink>
    <a:folHlink>
      <a:srgbClr val="67A073"/>
    </a:folHlink>
  </a:clrScheme>
  <a:fontScheme name="Jordbruksverk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blank</Template>
  <TotalTime>3490</TotalTime>
  <Words>5122</Words>
  <Application>Microsoft Office PowerPoint</Application>
  <PresentationFormat>Bredbild</PresentationFormat>
  <Paragraphs>436</Paragraphs>
  <Slides>46</Slides>
  <Notes>20</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46</vt:i4>
      </vt:variant>
    </vt:vector>
  </HeadingPairs>
  <TitlesOfParts>
    <vt:vector size="49" baseType="lpstr">
      <vt:lpstr>Aptos</vt:lpstr>
      <vt:lpstr>Arial</vt:lpstr>
      <vt:lpstr>Jordbruksverket</vt:lpstr>
      <vt:lpstr>Jordbruksstatistisk sammanställning  2025</vt:lpstr>
      <vt:lpstr>Företag, företagare och areal </vt:lpstr>
      <vt:lpstr>Jordbruksmark</vt:lpstr>
      <vt:lpstr>Åkermarkens användning</vt:lpstr>
      <vt:lpstr>Ekologisk jordbruksmark </vt:lpstr>
      <vt:lpstr>Antal jordbruksföretag</vt:lpstr>
      <vt:lpstr>Företag per storleksgrupp </vt:lpstr>
      <vt:lpstr>Jordbruksföretag med ekologiskt brukad jordbruksmark</vt:lpstr>
      <vt:lpstr>Jordbruksföretagare efter ålder</vt:lpstr>
      <vt:lpstr>Sysselsättning</vt:lpstr>
      <vt:lpstr>Heltidsjordbruk</vt:lpstr>
      <vt:lpstr>Arrenderad areal</vt:lpstr>
      <vt:lpstr>Jordbrukets ekonomi</vt:lpstr>
      <vt:lpstr>Primärproduktion animalier</vt:lpstr>
      <vt:lpstr>Kor för mjölkproduktion och kalvuppfödning</vt:lpstr>
      <vt:lpstr>Kor per företag</vt:lpstr>
      <vt:lpstr>Nötköttsproduktion</vt:lpstr>
      <vt:lpstr>Nötköttsproduktion − Slakt och produktionsvärde</vt:lpstr>
      <vt:lpstr>Mejeriproduktion</vt:lpstr>
      <vt:lpstr>Produktion av griskött Antal grisar och företag</vt:lpstr>
      <vt:lpstr>Produktion av griskött − Slakt och värde</vt:lpstr>
      <vt:lpstr>Får − och lammproduktion Antal baggar, tackor och lamm</vt:lpstr>
      <vt:lpstr>Produktion av får och lamm − Slakt och värde</vt:lpstr>
      <vt:lpstr>Fjäderfä − produktion av fjäderfäkött</vt:lpstr>
      <vt:lpstr>Äggproduktion −  Antal höns och företag med höns</vt:lpstr>
      <vt:lpstr>Äggproduktion Produktion och värde</vt:lpstr>
      <vt:lpstr>Ekologisk animalieproduktion</vt:lpstr>
      <vt:lpstr>Ekologisk mjölkprodukton </vt:lpstr>
      <vt:lpstr>Ekologisk äggproduktion </vt:lpstr>
      <vt:lpstr>Primärproduktion vegetabilier</vt:lpstr>
      <vt:lpstr>Vegetabilieproduktion </vt:lpstr>
      <vt:lpstr>Spannmål Antal företag och areal</vt:lpstr>
      <vt:lpstr>Spannmål − skördar</vt:lpstr>
      <vt:lpstr>Oljeväxter Areal och skörd</vt:lpstr>
      <vt:lpstr>Potatis och sockerbetor Areal och skörd</vt:lpstr>
      <vt:lpstr>Vall- och grönfoderväxter Skörd</vt:lpstr>
      <vt:lpstr>Ekologisk vegetabilieprodukton</vt:lpstr>
      <vt:lpstr>Trädgårdsodling  på friland</vt:lpstr>
      <vt:lpstr>Trädgårdsodling i växthus</vt:lpstr>
      <vt:lpstr>Ekologisk trädgårdsodling</vt:lpstr>
      <vt:lpstr>Försäljning av livsmedel</vt:lpstr>
      <vt:lpstr>Konsumtion, försäljning och handel med livsmedel och jordbruksprodukter </vt:lpstr>
      <vt:lpstr>Konsumtion av livsmedel </vt:lpstr>
      <vt:lpstr>Handel med livsmedel och levande djur</vt:lpstr>
      <vt:lpstr>Försörjningsgrad - kött </vt:lpstr>
      <vt:lpstr>Försörjningsgrad- Mjölk, ägg, potatis</vt:lpstr>
    </vt:vector>
  </TitlesOfParts>
  <Company>Jordbruksverket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Ann-Marie Karlsson</dc:creator>
  <cp:lastModifiedBy>Ann-Marie Karlsson</cp:lastModifiedBy>
  <cp:revision>222</cp:revision>
  <cp:lastPrinted>2025-05-31T12:28:04Z</cp:lastPrinted>
  <dcterms:created xsi:type="dcterms:W3CDTF">2025-05-07T10:20:35Z</dcterms:created>
  <dcterms:modified xsi:type="dcterms:W3CDTF">2025-07-01T14:28:59Z</dcterms:modified>
</cp:coreProperties>
</file>